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31"/>
  </p:notesMasterIdLst>
  <p:sldIdLst>
    <p:sldId id="2147471165" r:id="rId4"/>
    <p:sldId id="279" r:id="rId5"/>
    <p:sldId id="2147471396" r:id="rId6"/>
    <p:sldId id="268" r:id="rId7"/>
    <p:sldId id="2147483640" r:id="rId8"/>
    <p:sldId id="281" r:id="rId9"/>
    <p:sldId id="2147483646" r:id="rId10"/>
    <p:sldId id="2147483647" r:id="rId11"/>
    <p:sldId id="283" r:id="rId12"/>
    <p:sldId id="2147471129" r:id="rId13"/>
    <p:sldId id="262" r:id="rId14"/>
    <p:sldId id="276" r:id="rId15"/>
    <p:sldId id="272" r:id="rId16"/>
    <p:sldId id="278" r:id="rId17"/>
    <p:sldId id="2147483643" r:id="rId18"/>
    <p:sldId id="263" r:id="rId19"/>
    <p:sldId id="266" r:id="rId20"/>
    <p:sldId id="258" r:id="rId21"/>
    <p:sldId id="273" r:id="rId22"/>
    <p:sldId id="265" r:id="rId23"/>
    <p:sldId id="270" r:id="rId24"/>
    <p:sldId id="269" r:id="rId25"/>
    <p:sldId id="280" r:id="rId26"/>
    <p:sldId id="256" r:id="rId27"/>
    <p:sldId id="2147471011" r:id="rId28"/>
    <p:sldId id="2147471196" r:id="rId29"/>
    <p:sldId id="2147471276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27DA"/>
    <a:srgbClr val="75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F131C1-FAAF-4058-9A17-E7B62C3A0B0D}" v="244" dt="2025-06-25T08:37:17.2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003"/>
        <p:guide pos="3840"/>
        <p:guide orient="horz" pos="2273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FFFF_3076455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FFFF_30764551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FFFF_30764551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178816579175194E-2"/>
          <c:y val="5.461656590425016E-2"/>
          <c:w val="0.91764236684164957"/>
          <c:h val="0.724020185844887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2"/>
              </a:solidFill>
            </a:ln>
            <a:effectLst>
              <a:outerShdw blurRad="50800" dir="5400000" algn="ctr" rotWithShape="0">
                <a:srgbClr val="000000">
                  <a:alpha val="43137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Klein</c:v>
                </c:pt>
                <c:pt idx="1">
                  <c:v>Mittel</c:v>
                </c:pt>
                <c:pt idx="2">
                  <c:v>Groß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0.1</c:v>
                </c:pt>
                <c:pt idx="1">
                  <c:v>0.16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48-7749-A525-93A4C4779D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99949904"/>
        <c:axId val="1299423088"/>
      </c:barChart>
      <c:catAx>
        <c:axId val="129994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626679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99423088"/>
        <c:crosses val="autoZero"/>
        <c:auto val="1"/>
        <c:lblAlgn val="ctr"/>
        <c:lblOffset val="100"/>
        <c:noMultiLvlLbl val="0"/>
      </c:catAx>
      <c:valAx>
        <c:axId val="1299423088"/>
        <c:scaling>
          <c:orientation val="minMax"/>
          <c:max val="0.8"/>
        </c:scaling>
        <c:delete val="1"/>
        <c:axPos val="l"/>
        <c:numFmt formatCode="0%" sourceLinked="1"/>
        <c:majorTickMark val="out"/>
        <c:minorTickMark val="none"/>
        <c:tickLblPos val="nextTo"/>
        <c:crossAx val="129994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063388259446896E-2"/>
          <c:y val="4.6967092441122196E-2"/>
          <c:w val="0.91387322348110622"/>
          <c:h val="0.731404955446643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  <a:outerShdw blurRad="50800" algn="ctr" rotWithShape="0">
                <a:srgbClr val="000000">
                  <a:alpha val="43137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Nutzen KI</c:v>
                </c:pt>
                <c:pt idx="1">
                  <c:v>Planen KI Nutzung</c:v>
                </c:pt>
              </c:strCache>
            </c:strRef>
          </c:cat>
          <c:val>
            <c:numRef>
              <c:f>Tabelle1!$B$2:$B$3</c:f>
              <c:numCache>
                <c:formatCode>0%</c:formatCode>
                <c:ptCount val="2"/>
                <c:pt idx="0">
                  <c:v>0.36399999999999999</c:v>
                </c:pt>
                <c:pt idx="1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59-A547-813A-3FE10493489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50800" algn="ctr" rotWithShape="0">
                <a:srgbClr val="000000">
                  <a:alpha val="43137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Nutzen KI</c:v>
                </c:pt>
                <c:pt idx="1">
                  <c:v>Planen KI Nutzung</c:v>
                </c:pt>
              </c:strCache>
            </c:strRef>
          </c:cat>
          <c:val>
            <c:numRef>
              <c:f>Tabelle1!$C$2:$C$3</c:f>
              <c:numCache>
                <c:formatCode>0%</c:formatCode>
                <c:ptCount val="2"/>
                <c:pt idx="0">
                  <c:v>0.63600000000000001</c:v>
                </c:pt>
                <c:pt idx="1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59-A547-813A-3FE1049348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2843824"/>
        <c:axId val="442837488"/>
      </c:barChart>
      <c:catAx>
        <c:axId val="44284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626679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42837488"/>
        <c:crosses val="autoZero"/>
        <c:auto val="1"/>
        <c:lblAlgn val="ctr"/>
        <c:lblOffset val="100"/>
        <c:noMultiLvlLbl val="0"/>
      </c:catAx>
      <c:valAx>
        <c:axId val="44283748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44284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087629525393371"/>
          <c:y val="0.85923665041331876"/>
          <c:w val="0.2512691677545541"/>
          <c:h val="8.862935485989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178816579175194E-2"/>
          <c:y val="5.461656590425016E-2"/>
          <c:w val="0.91764236684164957"/>
          <c:h val="0.724020185844887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2"/>
              </a:solidFill>
            </a:ln>
            <a:effectLst>
              <a:outerShdw blurRad="50800" algn="ctr" rotWithShape="0">
                <a:prstClr val="black">
                  <a:alpha val="43000"/>
                </a:prst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713D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594-4CB5-A5E5-50934BDBBF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An der Spitze</c:v>
                </c:pt>
                <c:pt idx="1">
                  <c:v>Vorreiter</c:v>
                </c:pt>
                <c:pt idx="2">
                  <c:v>Nachzügler</c:v>
                </c:pt>
                <c:pt idx="3">
                  <c:v>zu spät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0.02</c:v>
                </c:pt>
                <c:pt idx="1">
                  <c:v>0.13</c:v>
                </c:pt>
                <c:pt idx="2">
                  <c:v>0.43</c:v>
                </c:pt>
                <c:pt idx="3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48-7749-A525-93A4C4779D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99949904"/>
        <c:axId val="1299423088"/>
      </c:barChart>
      <c:catAx>
        <c:axId val="129994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626679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99423088"/>
        <c:crosses val="autoZero"/>
        <c:auto val="1"/>
        <c:lblAlgn val="ctr"/>
        <c:lblOffset val="100"/>
        <c:noMultiLvlLbl val="0"/>
      </c:catAx>
      <c:valAx>
        <c:axId val="1299423088"/>
        <c:scaling>
          <c:orientation val="minMax"/>
          <c:max val="0.8"/>
        </c:scaling>
        <c:delete val="1"/>
        <c:axPos val="l"/>
        <c:numFmt formatCode="0%" sourceLinked="1"/>
        <c:majorTickMark val="out"/>
        <c:minorTickMark val="none"/>
        <c:tickLblPos val="nextTo"/>
        <c:crossAx val="129994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C3FD4-2E79-46E6-A820-E26F23F7ED0A}" type="datetimeFigureOut">
              <a:rPr lang="de-DE" smtClean="0"/>
              <a:t>25.06.2025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1FDA0-828A-4A9E-8450-6F0FE552B2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845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86103-4434-2660-1292-BCA993330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C72EB2-6CD1-281F-DF7A-8F086A452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22FE31-B5BB-431E-0B57-44A25F86D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81261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32000-6F85-39F9-9311-60DC224C5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096A93-6D21-F8FA-0218-9BBCD2035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73DA4D-183D-BC60-54CA-0C2CD53D0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accent6"/>
                </a:solidFill>
              </a:rPr>
              <a:t>Viele manuelle Schritte pro Vorgang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accent6"/>
                </a:solidFill>
              </a:rPr>
              <a:t>Prozesskosten steigen immens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accent6"/>
                </a:solidFill>
              </a:rPr>
              <a:t>Uneinheitliche Beschreibungen erzeugen Fehler bei Wareneingang und Rechnung.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accent6"/>
                </a:solidFill>
              </a:rPr>
              <a:t>Fehlende Strukturdaten verhindern </a:t>
            </a:r>
            <a:r>
              <a:rPr lang="de-DE" err="1">
                <a:solidFill>
                  <a:schemeClr val="accent6"/>
                </a:solidFill>
              </a:rPr>
              <a:t>Spend</a:t>
            </a:r>
            <a:r>
              <a:rPr lang="de-DE">
                <a:solidFill>
                  <a:schemeClr val="accent6"/>
                </a:solidFill>
              </a:rPr>
              <a:t>-Analysen und Volumenbündelung.</a:t>
            </a:r>
          </a:p>
          <a:p>
            <a:br>
              <a:rPr lang="de-DE"/>
            </a:br>
            <a:r>
              <a:rPr lang="de-DE"/>
              <a:t>=&gt; Status Quo ist </a:t>
            </a:r>
            <a:r>
              <a:rPr lang="de-DE" err="1"/>
              <a:t>messy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91657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EE279-2812-6176-7EEC-66CCEF4D4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3AD658-69E8-513A-8F69-D53007F123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645F01-89EF-36FD-D136-6D2F5C9C0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77191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rPr>
              <a:t>Aus Freitext (unstrukturiert) strukturierte Daten schaffen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rPr>
              <a:t>KI erkennt Wann passiert was (Wann ist es </a:t>
            </a: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rPr>
              <a:t>Guided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rPr>
              <a:t> </a:t>
            </a: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rPr>
              <a:t>Buying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rPr>
              <a:t>, </a:t>
            </a: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rPr>
              <a:t>etc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rPr>
              <a:t>,) -&gt; wann automatisch / wann </a:t>
            </a: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rPr>
              <a:t>weiterleitung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rPr>
              <a:t> an den Einkauf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rPr>
              <a:t>Analyse (Infos aus vergangenen Artikel) -&gt; automatische Zuordnung von Warengruppen zu Artikeln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rPr>
              <a:t>Bei GB und Bedarfsanforderungen soll die KI aufs Supplier Repository haben (nicht vom teuersten kaufen) -&gt; Preisvorschläge machen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rPr>
              <a:t>Nahtlose Integration des Systems in bestehende Systemlandschaft 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rPr>
              <a:t>Aus Freitext zu einem einheitlichen System für mehr Nachvollziehbarkeit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402E4-D910-034D-9D20-5BA36FC8F48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7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402E4-D910-034D-9D20-5BA36FC8F48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005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C87A7-F358-2E7D-88AB-B19F7542C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F09671-1FB6-4B12-12F9-971F181008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3FF33A-A294-A55E-26BB-0759D4380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Anstelle S2C - </a:t>
            </a:r>
            <a:r>
              <a:rPr lang="de-DE" err="1"/>
              <a:t>Procurement</a:t>
            </a:r>
            <a:r>
              <a:rPr lang="de-DE"/>
              <a:t> Suite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06395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BC8FB-F043-4714-52F9-EEE4A881E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61593FB-DBC1-7C7E-AB95-A3C0D50948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0069B9D-6A7F-CE2B-31A8-4427E91ED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187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BB54D-8797-6B87-C263-9B69231C4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CCF8E43-5786-F73F-B26F-304F03C5F5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9D8284F-541D-C6C5-3531-F9F5E93FB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905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8">
          <a:extLst>
            <a:ext uri="{FF2B5EF4-FFF2-40B4-BE49-F238E27FC236}">
              <a16:creationId xmlns:a16="http://schemas.microsoft.com/office/drawing/2014/main" id="{48B71F01-2274-DACA-B907-7367DAFED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66:notes">
            <a:extLst>
              <a:ext uri="{FF2B5EF4-FFF2-40B4-BE49-F238E27FC236}">
                <a16:creationId xmlns:a16="http://schemas.microsoft.com/office/drawing/2014/main" id="{DAF34DCC-C374-4C0F-FF4D-7FD59809A4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</p:txBody>
      </p:sp>
      <p:sp>
        <p:nvSpPr>
          <p:cNvPr id="2020" name="Google Shape;2020;p66:notes">
            <a:extLst>
              <a:ext uri="{FF2B5EF4-FFF2-40B4-BE49-F238E27FC236}">
                <a16:creationId xmlns:a16="http://schemas.microsoft.com/office/drawing/2014/main" id="{F35F1DA4-4A58-58F1-33D0-421A931B61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517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30713-BC1D-A2C1-1BB4-AC7DF3CE3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EE7D2C-23D5-C2D1-1670-2F7E884745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DDAB763-21BF-4EB9-056E-3D542A2C8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1223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highlight>
                  <a:srgbClr val="FFFF00"/>
                </a:highlight>
                <a:uLnTx/>
                <a:uFillTx/>
                <a:latin typeface="Helvetica"/>
                <a:cs typeface="Helvetica"/>
              </a:rPr>
              <a:t>Video 4: Polyethylen, kleiner als 10k, </a:t>
            </a:r>
            <a:r>
              <a:rPr kumimoji="0" lang="de-DE" sz="1200" b="1" i="0" u="none" strike="noStrike" kern="1200" cap="none" spc="0" normalizeH="0" baseline="0" noProof="0" err="1">
                <a:ln>
                  <a:noFill/>
                </a:ln>
                <a:solidFill>
                  <a:srgbClr val="041133"/>
                </a:solidFill>
                <a:effectLst/>
                <a:highlight>
                  <a:srgbClr val="FFFF00"/>
                </a:highlight>
                <a:uLnTx/>
                <a:uFillTx/>
                <a:latin typeface="Helvetica"/>
                <a:cs typeface="Helvetica"/>
              </a:rPr>
              <a:t>guided</a:t>
            </a: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highlight>
                  <a:srgbClr val="FFFF00"/>
                </a:highlight>
                <a:uLnTx/>
                <a:uFillTx/>
                <a:latin typeface="Helvetica"/>
                <a:cs typeface="Helvetica"/>
              </a:rPr>
              <a:t> </a:t>
            </a:r>
            <a:r>
              <a:rPr kumimoji="0" lang="de-DE" sz="1200" b="1" i="0" u="none" strike="noStrike" kern="1200" cap="none" spc="0" normalizeH="0" baseline="0" noProof="0" err="1">
                <a:ln>
                  <a:noFill/>
                </a:ln>
                <a:solidFill>
                  <a:srgbClr val="041133"/>
                </a:solidFill>
                <a:effectLst/>
                <a:highlight>
                  <a:srgbClr val="FFFF00"/>
                </a:highlight>
                <a:uLnTx/>
                <a:uFillTx/>
                <a:latin typeface="Helvetica"/>
                <a:cs typeface="Helvetica"/>
              </a:rPr>
              <a:t>buying</a:t>
            </a: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highlight>
                  <a:srgbClr val="FFFF00"/>
                </a:highlight>
                <a:uLnTx/>
                <a:uFillTx/>
                <a:latin typeface="Helvetica"/>
                <a:cs typeface="Helvetica"/>
              </a:rPr>
              <a:t>, zwar unter 10k aber nicht </a:t>
            </a:r>
            <a:r>
              <a:rPr kumimoji="0" lang="de-DE" sz="1200" b="1" i="0" u="none" strike="noStrike" kern="1200" cap="none" spc="0" normalizeH="0" baseline="0" noProof="0" err="1">
                <a:ln>
                  <a:noFill/>
                </a:ln>
                <a:solidFill>
                  <a:srgbClr val="041133"/>
                </a:solidFill>
                <a:effectLst/>
                <a:highlight>
                  <a:srgbClr val="FFFF00"/>
                </a:highlight>
                <a:uLnTx/>
                <a:uFillTx/>
                <a:latin typeface="Helvetica"/>
                <a:cs typeface="Helvetica"/>
              </a:rPr>
              <a:t>gewhitelistet</a:t>
            </a: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highlight>
                  <a:srgbClr val="FFFF00"/>
                </a:highlight>
                <a:uLnTx/>
                <a:uFillTx/>
                <a:latin typeface="Helvetica"/>
                <a:cs typeface="Helvetica"/>
              </a:rPr>
              <a:t>, Bedarfssteller kann dann selber über </a:t>
            </a:r>
            <a:r>
              <a:rPr kumimoji="0" lang="de-DE" sz="1200" b="1" i="0" u="none" strike="noStrike" kern="1200" cap="none" spc="0" normalizeH="0" baseline="0" noProof="0" err="1">
                <a:ln>
                  <a:noFill/>
                </a:ln>
                <a:solidFill>
                  <a:srgbClr val="041133"/>
                </a:solidFill>
                <a:effectLst/>
                <a:highlight>
                  <a:srgbClr val="FFFF00"/>
                </a:highlight>
                <a:uLnTx/>
                <a:uFillTx/>
                <a:latin typeface="Helvetica"/>
                <a:cs typeface="Helvetica"/>
              </a:rPr>
              <a:t>mercanis</a:t>
            </a: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highlight>
                  <a:srgbClr val="FFFF00"/>
                </a:highlight>
                <a:uLnTx/>
                <a:uFillTx/>
                <a:latin typeface="Helvetica"/>
                <a:cs typeface="Helvetica"/>
              </a:rPr>
              <a:t>, sourcen</a:t>
            </a:r>
          </a:p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1FDA0-828A-4A9E-8450-6F0FE552B21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195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12824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8">
          <a:extLst>
            <a:ext uri="{FF2B5EF4-FFF2-40B4-BE49-F238E27FC236}">
              <a16:creationId xmlns:a16="http://schemas.microsoft.com/office/drawing/2014/main" id="{1D8139EF-4434-6632-AEE0-F9CFC50E4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66:notes">
            <a:extLst>
              <a:ext uri="{FF2B5EF4-FFF2-40B4-BE49-F238E27FC236}">
                <a16:creationId xmlns:a16="http://schemas.microsoft.com/office/drawing/2014/main" id="{05285F00-7548-F205-0664-05792E5831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err="1"/>
              <a:t>Mercanis</a:t>
            </a:r>
            <a:r>
              <a:rPr lang="de-DE" b="1"/>
              <a:t> Ansatz: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b="1"/>
          </a:p>
          <a:p>
            <a:pPr marL="380990" indent="-380990">
              <a:buClr>
                <a:srgbClr val="002673"/>
              </a:buClr>
              <a:buFont typeface="Wingdings" pitchFamily="2" charset="2"/>
              <a:buChar char="§"/>
            </a:pPr>
            <a:r>
              <a:rPr lang="de-DE" sz="1200" b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0"/>
                    </a:schemeClr>
                  </a:outerShdw>
                </a:effectLst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Alle Informationen an einem Ort</a:t>
            </a:r>
          </a:p>
          <a:p>
            <a:pPr>
              <a:buClr>
                <a:srgbClr val="002673"/>
              </a:buClr>
            </a:pPr>
            <a:endParaRPr lang="de-DE" sz="1200" b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0"/>
                  </a:schemeClr>
                </a:outerShdw>
              </a:effectLst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marL="380990" indent="-380990">
              <a:buClr>
                <a:srgbClr val="002673"/>
              </a:buClr>
              <a:buFont typeface="Wingdings" pitchFamily="2" charset="2"/>
              <a:buChar char="§"/>
            </a:pPr>
            <a:r>
              <a:rPr lang="de-DE" sz="1200" b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0"/>
                    </a:schemeClr>
                  </a:outerShdw>
                </a:effectLst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Lieferant im Zentrum</a:t>
            </a:r>
            <a:endParaRPr lang="en-DE" sz="1200" b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0"/>
                  </a:schemeClr>
                </a:outerShdw>
              </a:effectLst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>
              <a:buClr>
                <a:srgbClr val="002673"/>
              </a:buClr>
            </a:pPr>
            <a:endParaRPr lang="en-DE" sz="1200" b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0"/>
                  </a:schemeClr>
                </a:outerShdw>
              </a:effectLst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marL="380990" indent="-380990">
              <a:buClr>
                <a:srgbClr val="002673"/>
              </a:buClr>
              <a:buFont typeface="Wingdings" pitchFamily="2" charset="2"/>
              <a:buChar char="§"/>
            </a:pPr>
            <a:r>
              <a:rPr lang="en-DE" sz="1200" b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0"/>
                    </a:schemeClr>
                  </a:outerShdw>
                </a:effectLst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Übersicht über Zertifikate und Dokumente</a:t>
            </a:r>
            <a:endParaRPr lang="de-DE" sz="1200" b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0"/>
                  </a:schemeClr>
                </a:outerShdw>
              </a:effectLst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/>
              <a:t>Wirkung: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b="1"/>
          </a:p>
          <a:p>
            <a:pPr marL="380990" indent="-380990">
              <a:buClr>
                <a:srgbClr val="002673"/>
              </a:buClr>
              <a:buFont typeface="Wingdings" pitchFamily="2" charset="2"/>
              <a:buChar char="§"/>
            </a:pPr>
            <a:r>
              <a:rPr lang="de-DE" sz="1200" b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0"/>
                    </a:schemeClr>
                  </a:outerShdw>
                </a:effectLst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Klarer Überblick aller Informationen</a:t>
            </a:r>
          </a:p>
          <a:p>
            <a:pPr marL="380990" indent="-380990">
              <a:buClr>
                <a:srgbClr val="002673"/>
              </a:buClr>
              <a:buFont typeface="Wingdings" pitchFamily="2" charset="2"/>
              <a:buChar char="§"/>
            </a:pPr>
            <a:endParaRPr lang="de-DE" sz="1200" b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0"/>
                  </a:schemeClr>
                </a:outerShdw>
              </a:effectLst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marL="380990" indent="-380990">
              <a:buClr>
                <a:srgbClr val="002673"/>
              </a:buClr>
              <a:buFont typeface="Wingdings" pitchFamily="2" charset="2"/>
              <a:buChar char="§"/>
            </a:pPr>
            <a:r>
              <a:rPr lang="de-DE" sz="1200" b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0"/>
                    </a:schemeClr>
                  </a:outerShdw>
                </a:effectLst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Zeitsparendes Navigieren während Lieferantenaktivität</a:t>
            </a:r>
            <a:endParaRPr lang="en-DE" sz="1200" b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0"/>
                  </a:schemeClr>
                </a:outerShdw>
              </a:effectLst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marL="380990" indent="-380990">
              <a:buClr>
                <a:srgbClr val="002673"/>
              </a:buClr>
              <a:buFont typeface="Wingdings" pitchFamily="2" charset="2"/>
              <a:buChar char="§"/>
            </a:pPr>
            <a:endParaRPr lang="en-DE" sz="1200" b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0"/>
                  </a:schemeClr>
                </a:outerShdw>
              </a:effectLst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marL="380990" indent="-380990">
              <a:buClr>
                <a:srgbClr val="002673"/>
              </a:buClr>
              <a:buFont typeface="Wingdings" pitchFamily="2" charset="2"/>
              <a:buChar char="§"/>
            </a:pPr>
            <a:r>
              <a:rPr lang="de-DE" sz="1200" b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0"/>
                    </a:schemeClr>
                  </a:outerShdw>
                </a:effectLst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Fundamentierte Entwicklung, Qualifizierung und Verwaltung</a:t>
            </a:r>
            <a:endParaRPr lang="en-DE" sz="1200" b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0"/>
                  </a:schemeClr>
                </a:outerShdw>
              </a:effectLst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</p:txBody>
      </p:sp>
      <p:sp>
        <p:nvSpPr>
          <p:cNvPr id="2020" name="Google Shape;2020;p66:notes">
            <a:extLst>
              <a:ext uri="{FF2B5EF4-FFF2-40B4-BE49-F238E27FC236}">
                <a16:creationId xmlns:a16="http://schemas.microsoft.com/office/drawing/2014/main" id="{E744D417-91E2-8E93-0F53-93901320F9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2206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E2691-9373-379A-15B3-00CFA26E7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33C750-3A2B-6378-8133-0F6DA07E72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6EC1C9-A2FB-B226-CDD1-6FCBDABEB9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08917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Brandon Text Bold"/>
              </a:rPr>
              <a:t>Problem: </a:t>
            </a:r>
            <a:r>
              <a:rPr lang="en-US" err="1">
                <a:latin typeface="Brandon Text Bold"/>
              </a:rPr>
              <a:t>Durch</a:t>
            </a:r>
            <a:r>
              <a:rPr lang="en-US">
                <a:latin typeface="Brandon Text Bold"/>
              </a:rPr>
              <a:t> all </a:t>
            </a:r>
            <a:r>
              <a:rPr lang="en-US" err="1">
                <a:latin typeface="Brandon Text Bold"/>
              </a:rPr>
              <a:t>diese</a:t>
            </a:r>
            <a:r>
              <a:rPr lang="en-US">
                <a:latin typeface="Brandon Text Bold"/>
              </a:rPr>
              <a:t> </a:t>
            </a:r>
            <a:r>
              <a:rPr lang="en-US" err="1">
                <a:latin typeface="Brandon Text Bold"/>
              </a:rPr>
              <a:t>Krisen</a:t>
            </a:r>
            <a:r>
              <a:rPr lang="en-US">
                <a:latin typeface="Brandon Text Bold"/>
              </a:rPr>
              <a:t> hat </a:t>
            </a:r>
            <a:r>
              <a:rPr lang="en-US" err="1">
                <a:latin typeface="Brandon Text Bold"/>
              </a:rPr>
              <a:t>sich</a:t>
            </a:r>
            <a:r>
              <a:rPr lang="en-US">
                <a:latin typeface="Brandon Text Bold"/>
              </a:rPr>
              <a:t> die </a:t>
            </a:r>
            <a:r>
              <a:rPr lang="en-US" err="1">
                <a:latin typeface="Brandon Text Bold"/>
              </a:rPr>
              <a:t>Menge</a:t>
            </a:r>
            <a:r>
              <a:rPr lang="en-US">
                <a:latin typeface="Brandon Text Bold"/>
              </a:rPr>
              <a:t> an </a:t>
            </a:r>
            <a:r>
              <a:rPr lang="en-US" err="1">
                <a:latin typeface="Brandon Text Bold"/>
              </a:rPr>
              <a:t>Aufgaben</a:t>
            </a:r>
            <a:r>
              <a:rPr lang="en-US">
                <a:latin typeface="Brandon Text Bold"/>
              </a:rPr>
              <a:t> </a:t>
            </a:r>
            <a:r>
              <a:rPr lang="en-US" err="1">
                <a:latin typeface="Brandon Text Bold"/>
              </a:rPr>
              <a:t>extrem</a:t>
            </a:r>
            <a:r>
              <a:rPr lang="en-US">
                <a:latin typeface="Brandon Text Bold"/>
              </a:rPr>
              <a:t> </a:t>
            </a:r>
            <a:r>
              <a:rPr lang="en-US" err="1">
                <a:latin typeface="Brandon Text Bold"/>
              </a:rPr>
              <a:t>vergößert</a:t>
            </a:r>
            <a:r>
              <a:rPr lang="en-US">
                <a:latin typeface="Brandon Text Bold"/>
              </a:rPr>
              <a:t>, </a:t>
            </a:r>
            <a:r>
              <a:rPr lang="en-US" err="1">
                <a:latin typeface="Brandon Text Bold"/>
              </a:rPr>
              <a:t>Einkäufer</a:t>
            </a:r>
            <a:r>
              <a:rPr lang="en-US">
                <a:latin typeface="Brandon Text Bold"/>
              </a:rPr>
              <a:t> </a:t>
            </a:r>
            <a:r>
              <a:rPr lang="en-US" err="1">
                <a:latin typeface="Brandon Text Bold"/>
              </a:rPr>
              <a:t>sind</a:t>
            </a:r>
            <a:r>
              <a:rPr lang="en-US">
                <a:latin typeface="Brandon Text Bold"/>
              </a:rPr>
              <a:t> </a:t>
            </a:r>
            <a:r>
              <a:rPr lang="en-US" err="1">
                <a:latin typeface="Brandon Text Bold"/>
              </a:rPr>
              <a:t>nur</a:t>
            </a:r>
            <a:r>
              <a:rPr lang="en-US">
                <a:latin typeface="Brandon Text Bold"/>
              </a:rPr>
              <a:t> </a:t>
            </a:r>
            <a:r>
              <a:rPr lang="en-US" err="1">
                <a:latin typeface="Brandon Text Bold"/>
              </a:rPr>
              <a:t>noch</a:t>
            </a:r>
            <a:r>
              <a:rPr lang="en-US">
                <a:latin typeface="Brandon Text Bold"/>
              </a:rPr>
              <a:t> </a:t>
            </a:r>
            <a:r>
              <a:rPr lang="en-US" err="1">
                <a:latin typeface="Brandon Text Bold"/>
              </a:rPr>
              <a:t>operativ</a:t>
            </a:r>
            <a:r>
              <a:rPr lang="en-US">
                <a:latin typeface="Brandon Text Bold"/>
              </a:rPr>
              <a:t> </a:t>
            </a:r>
            <a:r>
              <a:rPr lang="en-US" err="1">
                <a:latin typeface="Brandon Text Bold"/>
              </a:rPr>
              <a:t>tätig</a:t>
            </a:r>
            <a:r>
              <a:rPr lang="en-US">
                <a:latin typeface="Brandon Text Bold"/>
              </a:rPr>
              <a:t> und total </a:t>
            </a:r>
            <a:r>
              <a:rPr lang="en-US" err="1">
                <a:latin typeface="Brandon Text Bold"/>
              </a:rPr>
              <a:t>überladen</a:t>
            </a:r>
            <a:r>
              <a:rPr lang="en-US">
                <a:latin typeface="Brandon Text Bold"/>
              </a:rPr>
              <a:t>. Nur </a:t>
            </a:r>
            <a:r>
              <a:rPr lang="en-US" err="1">
                <a:latin typeface="Brandon Text Bold"/>
              </a:rPr>
              <a:t>noch</a:t>
            </a:r>
            <a:r>
              <a:rPr lang="en-US">
                <a:latin typeface="Brandon Text Bold"/>
              </a:rPr>
              <a:t> hinter der </a:t>
            </a:r>
            <a:r>
              <a:rPr lang="en-US" err="1">
                <a:latin typeface="Brandon Text Bold"/>
              </a:rPr>
              <a:t>Welle</a:t>
            </a:r>
            <a:r>
              <a:rPr lang="en-US">
                <a:latin typeface="Brandon Text Bold"/>
              </a:rPr>
              <a:t>. </a:t>
            </a:r>
            <a:r>
              <a:rPr lang="en-US" err="1">
                <a:latin typeface="Brandon Text Bold"/>
              </a:rPr>
              <a:t>Reaktiv</a:t>
            </a:r>
            <a:r>
              <a:rPr lang="en-US">
                <a:latin typeface="Brandon Text Bold"/>
              </a:rPr>
              <a:t> und </a:t>
            </a:r>
            <a:r>
              <a:rPr lang="en-US" err="1">
                <a:latin typeface="Brandon Text Bold"/>
              </a:rPr>
              <a:t>nicht</a:t>
            </a:r>
            <a:r>
              <a:rPr lang="en-US">
                <a:latin typeface="Brandon Text Bold"/>
              </a:rPr>
              <a:t> </a:t>
            </a:r>
            <a:r>
              <a:rPr lang="en-US" err="1">
                <a:latin typeface="Brandon Text Bold"/>
              </a:rPr>
              <a:t>mehr</a:t>
            </a:r>
            <a:r>
              <a:rPr lang="en-US">
                <a:latin typeface="Brandon Text Bold"/>
              </a:rPr>
              <a:t> </a:t>
            </a:r>
            <a:r>
              <a:rPr lang="en-US" err="1">
                <a:latin typeface="Brandon Text Bold"/>
              </a:rPr>
              <a:t>proaktiv</a:t>
            </a:r>
            <a:r>
              <a:rPr lang="en-US">
                <a:latin typeface="Brandon Text Bold"/>
              </a:rPr>
              <a:t>.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B373B-5054-4D5A-A86D-7F9520AC0F4D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855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402E4-D910-034D-9D20-5BA36FC8F48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684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27D2D-217E-1AB4-59CF-25E294B1D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DBA081-A7E7-98A2-9B68-9280D0B794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53A85B-8545-6385-048E-1E16E9386A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81739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90DD3-1B96-2AC3-81A7-1235FDF43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32127-0A30-72FC-771C-9C0B6DCFE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62502-11C9-2AB9-ED0C-C992347AE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AEC72-4E5C-6D33-559E-D824E565C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B373B-5054-4D5A-A86D-7F9520AC0F4D}" type="slidenum">
              <a:rPr kumimoji="0" lang="en-DE" sz="1800" b="0" i="0" u="none" strike="noStrike" kern="0" cap="none" spc="0" normalizeH="0" baseline="0" noProof="0" smtClean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46270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77B03-09FB-B898-7FDD-91B278E69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6C7768F-3B56-8A19-61FB-80CCEF882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50083E6-DD2F-1536-29EC-4FF7CAEB0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Alte Überschrift: </a:t>
            </a:r>
            <a:r>
              <a:rPr lang="de-DE" sz="1200" b="1">
                <a:solidFill>
                  <a:schemeClr val="tx2"/>
                </a:solidFill>
              </a:rPr>
              <a:t>Die breite Diskussion wird immer noch über KI im weitesten Sinne geführt</a:t>
            </a:r>
          </a:p>
          <a:p>
            <a:endParaRPr lang="de-DE" sz="1200" b="1">
              <a:solidFill>
                <a:schemeClr val="tx2"/>
              </a:solidFill>
            </a:endParaRPr>
          </a:p>
          <a:p>
            <a:endParaRPr lang="de-DE"/>
          </a:p>
          <a:p>
            <a:endParaRPr lang="de-DE"/>
          </a:p>
          <a:p>
            <a:r>
              <a:rPr lang="de-DE"/>
              <a:t>https://</a:t>
            </a:r>
            <a:r>
              <a:rPr lang="de-DE" err="1"/>
              <a:t>www.handelsblatt.com</a:t>
            </a:r>
            <a:r>
              <a:rPr lang="de-DE"/>
              <a:t>/</a:t>
            </a:r>
            <a:r>
              <a:rPr lang="de-DE" err="1"/>
              <a:t>technik</a:t>
            </a:r>
            <a:r>
              <a:rPr lang="de-DE"/>
              <a:t>/</a:t>
            </a:r>
            <a:r>
              <a:rPr lang="de-DE" err="1"/>
              <a:t>ki</a:t>
            </a:r>
            <a:r>
              <a:rPr lang="de-DE"/>
              <a:t>/hannover-messe-microsoft-stellt-ki-assistenten-fuer-industrie-einsatz-vor-01/100117705.html</a:t>
            </a:r>
          </a:p>
          <a:p>
            <a:endParaRPr lang="de-DE"/>
          </a:p>
          <a:p>
            <a:r>
              <a:rPr lang="de-DE"/>
              <a:t>https://</a:t>
            </a:r>
            <a:r>
              <a:rPr lang="de-DE" err="1"/>
              <a:t>www.handelsblatt.com</a:t>
            </a:r>
            <a:r>
              <a:rPr lang="de-DE"/>
              <a:t>/</a:t>
            </a:r>
            <a:r>
              <a:rPr lang="de-DE" err="1"/>
              <a:t>technik</a:t>
            </a:r>
            <a:r>
              <a:rPr lang="de-DE"/>
              <a:t>/</a:t>
            </a:r>
            <a:r>
              <a:rPr lang="de-DE" err="1"/>
              <a:t>forschung</a:t>
            </a:r>
            <a:r>
              <a:rPr lang="de-DE"/>
              <a:t>-innovation/kuenstliche-intelligenz-meta-bringt-neues-ki-modell-llama-4-raus/100119405.html</a:t>
            </a:r>
          </a:p>
          <a:p>
            <a:endParaRPr lang="de-DE"/>
          </a:p>
          <a:p>
            <a:r>
              <a:rPr lang="de-DE"/>
              <a:t>https://</a:t>
            </a:r>
            <a:r>
              <a:rPr lang="de-DE" err="1"/>
              <a:t>the-decoder.de</a:t>
            </a:r>
            <a:r>
              <a:rPr lang="de-DE"/>
              <a:t>/chain-of-thought-modelle-argumentieren-nicht-wirklich-nachvollziehbar/</a:t>
            </a:r>
          </a:p>
          <a:p>
            <a:endParaRPr lang="de-DE"/>
          </a:p>
          <a:p>
            <a:r>
              <a:rPr lang="de-DE"/>
              <a:t>https://</a:t>
            </a:r>
            <a:r>
              <a:rPr lang="de-DE" err="1"/>
              <a:t>www.mind-verse.de</a:t>
            </a:r>
            <a:r>
              <a:rPr lang="de-DE"/>
              <a:t>/</a:t>
            </a:r>
            <a:r>
              <a:rPr lang="de-DE" err="1"/>
              <a:t>news</a:t>
            </a:r>
            <a:r>
              <a:rPr lang="de-DE"/>
              <a:t>/</a:t>
            </a:r>
            <a:r>
              <a:rPr lang="de-DE" err="1"/>
              <a:t>openai</a:t>
            </a:r>
            <a:r>
              <a:rPr lang="de-DE"/>
              <a:t>-</a:t>
            </a:r>
            <a:r>
              <a:rPr lang="de-DE" err="1"/>
              <a:t>open-weight</a:t>
            </a:r>
            <a:r>
              <a:rPr lang="de-DE"/>
              <a:t>-</a:t>
            </a:r>
            <a:r>
              <a:rPr lang="de-DE" err="1"/>
              <a:t>modell</a:t>
            </a:r>
            <a:r>
              <a:rPr lang="de-DE"/>
              <a:t>-</a:t>
            </a:r>
            <a:r>
              <a:rPr lang="de-DE" err="1"/>
              <a:t>neuer</a:t>
            </a:r>
            <a:r>
              <a:rPr lang="de-DE"/>
              <a:t>-</a:t>
            </a:r>
            <a:r>
              <a:rPr lang="de-DE" err="1"/>
              <a:t>ansatz</a:t>
            </a:r>
            <a:r>
              <a:rPr lang="de-DE"/>
              <a:t>-</a:t>
            </a:r>
            <a:r>
              <a:rPr lang="de-DE" err="1"/>
              <a:t>ki</a:t>
            </a:r>
            <a:r>
              <a:rPr lang="de-DE"/>
              <a:t>-</a:t>
            </a:r>
            <a:r>
              <a:rPr lang="de-DE" err="1"/>
              <a:t>entwicklung</a:t>
            </a:r>
            <a:r>
              <a:rPr lang="de-DE"/>
              <a:t>?_</a:t>
            </a:r>
            <a:r>
              <a:rPr lang="de-DE" err="1"/>
              <a:t>gl</a:t>
            </a:r>
            <a:r>
              <a:rPr lang="de-DE"/>
              <a:t>=1*1ithw96*_</a:t>
            </a:r>
            <a:r>
              <a:rPr lang="de-DE" err="1"/>
              <a:t>up</a:t>
            </a:r>
            <a:r>
              <a:rPr lang="de-DE"/>
              <a:t>*MQ..*_</a:t>
            </a:r>
            <a:r>
              <a:rPr lang="de-DE" err="1"/>
              <a:t>ga</a:t>
            </a:r>
            <a:r>
              <a:rPr lang="de-DE"/>
              <a:t>*OTYzMzM2NDYwLjE3NDQwNTkzNjk.*_ga_WGKXRCMHC8*MTc0NDA1OTM2OC4xLjEuMTc0NDA1OTM5OS4wLjAuMA..</a:t>
            </a:r>
            <a:br>
              <a:rPr lang="de-DE"/>
            </a:br>
            <a:br>
              <a:rPr lang="de-DE"/>
            </a:br>
            <a:r>
              <a:rPr lang="de-DE"/>
              <a:t>https://</a:t>
            </a:r>
            <a:r>
              <a:rPr lang="de-DE" err="1"/>
              <a:t>nypost.com</a:t>
            </a:r>
            <a:r>
              <a:rPr lang="de-DE"/>
              <a:t>/2024/03/04/</a:t>
            </a:r>
            <a:r>
              <a:rPr lang="de-DE" err="1"/>
              <a:t>business</a:t>
            </a:r>
            <a:r>
              <a:rPr lang="de-DE"/>
              <a:t>/jpmorgans-ai-driven-cashflow-tool-slashes-manual-work-by-90/?</a:t>
            </a:r>
            <a:r>
              <a:rPr lang="de-DE" err="1"/>
              <a:t>utm_source</a:t>
            </a:r>
            <a:r>
              <a:rPr lang="de-DE"/>
              <a:t>=</a:t>
            </a:r>
            <a:r>
              <a:rPr lang="de-DE" err="1"/>
              <a:t>chatgpt.com</a:t>
            </a:r>
            <a:br>
              <a:rPr lang="de-DE"/>
            </a:br>
            <a:br>
              <a:rPr lang="de-DE"/>
            </a:br>
            <a:r>
              <a:rPr lang="de-DE"/>
              <a:t>https://</a:t>
            </a:r>
            <a:r>
              <a:rPr lang="de-DE" err="1"/>
              <a:t>www.handelsblatt.com</a:t>
            </a:r>
            <a:r>
              <a:rPr lang="de-DE"/>
              <a:t>/</a:t>
            </a:r>
            <a:r>
              <a:rPr lang="de-DE" err="1"/>
              <a:t>technik</a:t>
            </a:r>
            <a:r>
              <a:rPr lang="de-DE"/>
              <a:t>/</a:t>
            </a:r>
            <a:r>
              <a:rPr lang="de-DE" err="1"/>
              <a:t>ki</a:t>
            </a:r>
            <a:r>
              <a:rPr lang="de-DE"/>
              <a:t>/kuenstliche-intelligenz-deepseek-fordert-openai-mit-neuer-ki-version-erneut-heraus/100116277.html</a:t>
            </a:r>
            <a:br>
              <a:rPr lang="de-DE"/>
            </a:br>
            <a:br>
              <a:rPr lang="de-DE"/>
            </a:br>
            <a:r>
              <a:rPr lang="de-DE"/>
              <a:t>https://</a:t>
            </a:r>
            <a:r>
              <a:rPr lang="de-DE" err="1"/>
              <a:t>www.fnlondon.com</a:t>
            </a:r>
            <a:r>
              <a:rPr lang="de-DE"/>
              <a:t>/</a:t>
            </a:r>
            <a:r>
              <a:rPr lang="de-DE" err="1"/>
              <a:t>articles</a:t>
            </a:r>
            <a:r>
              <a:rPr lang="de-DE"/>
              <a:t>/deloitte-triples-number-of-auditors-using-ai-chatbot-42086859</a:t>
            </a:r>
          </a:p>
          <a:p>
            <a:endParaRPr lang="de-DE"/>
          </a:p>
          <a:p>
            <a:r>
              <a:rPr lang="de-DE"/>
              <a:t>https://</a:t>
            </a:r>
            <a:r>
              <a:rPr lang="de-DE" err="1"/>
              <a:t>www.handelsblatt.com</a:t>
            </a:r>
            <a:r>
              <a:rPr lang="de-DE"/>
              <a:t>/</a:t>
            </a:r>
            <a:r>
              <a:rPr lang="de-DE" err="1"/>
              <a:t>technik</a:t>
            </a:r>
            <a:r>
              <a:rPr lang="de-DE"/>
              <a:t>/</a:t>
            </a:r>
            <a:r>
              <a:rPr lang="de-DE" err="1"/>
              <a:t>it</a:t>
            </a:r>
            <a:r>
              <a:rPr lang="de-DE"/>
              <a:t>-internet/kuenstliche-intelligenz-ki-boom-treibt-umsatz-und-ausblick-bei-cisco-dividende-steigt/100107553.html</a:t>
            </a:r>
            <a:br>
              <a:rPr lang="de-DE"/>
            </a:br>
            <a:br>
              <a:rPr lang="de-DE"/>
            </a:b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A1F29E-8A36-F1F7-EBA4-5C1F397D1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402E4-D910-034D-9D20-5BA36FC8F48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073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07B98-9D9C-5CF0-7F1C-764E3ABE9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1B0AD0A-DED7-C79F-D497-4B46838D1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5CFA8A2-0FE7-06A2-6907-118F8C67E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latin typeface="Calibri"/>
                <a:ea typeface="Calibri"/>
                <a:cs typeface="Calibri"/>
              </a:rPr>
              <a:t>Implementierung</a:t>
            </a:r>
            <a:r>
              <a:rPr lang="en-US">
                <a:latin typeface="Calibri"/>
                <a:ea typeface="Calibri"/>
                <a:cs typeface="Calibri"/>
              </a:rPr>
              <a:t> von AI </a:t>
            </a:r>
            <a:r>
              <a:rPr lang="en-US" err="1">
                <a:latin typeface="Calibri"/>
                <a:ea typeface="Calibri"/>
                <a:cs typeface="Calibri"/>
              </a:rPr>
              <a:t>ist</a:t>
            </a:r>
            <a:r>
              <a:rPr lang="en-US">
                <a:latin typeface="Calibri"/>
                <a:ea typeface="Calibri"/>
                <a:cs typeface="Calibri"/>
              </a:rPr>
              <a:t> basic requirement um </a:t>
            </a:r>
            <a:r>
              <a:rPr lang="en-US" err="1">
                <a:latin typeface="Calibri"/>
                <a:ea typeface="Calibri"/>
                <a:cs typeface="Calibri"/>
              </a:rPr>
              <a:t>kompetitiv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zu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bleiben</a:t>
            </a:r>
            <a:r>
              <a:rPr lang="en-US">
                <a:latin typeface="Calibri"/>
                <a:ea typeface="Calibri"/>
                <a:cs typeface="Calibri"/>
              </a:rPr>
              <a:t>, design </a:t>
            </a:r>
            <a:r>
              <a:rPr lang="en-US" err="1">
                <a:latin typeface="Calibri"/>
                <a:ea typeface="Calibri"/>
                <a:cs typeface="Calibri"/>
              </a:rPr>
              <a:t>anpassen</a:t>
            </a:r>
            <a:r>
              <a:rPr lang="en-US">
                <a:latin typeface="Calibri"/>
                <a:ea typeface="Calibri"/>
                <a:cs typeface="Calibri"/>
              </a:rPr>
              <a:t>, fact check, </a:t>
            </a:r>
            <a:r>
              <a:rPr lang="en-US" err="1">
                <a:latin typeface="Calibri"/>
                <a:ea typeface="Calibri"/>
                <a:cs typeface="Calibri"/>
              </a:rPr>
              <a:t>schöner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machen</a:t>
            </a:r>
            <a:r>
              <a:rPr lang="en-US">
                <a:latin typeface="Calibri"/>
                <a:ea typeface="Calibri"/>
                <a:cs typeface="Calibri"/>
              </a:rPr>
              <a:t>, additional info, </a:t>
            </a:r>
            <a:r>
              <a:rPr lang="en-US" err="1">
                <a:latin typeface="Calibri"/>
                <a:ea typeface="Calibri"/>
                <a:cs typeface="Calibri"/>
              </a:rPr>
              <a:t>nahtlos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machen</a:t>
            </a:r>
            <a:r>
              <a:rPr lang="en-US">
                <a:latin typeface="Calibri"/>
                <a:ea typeface="Calibri"/>
                <a:cs typeface="Calibri"/>
              </a:rPr>
              <a:t> (All Hands Meeting) 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 b="1">
                <a:latin typeface="Calibri"/>
                <a:ea typeface="Calibri"/>
                <a:cs typeface="Calibri"/>
              </a:rPr>
              <a:t>Microsoft Office 1.0 (1990) </a:t>
            </a:r>
            <a:r>
              <a:rPr lang="de-DE"/>
              <a:t>Das erste Microsoft Office-Paket wurde 1990 veröffentlicht und war zunächst eine Sammlung von Word, Excel und PowerPoint. Es hatte eine relativ geringe Verbreitung, da die Office-Suite noch in ihren Kinderschuhen </a:t>
            </a:r>
            <a:r>
              <a:rPr lang="de-DE" err="1"/>
              <a:t>steckte.Schätzungen</a:t>
            </a:r>
            <a:r>
              <a:rPr lang="de-DE"/>
              <a:t> sprechen von weniger als 1 Million Nutzern für die erste Version.</a:t>
            </a:r>
          </a:p>
          <a:p>
            <a:endParaRPr lang="de-DE">
              <a:latin typeface="Calibri"/>
              <a:ea typeface="Calibri"/>
              <a:cs typeface="Calibri"/>
            </a:endParaRPr>
          </a:p>
          <a:p>
            <a:r>
              <a:rPr lang="de-DE" b="1"/>
              <a:t>Microsoft Office 2003 (2003)</a:t>
            </a:r>
            <a:endParaRPr lang="de-DE"/>
          </a:p>
          <a:p>
            <a:pPr>
              <a:buFont typeface="Arial" panose="020B0604020202020204" pitchFamily="34" charset="0"/>
              <a:buChar char="•"/>
            </a:pPr>
            <a:r>
              <a:rPr lang="de-DE"/>
              <a:t>Mit Office 2003 führte Microsoft das Open XML-Format ein und brachte Verbesserungen bei der Zusammenarbeit in Teams.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/>
              <a:t>Zahl der Nutzer</a:t>
            </a:r>
            <a:r>
              <a:rPr lang="de-DE"/>
              <a:t>: Bis 2005 hatte Microsoft mehr als 200 Millionen Lizenzen für Office-Produkte verkauft.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b="1"/>
              <a:t>Microsoft 365 (Office 365, 2020 bis heute)</a:t>
            </a:r>
            <a:r>
              <a:rPr lang="de-DE"/>
              <a:t>Microsoft begann, Office 365 in Microsoft 365 umzubenennen, um die breitere Cloud-Plattform widerzuspiegeln. Office 365, das jetzt als Subskriptionsmodell verfügbar ist, hat in den letzten Jahren einen enormen Anstieg erfahren.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/>
              <a:t>Zahl der Nutzer (2020-2023)</a:t>
            </a:r>
            <a:r>
              <a:rPr lang="de-DE"/>
              <a:t>: Im Jahr 2021 gab Microsoft bekannt, dass mehr als </a:t>
            </a:r>
            <a:r>
              <a:rPr lang="de-DE" b="1"/>
              <a:t>300 Millionen monatlich aktive Nutzer</a:t>
            </a:r>
            <a:r>
              <a:rPr lang="de-DE"/>
              <a:t> Microsoft 365 verwenden.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/>
              <a:t>Microsoft 365 für Unternehmen</a:t>
            </a:r>
            <a:r>
              <a:rPr lang="de-DE"/>
              <a:t>: Microsoft hat auch mehr als </a:t>
            </a:r>
            <a:r>
              <a:rPr lang="de-DE" b="1"/>
              <a:t>50 Millionen zahlende Unternehmen</a:t>
            </a:r>
            <a:r>
              <a:rPr lang="de-DE"/>
              <a:t> für Microsoft 365 (inkl. Office 365) registriert.</a:t>
            </a:r>
            <a:endParaRPr lang="en-US">
              <a:latin typeface="Calibri"/>
              <a:ea typeface="Calibri"/>
              <a:cs typeface="Calibri"/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Chat GPT</a:t>
            </a:r>
            <a:br>
              <a:rPr lang="en-US">
                <a:latin typeface="Calibri"/>
                <a:ea typeface="Calibri"/>
                <a:cs typeface="Calibri"/>
              </a:rPr>
            </a:br>
            <a:r>
              <a:rPr lang="de-DE" b="1"/>
              <a:t>Veröffentlichung</a:t>
            </a:r>
            <a:r>
              <a:rPr lang="de-DE"/>
              <a:t>: OpenAI veröffentlichte ChatGPT offiziell am </a:t>
            </a:r>
            <a:r>
              <a:rPr lang="de-DE" b="1"/>
              <a:t>30. November 2022</a:t>
            </a:r>
            <a:r>
              <a:rPr lang="de-DE"/>
              <a:t>.</a:t>
            </a:r>
          </a:p>
          <a:p>
            <a:r>
              <a:rPr lang="de-DE" b="1"/>
              <a:t>Erste Reaktionen</a:t>
            </a:r>
            <a:r>
              <a:rPr lang="de-DE"/>
              <a:t>: Die Plattform erlebte schnell einen enormen Zustrom von Nutzern. Schon in den ersten Tagen gab es Millionen von Anmeldungen.</a:t>
            </a:r>
          </a:p>
          <a:p>
            <a:endParaRPr lang="de-DE">
              <a:latin typeface="Calibri"/>
              <a:ea typeface="Calibri"/>
              <a:cs typeface="Calibri"/>
            </a:endParaRPr>
          </a:p>
          <a:p>
            <a:endParaRPr lang="de-DE">
              <a:latin typeface="Calibri"/>
              <a:ea typeface="Calibri"/>
              <a:cs typeface="Calibri"/>
            </a:endParaRPr>
          </a:p>
          <a:p>
            <a:r>
              <a:rPr lang="de-DE" b="1">
                <a:latin typeface="Calibri"/>
                <a:ea typeface="Calibri"/>
                <a:cs typeface="Calibri"/>
              </a:rPr>
              <a:t>Juni 2023: </a:t>
            </a:r>
            <a:r>
              <a:rPr lang="de-DE"/>
              <a:t>Laut Schätzungen von UBS hatte ChatGPT bis Juni 2023 </a:t>
            </a:r>
            <a:r>
              <a:rPr lang="de-DE" b="1"/>
              <a:t>über 200 Millionen monatlich aktive Nutzer</a:t>
            </a:r>
            <a:r>
              <a:rPr lang="de-DE"/>
              <a:t> erreicht. In </a:t>
            </a:r>
            <a:r>
              <a:rPr lang="de-DE" b="1"/>
              <a:t>8 Monaten!!!</a:t>
            </a:r>
          </a:p>
          <a:p>
            <a:endParaRPr lang="de-DE" b="1">
              <a:latin typeface="Calibri"/>
              <a:ea typeface="Calibri"/>
              <a:cs typeface="Calibri"/>
            </a:endParaRPr>
          </a:p>
          <a:p>
            <a:r>
              <a:rPr lang="de-DE" b="1"/>
              <a:t>Aktuelle Schätzungen</a:t>
            </a:r>
            <a:r>
              <a:rPr lang="de-DE"/>
              <a:t>: Aktuell (Ende 2024) liegt die Zahl der monatlich aktiven Nutzer von ChatGPT bei </a:t>
            </a:r>
            <a:r>
              <a:rPr lang="de-DE" b="1"/>
              <a:t>über 1,5 Milliarden</a:t>
            </a:r>
            <a:r>
              <a:rPr lang="de-DE"/>
              <a:t>, da immer mehr Nutzer weltweit Zugang zu kostenlosen und Premium-Versionen von ChatGPT haben.</a:t>
            </a:r>
            <a:endParaRPr lang="de-DE" b="1">
              <a:latin typeface="Calibri"/>
              <a:ea typeface="Calibri"/>
              <a:cs typeface="Calibri"/>
            </a:endParaRPr>
          </a:p>
          <a:p>
            <a:endParaRPr lang="de-DE">
              <a:latin typeface="Calibri"/>
              <a:ea typeface="Calibri"/>
              <a:cs typeface="Calibri"/>
            </a:endParaRPr>
          </a:p>
          <a:p>
            <a:endParaRPr lang="de-DE">
              <a:latin typeface="Calibri"/>
              <a:ea typeface="Calibri"/>
              <a:cs typeface="Calibri"/>
            </a:endParaRPr>
          </a:p>
          <a:p>
            <a:endParaRPr lang="de-DE">
              <a:latin typeface="Calibri"/>
              <a:ea typeface="Calibri"/>
              <a:cs typeface="Calibri"/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429605-CE3E-3E7D-B041-9D2F0F948C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402E4-D910-034D-9D20-5BA36FC8F48F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84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BFA69-5036-0719-4AD3-298321893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458ABC4-D802-FD16-31D0-2F0FF2ADE7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43F5F1F-D54D-A0BA-B93E-9DC1A8366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 i="0" u="none" strike="noStrike">
              <a:solidFill>
                <a:srgbClr val="000000"/>
              </a:solidFill>
              <a:effectLst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D5899F-5EB0-58EB-4FF3-F20B2C869F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F9033-6A1F-8143-9D7B-30C22DBE6A7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905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Die Informationen für die Ausschreibungen werden mühsam zusammengetragen. Die Anbieter halten sich nicht an die vorgegebene Angebotsstruktur, es werden Äpfel mit Birnen verglichen.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55063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A1F84-0782-ADC2-EE93-461AD093C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A54A65-92F5-63A3-764F-493AD5A79F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A8F0E4-5397-567D-DD30-6943FA531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accent6"/>
                </a:solidFill>
              </a:rPr>
              <a:t>Viele manuelle Schritte pro Vorgang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accent6"/>
                </a:solidFill>
              </a:rPr>
              <a:t>Prozesskosten steigen immens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accent6"/>
                </a:solidFill>
              </a:rPr>
              <a:t>Uneinheitliche Beschreibungen erzeugen Fehler bei Wareneingang und Rechnung.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accent6"/>
                </a:solidFill>
              </a:rPr>
              <a:t>Fehlende Strukturdaten verhindern </a:t>
            </a:r>
            <a:r>
              <a:rPr lang="de-DE" err="1">
                <a:solidFill>
                  <a:schemeClr val="accent6"/>
                </a:solidFill>
              </a:rPr>
              <a:t>Spend</a:t>
            </a:r>
            <a:r>
              <a:rPr lang="de-DE">
                <a:solidFill>
                  <a:schemeClr val="accent6"/>
                </a:solidFill>
              </a:rPr>
              <a:t>-Analysen und Volumenbündelung.</a:t>
            </a:r>
          </a:p>
          <a:p>
            <a:br>
              <a:rPr lang="de-DE"/>
            </a:br>
            <a:r>
              <a:rPr lang="de-DE"/>
              <a:t>=&gt; Status Quo ist </a:t>
            </a:r>
            <a:r>
              <a:rPr lang="de-DE" err="1"/>
              <a:t>messy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72453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urve2_black.png" descr="curve2_black.png">
            <a:extLst>
              <a:ext uri="{FF2B5EF4-FFF2-40B4-BE49-F238E27FC236}">
                <a16:creationId xmlns:a16="http://schemas.microsoft.com/office/drawing/2014/main" id="{8D9A3576-E14D-614E-9251-205372494001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544" b="54207"/>
          <a:stretch/>
        </p:blipFill>
        <p:spPr>
          <a:xfrm>
            <a:off x="-1" y="4332779"/>
            <a:ext cx="12259011" cy="252522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34E85E9-621A-966A-D577-608565408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9612102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68436805-6BFA-134A-A406-22C4917B56AE}"/>
              </a:ext>
            </a:extLst>
          </p:cNvPr>
          <p:cNvSpPr/>
          <p:nvPr userDrawn="1"/>
        </p:nvSpPr>
        <p:spPr>
          <a:xfrm flipH="1">
            <a:off x="672501" y="2670104"/>
            <a:ext cx="11530566" cy="3418494"/>
          </a:xfrm>
          <a:custGeom>
            <a:avLst/>
            <a:gdLst>
              <a:gd name="connsiteX0" fmla="*/ 0 w 11529391"/>
              <a:gd name="connsiteY0" fmla="*/ 3551583 h 3578087"/>
              <a:gd name="connsiteX1" fmla="*/ 13252 w 11529391"/>
              <a:gd name="connsiteY1" fmla="*/ 1192696 h 3578087"/>
              <a:gd name="connsiteX2" fmla="*/ 1762539 w 11529391"/>
              <a:gd name="connsiteY2" fmla="*/ 0 h 3578087"/>
              <a:gd name="connsiteX3" fmla="*/ 6069496 w 11529391"/>
              <a:gd name="connsiteY3" fmla="*/ 1524000 h 3578087"/>
              <a:gd name="connsiteX4" fmla="*/ 7752522 w 11529391"/>
              <a:gd name="connsiteY4" fmla="*/ 834887 h 3578087"/>
              <a:gd name="connsiteX5" fmla="*/ 10084904 w 11529391"/>
              <a:gd name="connsiteY5" fmla="*/ 1974574 h 3578087"/>
              <a:gd name="connsiteX6" fmla="*/ 11529391 w 11529391"/>
              <a:gd name="connsiteY6" fmla="*/ 1497496 h 3578087"/>
              <a:gd name="connsiteX7" fmla="*/ 11529391 w 11529391"/>
              <a:gd name="connsiteY7" fmla="*/ 3578087 h 3578087"/>
              <a:gd name="connsiteX8" fmla="*/ 0 w 11529391"/>
              <a:gd name="connsiteY8" fmla="*/ 3551583 h 3578087"/>
              <a:gd name="connsiteX0" fmla="*/ 0 w 11529391"/>
              <a:gd name="connsiteY0" fmla="*/ 3564283 h 3590787"/>
              <a:gd name="connsiteX1" fmla="*/ 13252 w 11529391"/>
              <a:gd name="connsiteY1" fmla="*/ 1205396 h 3590787"/>
              <a:gd name="connsiteX2" fmla="*/ 987839 w 11529391"/>
              <a:gd name="connsiteY2" fmla="*/ 0 h 3590787"/>
              <a:gd name="connsiteX3" fmla="*/ 6069496 w 11529391"/>
              <a:gd name="connsiteY3" fmla="*/ 1536700 h 3590787"/>
              <a:gd name="connsiteX4" fmla="*/ 7752522 w 11529391"/>
              <a:gd name="connsiteY4" fmla="*/ 847587 h 3590787"/>
              <a:gd name="connsiteX5" fmla="*/ 10084904 w 11529391"/>
              <a:gd name="connsiteY5" fmla="*/ 1987274 h 3590787"/>
              <a:gd name="connsiteX6" fmla="*/ 11529391 w 11529391"/>
              <a:gd name="connsiteY6" fmla="*/ 1510196 h 3590787"/>
              <a:gd name="connsiteX7" fmla="*/ 11529391 w 11529391"/>
              <a:gd name="connsiteY7" fmla="*/ 3590787 h 3590787"/>
              <a:gd name="connsiteX8" fmla="*/ 0 w 11529391"/>
              <a:gd name="connsiteY8" fmla="*/ 3564283 h 3590787"/>
              <a:gd name="connsiteX0" fmla="*/ 0 w 11529391"/>
              <a:gd name="connsiteY0" fmla="*/ 3627783 h 3654287"/>
              <a:gd name="connsiteX1" fmla="*/ 13252 w 11529391"/>
              <a:gd name="connsiteY1" fmla="*/ 1268896 h 3654287"/>
              <a:gd name="connsiteX2" fmla="*/ 1521239 w 11529391"/>
              <a:gd name="connsiteY2" fmla="*/ 0 h 3654287"/>
              <a:gd name="connsiteX3" fmla="*/ 6069496 w 11529391"/>
              <a:gd name="connsiteY3" fmla="*/ 1600200 h 3654287"/>
              <a:gd name="connsiteX4" fmla="*/ 7752522 w 11529391"/>
              <a:gd name="connsiteY4" fmla="*/ 911087 h 3654287"/>
              <a:gd name="connsiteX5" fmla="*/ 10084904 w 11529391"/>
              <a:gd name="connsiteY5" fmla="*/ 2050774 h 3654287"/>
              <a:gd name="connsiteX6" fmla="*/ 11529391 w 11529391"/>
              <a:gd name="connsiteY6" fmla="*/ 1573696 h 3654287"/>
              <a:gd name="connsiteX7" fmla="*/ 11529391 w 11529391"/>
              <a:gd name="connsiteY7" fmla="*/ 3654287 h 3654287"/>
              <a:gd name="connsiteX8" fmla="*/ 0 w 11529391"/>
              <a:gd name="connsiteY8" fmla="*/ 3627783 h 3654287"/>
              <a:gd name="connsiteX0" fmla="*/ 790 w 11530181"/>
              <a:gd name="connsiteY0" fmla="*/ 3627783 h 3654287"/>
              <a:gd name="connsiteX1" fmla="*/ 1342 w 11530181"/>
              <a:gd name="connsiteY1" fmla="*/ 837096 h 3654287"/>
              <a:gd name="connsiteX2" fmla="*/ 1522029 w 11530181"/>
              <a:gd name="connsiteY2" fmla="*/ 0 h 3654287"/>
              <a:gd name="connsiteX3" fmla="*/ 6070286 w 11530181"/>
              <a:gd name="connsiteY3" fmla="*/ 1600200 h 3654287"/>
              <a:gd name="connsiteX4" fmla="*/ 7753312 w 11530181"/>
              <a:gd name="connsiteY4" fmla="*/ 911087 h 3654287"/>
              <a:gd name="connsiteX5" fmla="*/ 10085694 w 11530181"/>
              <a:gd name="connsiteY5" fmla="*/ 2050774 h 3654287"/>
              <a:gd name="connsiteX6" fmla="*/ 11530181 w 11530181"/>
              <a:gd name="connsiteY6" fmla="*/ 1573696 h 3654287"/>
              <a:gd name="connsiteX7" fmla="*/ 11530181 w 11530181"/>
              <a:gd name="connsiteY7" fmla="*/ 3654287 h 3654287"/>
              <a:gd name="connsiteX8" fmla="*/ 790 w 11530181"/>
              <a:gd name="connsiteY8" fmla="*/ 3627783 h 3654287"/>
              <a:gd name="connsiteX0" fmla="*/ 790 w 11530181"/>
              <a:gd name="connsiteY0" fmla="*/ 3719223 h 3745727"/>
              <a:gd name="connsiteX1" fmla="*/ 1342 w 11530181"/>
              <a:gd name="connsiteY1" fmla="*/ 928536 h 3745727"/>
              <a:gd name="connsiteX2" fmla="*/ 1278189 w 11530181"/>
              <a:gd name="connsiteY2" fmla="*/ 0 h 3745727"/>
              <a:gd name="connsiteX3" fmla="*/ 6070286 w 11530181"/>
              <a:gd name="connsiteY3" fmla="*/ 1691640 h 3745727"/>
              <a:gd name="connsiteX4" fmla="*/ 7753312 w 11530181"/>
              <a:gd name="connsiteY4" fmla="*/ 1002527 h 3745727"/>
              <a:gd name="connsiteX5" fmla="*/ 10085694 w 11530181"/>
              <a:gd name="connsiteY5" fmla="*/ 2142214 h 3745727"/>
              <a:gd name="connsiteX6" fmla="*/ 11530181 w 11530181"/>
              <a:gd name="connsiteY6" fmla="*/ 1665136 h 3745727"/>
              <a:gd name="connsiteX7" fmla="*/ 11530181 w 11530181"/>
              <a:gd name="connsiteY7" fmla="*/ 3745727 h 3745727"/>
              <a:gd name="connsiteX8" fmla="*/ 790 w 11530181"/>
              <a:gd name="connsiteY8" fmla="*/ 3719223 h 3745727"/>
              <a:gd name="connsiteX0" fmla="*/ 790 w 11530181"/>
              <a:gd name="connsiteY0" fmla="*/ 3719223 h 3745727"/>
              <a:gd name="connsiteX1" fmla="*/ 1342 w 11530181"/>
              <a:gd name="connsiteY1" fmla="*/ 644056 h 3745727"/>
              <a:gd name="connsiteX2" fmla="*/ 1278189 w 11530181"/>
              <a:gd name="connsiteY2" fmla="*/ 0 h 3745727"/>
              <a:gd name="connsiteX3" fmla="*/ 6070286 w 11530181"/>
              <a:gd name="connsiteY3" fmla="*/ 1691640 h 3745727"/>
              <a:gd name="connsiteX4" fmla="*/ 7753312 w 11530181"/>
              <a:gd name="connsiteY4" fmla="*/ 1002527 h 3745727"/>
              <a:gd name="connsiteX5" fmla="*/ 10085694 w 11530181"/>
              <a:gd name="connsiteY5" fmla="*/ 2142214 h 3745727"/>
              <a:gd name="connsiteX6" fmla="*/ 11530181 w 11530181"/>
              <a:gd name="connsiteY6" fmla="*/ 1665136 h 3745727"/>
              <a:gd name="connsiteX7" fmla="*/ 11530181 w 11530181"/>
              <a:gd name="connsiteY7" fmla="*/ 3745727 h 3745727"/>
              <a:gd name="connsiteX8" fmla="*/ 790 w 11530181"/>
              <a:gd name="connsiteY8" fmla="*/ 3719223 h 3745727"/>
              <a:gd name="connsiteX0" fmla="*/ 790 w 11530181"/>
              <a:gd name="connsiteY0" fmla="*/ 3719223 h 3745727"/>
              <a:gd name="connsiteX1" fmla="*/ 1342 w 11530181"/>
              <a:gd name="connsiteY1" fmla="*/ 644056 h 3745727"/>
              <a:gd name="connsiteX2" fmla="*/ 1278189 w 11530181"/>
              <a:gd name="connsiteY2" fmla="*/ 0 h 3745727"/>
              <a:gd name="connsiteX3" fmla="*/ 6070286 w 11530181"/>
              <a:gd name="connsiteY3" fmla="*/ 1691640 h 3745727"/>
              <a:gd name="connsiteX4" fmla="*/ 7753312 w 11530181"/>
              <a:gd name="connsiteY4" fmla="*/ 1002527 h 3745727"/>
              <a:gd name="connsiteX5" fmla="*/ 10015355 w 11530181"/>
              <a:gd name="connsiteY5" fmla="*/ 2507974 h 3745727"/>
              <a:gd name="connsiteX6" fmla="*/ 11530181 w 11530181"/>
              <a:gd name="connsiteY6" fmla="*/ 1665136 h 3745727"/>
              <a:gd name="connsiteX7" fmla="*/ 11530181 w 11530181"/>
              <a:gd name="connsiteY7" fmla="*/ 3745727 h 3745727"/>
              <a:gd name="connsiteX8" fmla="*/ 790 w 11530181"/>
              <a:gd name="connsiteY8" fmla="*/ 3719223 h 3745727"/>
              <a:gd name="connsiteX0" fmla="*/ 790 w 11530181"/>
              <a:gd name="connsiteY0" fmla="*/ 3719223 h 3745727"/>
              <a:gd name="connsiteX1" fmla="*/ 1342 w 11530181"/>
              <a:gd name="connsiteY1" fmla="*/ 644056 h 3745727"/>
              <a:gd name="connsiteX2" fmla="*/ 1278189 w 11530181"/>
              <a:gd name="connsiteY2" fmla="*/ 0 h 3745727"/>
              <a:gd name="connsiteX3" fmla="*/ 6070286 w 11530181"/>
              <a:gd name="connsiteY3" fmla="*/ 1691640 h 3745727"/>
              <a:gd name="connsiteX4" fmla="*/ 7753312 w 11530181"/>
              <a:gd name="connsiteY4" fmla="*/ 1002527 h 3745727"/>
              <a:gd name="connsiteX5" fmla="*/ 10240438 w 11530181"/>
              <a:gd name="connsiteY5" fmla="*/ 1846793 h 3745727"/>
              <a:gd name="connsiteX6" fmla="*/ 11530181 w 11530181"/>
              <a:gd name="connsiteY6" fmla="*/ 1665136 h 3745727"/>
              <a:gd name="connsiteX7" fmla="*/ 11530181 w 11530181"/>
              <a:gd name="connsiteY7" fmla="*/ 3745727 h 3745727"/>
              <a:gd name="connsiteX8" fmla="*/ 790 w 11530181"/>
              <a:gd name="connsiteY8" fmla="*/ 3719223 h 3745727"/>
              <a:gd name="connsiteX0" fmla="*/ 790 w 11544249"/>
              <a:gd name="connsiteY0" fmla="*/ 3719223 h 3745727"/>
              <a:gd name="connsiteX1" fmla="*/ 1342 w 11544249"/>
              <a:gd name="connsiteY1" fmla="*/ 644056 h 3745727"/>
              <a:gd name="connsiteX2" fmla="*/ 1278189 w 11544249"/>
              <a:gd name="connsiteY2" fmla="*/ 0 h 3745727"/>
              <a:gd name="connsiteX3" fmla="*/ 6070286 w 11544249"/>
              <a:gd name="connsiteY3" fmla="*/ 1691640 h 3745727"/>
              <a:gd name="connsiteX4" fmla="*/ 7753312 w 11544249"/>
              <a:gd name="connsiteY4" fmla="*/ 1002527 h 3745727"/>
              <a:gd name="connsiteX5" fmla="*/ 10240438 w 11544249"/>
              <a:gd name="connsiteY5" fmla="*/ 1846793 h 3745727"/>
              <a:gd name="connsiteX6" fmla="*/ 11544249 w 11544249"/>
              <a:gd name="connsiteY6" fmla="*/ 863278 h 3745727"/>
              <a:gd name="connsiteX7" fmla="*/ 11530181 w 11544249"/>
              <a:gd name="connsiteY7" fmla="*/ 3745727 h 3745727"/>
              <a:gd name="connsiteX8" fmla="*/ 790 w 11544249"/>
              <a:gd name="connsiteY8" fmla="*/ 3719223 h 3745727"/>
              <a:gd name="connsiteX0" fmla="*/ 790 w 11544249"/>
              <a:gd name="connsiteY0" fmla="*/ 3719223 h 3745727"/>
              <a:gd name="connsiteX1" fmla="*/ 1342 w 11544249"/>
              <a:gd name="connsiteY1" fmla="*/ 644056 h 3745727"/>
              <a:gd name="connsiteX2" fmla="*/ 1278189 w 11544249"/>
              <a:gd name="connsiteY2" fmla="*/ 0 h 3745727"/>
              <a:gd name="connsiteX3" fmla="*/ 6070286 w 11544249"/>
              <a:gd name="connsiteY3" fmla="*/ 1691640 h 3745727"/>
              <a:gd name="connsiteX4" fmla="*/ 7753312 w 11544249"/>
              <a:gd name="connsiteY4" fmla="*/ 1002527 h 3745727"/>
              <a:gd name="connsiteX5" fmla="*/ 9804340 w 11544249"/>
              <a:gd name="connsiteY5" fmla="*/ 2254756 h 3745727"/>
              <a:gd name="connsiteX6" fmla="*/ 11544249 w 11544249"/>
              <a:gd name="connsiteY6" fmla="*/ 863278 h 3745727"/>
              <a:gd name="connsiteX7" fmla="*/ 11530181 w 11544249"/>
              <a:gd name="connsiteY7" fmla="*/ 3745727 h 3745727"/>
              <a:gd name="connsiteX8" fmla="*/ 790 w 11544249"/>
              <a:gd name="connsiteY8" fmla="*/ 3719223 h 3745727"/>
              <a:gd name="connsiteX0" fmla="*/ 790 w 11558317"/>
              <a:gd name="connsiteY0" fmla="*/ 3719223 h 3745727"/>
              <a:gd name="connsiteX1" fmla="*/ 1342 w 11558317"/>
              <a:gd name="connsiteY1" fmla="*/ 644056 h 3745727"/>
              <a:gd name="connsiteX2" fmla="*/ 1278189 w 11558317"/>
              <a:gd name="connsiteY2" fmla="*/ 0 h 3745727"/>
              <a:gd name="connsiteX3" fmla="*/ 6070286 w 11558317"/>
              <a:gd name="connsiteY3" fmla="*/ 1691640 h 3745727"/>
              <a:gd name="connsiteX4" fmla="*/ 7753312 w 11558317"/>
              <a:gd name="connsiteY4" fmla="*/ 1002527 h 3745727"/>
              <a:gd name="connsiteX5" fmla="*/ 9804340 w 11558317"/>
              <a:gd name="connsiteY5" fmla="*/ 2254756 h 3745727"/>
              <a:gd name="connsiteX6" fmla="*/ 11558317 w 11558317"/>
              <a:gd name="connsiteY6" fmla="*/ 1679204 h 3745727"/>
              <a:gd name="connsiteX7" fmla="*/ 11530181 w 11558317"/>
              <a:gd name="connsiteY7" fmla="*/ 3745727 h 3745727"/>
              <a:gd name="connsiteX8" fmla="*/ 790 w 11558317"/>
              <a:gd name="connsiteY8" fmla="*/ 3719223 h 3745727"/>
              <a:gd name="connsiteX0" fmla="*/ 790 w 11558317"/>
              <a:gd name="connsiteY0" fmla="*/ 3719223 h 3745727"/>
              <a:gd name="connsiteX1" fmla="*/ 1342 w 11558317"/>
              <a:gd name="connsiteY1" fmla="*/ 644056 h 3745727"/>
              <a:gd name="connsiteX2" fmla="*/ 1278189 w 11558317"/>
              <a:gd name="connsiteY2" fmla="*/ 0 h 3745727"/>
              <a:gd name="connsiteX3" fmla="*/ 6070286 w 11558317"/>
              <a:gd name="connsiteY3" fmla="*/ 1691640 h 3745727"/>
              <a:gd name="connsiteX4" fmla="*/ 7753312 w 11558317"/>
              <a:gd name="connsiteY4" fmla="*/ 1002527 h 3745727"/>
              <a:gd name="connsiteX5" fmla="*/ 10066890 w 11558317"/>
              <a:gd name="connsiteY5" fmla="*/ 1965045 h 3745727"/>
              <a:gd name="connsiteX6" fmla="*/ 11558317 w 11558317"/>
              <a:gd name="connsiteY6" fmla="*/ 1679204 h 3745727"/>
              <a:gd name="connsiteX7" fmla="*/ 11530181 w 11558317"/>
              <a:gd name="connsiteY7" fmla="*/ 3745727 h 3745727"/>
              <a:gd name="connsiteX8" fmla="*/ 790 w 11558317"/>
              <a:gd name="connsiteY8" fmla="*/ 3719223 h 3745727"/>
              <a:gd name="connsiteX0" fmla="*/ 790 w 11549264"/>
              <a:gd name="connsiteY0" fmla="*/ 3719223 h 3745727"/>
              <a:gd name="connsiteX1" fmla="*/ 1342 w 11549264"/>
              <a:gd name="connsiteY1" fmla="*/ 644056 h 3745727"/>
              <a:gd name="connsiteX2" fmla="*/ 1278189 w 11549264"/>
              <a:gd name="connsiteY2" fmla="*/ 0 h 3745727"/>
              <a:gd name="connsiteX3" fmla="*/ 6070286 w 11549264"/>
              <a:gd name="connsiteY3" fmla="*/ 1691640 h 3745727"/>
              <a:gd name="connsiteX4" fmla="*/ 7753312 w 11549264"/>
              <a:gd name="connsiteY4" fmla="*/ 1002527 h 3745727"/>
              <a:gd name="connsiteX5" fmla="*/ 10066890 w 11549264"/>
              <a:gd name="connsiteY5" fmla="*/ 1965045 h 3745727"/>
              <a:gd name="connsiteX6" fmla="*/ 11549264 w 11549264"/>
              <a:gd name="connsiteY6" fmla="*/ 1298958 h 3745727"/>
              <a:gd name="connsiteX7" fmla="*/ 11530181 w 11549264"/>
              <a:gd name="connsiteY7" fmla="*/ 3745727 h 3745727"/>
              <a:gd name="connsiteX8" fmla="*/ 790 w 11549264"/>
              <a:gd name="connsiteY8" fmla="*/ 3719223 h 3745727"/>
              <a:gd name="connsiteX0" fmla="*/ 790 w 11549264"/>
              <a:gd name="connsiteY0" fmla="*/ 3719223 h 3745727"/>
              <a:gd name="connsiteX1" fmla="*/ 1342 w 11549264"/>
              <a:gd name="connsiteY1" fmla="*/ 644056 h 3745727"/>
              <a:gd name="connsiteX2" fmla="*/ 1278189 w 11549264"/>
              <a:gd name="connsiteY2" fmla="*/ 0 h 3745727"/>
              <a:gd name="connsiteX3" fmla="*/ 6070286 w 11549264"/>
              <a:gd name="connsiteY3" fmla="*/ 1691640 h 3745727"/>
              <a:gd name="connsiteX4" fmla="*/ 7753312 w 11549264"/>
              <a:gd name="connsiteY4" fmla="*/ 1002527 h 3745727"/>
              <a:gd name="connsiteX5" fmla="*/ 10075944 w 11549264"/>
              <a:gd name="connsiteY5" fmla="*/ 1811136 h 3745727"/>
              <a:gd name="connsiteX6" fmla="*/ 11549264 w 11549264"/>
              <a:gd name="connsiteY6" fmla="*/ 1298958 h 3745727"/>
              <a:gd name="connsiteX7" fmla="*/ 11530181 w 11549264"/>
              <a:gd name="connsiteY7" fmla="*/ 3745727 h 3745727"/>
              <a:gd name="connsiteX8" fmla="*/ 790 w 11549264"/>
              <a:gd name="connsiteY8" fmla="*/ 3719223 h 3745727"/>
              <a:gd name="connsiteX0" fmla="*/ 790 w 11549264"/>
              <a:gd name="connsiteY0" fmla="*/ 3719223 h 3745727"/>
              <a:gd name="connsiteX1" fmla="*/ 1342 w 11549264"/>
              <a:gd name="connsiteY1" fmla="*/ 644056 h 3745727"/>
              <a:gd name="connsiteX2" fmla="*/ 1278189 w 11549264"/>
              <a:gd name="connsiteY2" fmla="*/ 0 h 3745727"/>
              <a:gd name="connsiteX3" fmla="*/ 6070286 w 11549264"/>
              <a:gd name="connsiteY3" fmla="*/ 1691640 h 3745727"/>
              <a:gd name="connsiteX4" fmla="*/ 7753312 w 11549264"/>
              <a:gd name="connsiteY4" fmla="*/ 1002527 h 3745727"/>
              <a:gd name="connsiteX5" fmla="*/ 9591035 w 11549264"/>
              <a:gd name="connsiteY5" fmla="*/ 2189826 h 3745727"/>
              <a:gd name="connsiteX6" fmla="*/ 11549264 w 11549264"/>
              <a:gd name="connsiteY6" fmla="*/ 1298958 h 3745727"/>
              <a:gd name="connsiteX7" fmla="*/ 11530181 w 11549264"/>
              <a:gd name="connsiteY7" fmla="*/ 3745727 h 3745727"/>
              <a:gd name="connsiteX8" fmla="*/ 790 w 11549264"/>
              <a:gd name="connsiteY8" fmla="*/ 3719223 h 3745727"/>
              <a:gd name="connsiteX0" fmla="*/ 790 w 11549264"/>
              <a:gd name="connsiteY0" fmla="*/ 3719223 h 3745727"/>
              <a:gd name="connsiteX1" fmla="*/ 1342 w 11549264"/>
              <a:gd name="connsiteY1" fmla="*/ 644056 h 3745727"/>
              <a:gd name="connsiteX2" fmla="*/ 1278189 w 11549264"/>
              <a:gd name="connsiteY2" fmla="*/ 0 h 3745727"/>
              <a:gd name="connsiteX3" fmla="*/ 6070286 w 11549264"/>
              <a:gd name="connsiteY3" fmla="*/ 1691640 h 3745727"/>
              <a:gd name="connsiteX4" fmla="*/ 7753312 w 11549264"/>
              <a:gd name="connsiteY4" fmla="*/ 1002527 h 3745727"/>
              <a:gd name="connsiteX5" fmla="*/ 9784999 w 11549264"/>
              <a:gd name="connsiteY5" fmla="*/ 1921971 h 3745727"/>
              <a:gd name="connsiteX6" fmla="*/ 11549264 w 11549264"/>
              <a:gd name="connsiteY6" fmla="*/ 1298958 h 3745727"/>
              <a:gd name="connsiteX7" fmla="*/ 11530181 w 11549264"/>
              <a:gd name="connsiteY7" fmla="*/ 3745727 h 3745727"/>
              <a:gd name="connsiteX8" fmla="*/ 790 w 11549264"/>
              <a:gd name="connsiteY8" fmla="*/ 3719223 h 3745727"/>
              <a:gd name="connsiteX0" fmla="*/ 790 w 11549264"/>
              <a:gd name="connsiteY0" fmla="*/ 3719223 h 3745727"/>
              <a:gd name="connsiteX1" fmla="*/ 1342 w 11549264"/>
              <a:gd name="connsiteY1" fmla="*/ 644056 h 3745727"/>
              <a:gd name="connsiteX2" fmla="*/ 1278189 w 11549264"/>
              <a:gd name="connsiteY2" fmla="*/ 0 h 3745727"/>
              <a:gd name="connsiteX3" fmla="*/ 6070286 w 11549264"/>
              <a:gd name="connsiteY3" fmla="*/ 1691640 h 3745727"/>
              <a:gd name="connsiteX4" fmla="*/ 7730221 w 11549264"/>
              <a:gd name="connsiteY4" fmla="*/ 1113364 h 3745727"/>
              <a:gd name="connsiteX5" fmla="*/ 9784999 w 11549264"/>
              <a:gd name="connsiteY5" fmla="*/ 1921971 h 3745727"/>
              <a:gd name="connsiteX6" fmla="*/ 11549264 w 11549264"/>
              <a:gd name="connsiteY6" fmla="*/ 1298958 h 3745727"/>
              <a:gd name="connsiteX7" fmla="*/ 11530181 w 11549264"/>
              <a:gd name="connsiteY7" fmla="*/ 3745727 h 3745727"/>
              <a:gd name="connsiteX8" fmla="*/ 790 w 11549264"/>
              <a:gd name="connsiteY8" fmla="*/ 3719223 h 3745727"/>
              <a:gd name="connsiteX0" fmla="*/ 790 w 11549264"/>
              <a:gd name="connsiteY0" fmla="*/ 3719223 h 3745727"/>
              <a:gd name="connsiteX1" fmla="*/ 1342 w 11549264"/>
              <a:gd name="connsiteY1" fmla="*/ 644056 h 3745727"/>
              <a:gd name="connsiteX2" fmla="*/ 1278189 w 11549264"/>
              <a:gd name="connsiteY2" fmla="*/ 0 h 3745727"/>
              <a:gd name="connsiteX3" fmla="*/ 6070286 w 11549264"/>
              <a:gd name="connsiteY3" fmla="*/ 1691640 h 3745727"/>
              <a:gd name="connsiteX4" fmla="*/ 7730221 w 11549264"/>
              <a:gd name="connsiteY4" fmla="*/ 1113364 h 3745727"/>
              <a:gd name="connsiteX5" fmla="*/ 9738817 w 11549264"/>
              <a:gd name="connsiteY5" fmla="*/ 2009717 h 3745727"/>
              <a:gd name="connsiteX6" fmla="*/ 11549264 w 11549264"/>
              <a:gd name="connsiteY6" fmla="*/ 1298958 h 3745727"/>
              <a:gd name="connsiteX7" fmla="*/ 11530181 w 11549264"/>
              <a:gd name="connsiteY7" fmla="*/ 3745727 h 3745727"/>
              <a:gd name="connsiteX8" fmla="*/ 790 w 11549264"/>
              <a:gd name="connsiteY8" fmla="*/ 3719223 h 3745727"/>
              <a:gd name="connsiteX0" fmla="*/ 790 w 11573756"/>
              <a:gd name="connsiteY0" fmla="*/ 3719223 h 3772818"/>
              <a:gd name="connsiteX1" fmla="*/ 1342 w 11573756"/>
              <a:gd name="connsiteY1" fmla="*/ 644056 h 3772818"/>
              <a:gd name="connsiteX2" fmla="*/ 1278189 w 11573756"/>
              <a:gd name="connsiteY2" fmla="*/ 0 h 3772818"/>
              <a:gd name="connsiteX3" fmla="*/ 6070286 w 11573756"/>
              <a:gd name="connsiteY3" fmla="*/ 1691640 h 3772818"/>
              <a:gd name="connsiteX4" fmla="*/ 7730221 w 11573756"/>
              <a:gd name="connsiteY4" fmla="*/ 1113364 h 3772818"/>
              <a:gd name="connsiteX5" fmla="*/ 9738817 w 11573756"/>
              <a:gd name="connsiteY5" fmla="*/ 2009717 h 3772818"/>
              <a:gd name="connsiteX6" fmla="*/ 11549264 w 11573756"/>
              <a:gd name="connsiteY6" fmla="*/ 1298958 h 3772818"/>
              <a:gd name="connsiteX7" fmla="*/ 11573304 w 11573756"/>
              <a:gd name="connsiteY7" fmla="*/ 3772818 h 3772818"/>
              <a:gd name="connsiteX8" fmla="*/ 790 w 11573756"/>
              <a:gd name="connsiteY8" fmla="*/ 3719223 h 3772818"/>
              <a:gd name="connsiteX0" fmla="*/ 790 w 11574730"/>
              <a:gd name="connsiteY0" fmla="*/ 3719223 h 3772818"/>
              <a:gd name="connsiteX1" fmla="*/ 1342 w 11574730"/>
              <a:gd name="connsiteY1" fmla="*/ 644056 h 3772818"/>
              <a:gd name="connsiteX2" fmla="*/ 1278189 w 11574730"/>
              <a:gd name="connsiteY2" fmla="*/ 0 h 3772818"/>
              <a:gd name="connsiteX3" fmla="*/ 6070286 w 11574730"/>
              <a:gd name="connsiteY3" fmla="*/ 1691640 h 3772818"/>
              <a:gd name="connsiteX4" fmla="*/ 7730221 w 11574730"/>
              <a:gd name="connsiteY4" fmla="*/ 1113364 h 3772818"/>
              <a:gd name="connsiteX5" fmla="*/ 9738817 w 11574730"/>
              <a:gd name="connsiteY5" fmla="*/ 2009717 h 3772818"/>
              <a:gd name="connsiteX6" fmla="*/ 11573906 w 11574730"/>
              <a:gd name="connsiteY6" fmla="*/ 1271865 h 3772818"/>
              <a:gd name="connsiteX7" fmla="*/ 11573304 w 11574730"/>
              <a:gd name="connsiteY7" fmla="*/ 3772818 h 3772818"/>
              <a:gd name="connsiteX8" fmla="*/ 790 w 11574730"/>
              <a:gd name="connsiteY8" fmla="*/ 3719223 h 377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4730" h="3772818">
                <a:moveTo>
                  <a:pt x="790" y="3719223"/>
                </a:moveTo>
                <a:cubicBezTo>
                  <a:pt x="5207" y="2932927"/>
                  <a:pt x="-3075" y="1430352"/>
                  <a:pt x="1342" y="644056"/>
                </a:cubicBezTo>
                <a:lnTo>
                  <a:pt x="1278189" y="0"/>
                </a:lnTo>
                <a:lnTo>
                  <a:pt x="6070286" y="1691640"/>
                </a:lnTo>
                <a:lnTo>
                  <a:pt x="7730221" y="1113364"/>
                </a:lnTo>
                <a:lnTo>
                  <a:pt x="9738817" y="2009717"/>
                </a:lnTo>
                <a:lnTo>
                  <a:pt x="11573906" y="1271865"/>
                </a:lnTo>
                <a:cubicBezTo>
                  <a:pt x="11569217" y="2232681"/>
                  <a:pt x="11577993" y="2812002"/>
                  <a:pt x="11573304" y="3772818"/>
                </a:cubicBezTo>
                <a:lnTo>
                  <a:pt x="790" y="3719223"/>
                </a:lnTo>
                <a:close/>
              </a:path>
            </a:pathLst>
          </a:custGeom>
          <a:gradFill>
            <a:gsLst>
              <a:gs pos="61000">
                <a:srgbClr val="E7E1FD"/>
              </a:gs>
              <a:gs pos="0">
                <a:srgbClr val="F7F9FB">
                  <a:alpha val="0"/>
                </a:srgbClr>
              </a:gs>
              <a:gs pos="100000">
                <a:srgbClr val="C4AFFF"/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35645B1-1B03-C945-957C-5B2E5FBCE2B1}"/>
              </a:ext>
            </a:extLst>
          </p:cNvPr>
          <p:cNvSpPr/>
          <p:nvPr userDrawn="1"/>
        </p:nvSpPr>
        <p:spPr>
          <a:xfrm>
            <a:off x="672502" y="4736808"/>
            <a:ext cx="11530566" cy="2121191"/>
          </a:xfrm>
          <a:custGeom>
            <a:avLst/>
            <a:gdLst>
              <a:gd name="connsiteX0" fmla="*/ 0 w 11611779"/>
              <a:gd name="connsiteY0" fmla="*/ 881350 h 1806767"/>
              <a:gd name="connsiteX1" fmla="*/ 0 w 11611779"/>
              <a:gd name="connsiteY1" fmla="*/ 1773716 h 1806767"/>
              <a:gd name="connsiteX2" fmla="*/ 11611779 w 11611779"/>
              <a:gd name="connsiteY2" fmla="*/ 1806767 h 1806767"/>
              <a:gd name="connsiteX3" fmla="*/ 11600762 w 11611779"/>
              <a:gd name="connsiteY3" fmla="*/ 462709 h 1806767"/>
              <a:gd name="connsiteX4" fmla="*/ 9441456 w 11611779"/>
              <a:gd name="connsiteY4" fmla="*/ 1079653 h 1806767"/>
              <a:gd name="connsiteX5" fmla="*/ 6753340 w 11611779"/>
              <a:gd name="connsiteY5" fmla="*/ 0 h 1806767"/>
              <a:gd name="connsiteX6" fmla="*/ 3569465 w 11611779"/>
              <a:gd name="connsiteY6" fmla="*/ 1288974 h 1806767"/>
              <a:gd name="connsiteX7" fmla="*/ 1575412 w 11611779"/>
              <a:gd name="connsiteY7" fmla="*/ 77118 h 1806767"/>
              <a:gd name="connsiteX8" fmla="*/ 0 w 11611779"/>
              <a:gd name="connsiteY8" fmla="*/ 881350 h 1806767"/>
              <a:gd name="connsiteX0" fmla="*/ 0 w 11611779"/>
              <a:gd name="connsiteY0" fmla="*/ 881350 h 1806767"/>
              <a:gd name="connsiteX1" fmla="*/ 0 w 11611779"/>
              <a:gd name="connsiteY1" fmla="*/ 1773716 h 1806767"/>
              <a:gd name="connsiteX2" fmla="*/ 11611779 w 11611779"/>
              <a:gd name="connsiteY2" fmla="*/ 1806767 h 1806767"/>
              <a:gd name="connsiteX3" fmla="*/ 11600762 w 11611779"/>
              <a:gd name="connsiteY3" fmla="*/ 462709 h 1806767"/>
              <a:gd name="connsiteX4" fmla="*/ 9441456 w 11611779"/>
              <a:gd name="connsiteY4" fmla="*/ 1079653 h 1806767"/>
              <a:gd name="connsiteX5" fmla="*/ 6753340 w 11611779"/>
              <a:gd name="connsiteY5" fmla="*/ 0 h 1806767"/>
              <a:gd name="connsiteX6" fmla="*/ 3569465 w 11611779"/>
              <a:gd name="connsiteY6" fmla="*/ 1288974 h 1806767"/>
              <a:gd name="connsiteX7" fmla="*/ 1575412 w 11611779"/>
              <a:gd name="connsiteY7" fmla="*/ 542359 h 1806767"/>
              <a:gd name="connsiteX8" fmla="*/ 0 w 11611779"/>
              <a:gd name="connsiteY8" fmla="*/ 881350 h 1806767"/>
              <a:gd name="connsiteX0" fmla="*/ 0 w 11659537"/>
              <a:gd name="connsiteY0" fmla="*/ 1090234 h 1806767"/>
              <a:gd name="connsiteX1" fmla="*/ 47758 w 11659537"/>
              <a:gd name="connsiteY1" fmla="*/ 1773716 h 1806767"/>
              <a:gd name="connsiteX2" fmla="*/ 11659537 w 11659537"/>
              <a:gd name="connsiteY2" fmla="*/ 1806767 h 1806767"/>
              <a:gd name="connsiteX3" fmla="*/ 11648520 w 11659537"/>
              <a:gd name="connsiteY3" fmla="*/ 462709 h 1806767"/>
              <a:gd name="connsiteX4" fmla="*/ 9489214 w 11659537"/>
              <a:gd name="connsiteY4" fmla="*/ 1079653 h 1806767"/>
              <a:gd name="connsiteX5" fmla="*/ 6801098 w 11659537"/>
              <a:gd name="connsiteY5" fmla="*/ 0 h 1806767"/>
              <a:gd name="connsiteX6" fmla="*/ 3617223 w 11659537"/>
              <a:gd name="connsiteY6" fmla="*/ 1288974 h 1806767"/>
              <a:gd name="connsiteX7" fmla="*/ 1623170 w 11659537"/>
              <a:gd name="connsiteY7" fmla="*/ 542359 h 1806767"/>
              <a:gd name="connsiteX8" fmla="*/ 0 w 11659537"/>
              <a:gd name="connsiteY8" fmla="*/ 1090234 h 1806767"/>
              <a:gd name="connsiteX0" fmla="*/ 11939 w 11671476"/>
              <a:gd name="connsiteY0" fmla="*/ 1090234 h 1806767"/>
              <a:gd name="connsiteX1" fmla="*/ 0 w 11671476"/>
              <a:gd name="connsiteY1" fmla="*/ 1773716 h 1806767"/>
              <a:gd name="connsiteX2" fmla="*/ 11671476 w 11671476"/>
              <a:gd name="connsiteY2" fmla="*/ 1806767 h 1806767"/>
              <a:gd name="connsiteX3" fmla="*/ 11660459 w 11671476"/>
              <a:gd name="connsiteY3" fmla="*/ 462709 h 1806767"/>
              <a:gd name="connsiteX4" fmla="*/ 9501153 w 11671476"/>
              <a:gd name="connsiteY4" fmla="*/ 1079653 h 1806767"/>
              <a:gd name="connsiteX5" fmla="*/ 6813037 w 11671476"/>
              <a:gd name="connsiteY5" fmla="*/ 0 h 1806767"/>
              <a:gd name="connsiteX6" fmla="*/ 3629162 w 11671476"/>
              <a:gd name="connsiteY6" fmla="*/ 1288974 h 1806767"/>
              <a:gd name="connsiteX7" fmla="*/ 1635109 w 11671476"/>
              <a:gd name="connsiteY7" fmla="*/ 542359 h 1806767"/>
              <a:gd name="connsiteX8" fmla="*/ 11939 w 11671476"/>
              <a:gd name="connsiteY8" fmla="*/ 1090234 h 1806767"/>
              <a:gd name="connsiteX0" fmla="*/ 18110 w 11671476"/>
              <a:gd name="connsiteY0" fmla="*/ 1090234 h 1806767"/>
              <a:gd name="connsiteX1" fmla="*/ 0 w 11671476"/>
              <a:gd name="connsiteY1" fmla="*/ 1773716 h 1806767"/>
              <a:gd name="connsiteX2" fmla="*/ 11671476 w 11671476"/>
              <a:gd name="connsiteY2" fmla="*/ 1806767 h 1806767"/>
              <a:gd name="connsiteX3" fmla="*/ 11660459 w 11671476"/>
              <a:gd name="connsiteY3" fmla="*/ 462709 h 1806767"/>
              <a:gd name="connsiteX4" fmla="*/ 9501153 w 11671476"/>
              <a:gd name="connsiteY4" fmla="*/ 1079653 h 1806767"/>
              <a:gd name="connsiteX5" fmla="*/ 6813037 w 11671476"/>
              <a:gd name="connsiteY5" fmla="*/ 0 h 1806767"/>
              <a:gd name="connsiteX6" fmla="*/ 3629162 w 11671476"/>
              <a:gd name="connsiteY6" fmla="*/ 1288974 h 1806767"/>
              <a:gd name="connsiteX7" fmla="*/ 1635109 w 11671476"/>
              <a:gd name="connsiteY7" fmla="*/ 542359 h 1806767"/>
              <a:gd name="connsiteX8" fmla="*/ 18110 w 11671476"/>
              <a:gd name="connsiteY8" fmla="*/ 1090234 h 1806767"/>
              <a:gd name="connsiteX0" fmla="*/ 0 w 11653366"/>
              <a:gd name="connsiteY0" fmla="*/ 1090234 h 1806767"/>
              <a:gd name="connsiteX1" fmla="*/ 401 w 11653366"/>
              <a:gd name="connsiteY1" fmla="*/ 1768809 h 1806767"/>
              <a:gd name="connsiteX2" fmla="*/ 11653366 w 11653366"/>
              <a:gd name="connsiteY2" fmla="*/ 1806767 h 1806767"/>
              <a:gd name="connsiteX3" fmla="*/ 11642349 w 11653366"/>
              <a:gd name="connsiteY3" fmla="*/ 462709 h 1806767"/>
              <a:gd name="connsiteX4" fmla="*/ 9483043 w 11653366"/>
              <a:gd name="connsiteY4" fmla="*/ 1079653 h 1806767"/>
              <a:gd name="connsiteX5" fmla="*/ 6794927 w 11653366"/>
              <a:gd name="connsiteY5" fmla="*/ 0 h 1806767"/>
              <a:gd name="connsiteX6" fmla="*/ 3611052 w 11653366"/>
              <a:gd name="connsiteY6" fmla="*/ 1288974 h 1806767"/>
              <a:gd name="connsiteX7" fmla="*/ 1616999 w 11653366"/>
              <a:gd name="connsiteY7" fmla="*/ 542359 h 1806767"/>
              <a:gd name="connsiteX8" fmla="*/ 0 w 11653366"/>
              <a:gd name="connsiteY8" fmla="*/ 1090234 h 1806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3366" h="1806767">
                <a:moveTo>
                  <a:pt x="0" y="1090234"/>
                </a:moveTo>
                <a:cubicBezTo>
                  <a:pt x="134" y="1316426"/>
                  <a:pt x="267" y="1542617"/>
                  <a:pt x="401" y="1768809"/>
                </a:cubicBezTo>
                <a:lnTo>
                  <a:pt x="11653366" y="1806767"/>
                </a:lnTo>
                <a:cubicBezTo>
                  <a:pt x="11649694" y="1358748"/>
                  <a:pt x="11646021" y="910728"/>
                  <a:pt x="11642349" y="462709"/>
                </a:cubicBezTo>
                <a:lnTo>
                  <a:pt x="9483043" y="1079653"/>
                </a:lnTo>
                <a:lnTo>
                  <a:pt x="6794927" y="0"/>
                </a:lnTo>
                <a:lnTo>
                  <a:pt x="3611052" y="1288974"/>
                </a:lnTo>
                <a:lnTo>
                  <a:pt x="1616999" y="542359"/>
                </a:lnTo>
                <a:lnTo>
                  <a:pt x="0" y="1090234"/>
                </a:lnTo>
                <a:close/>
              </a:path>
            </a:pathLst>
          </a:custGeom>
          <a:gradFill>
            <a:gsLst>
              <a:gs pos="50000">
                <a:srgbClr val="DBD0FD"/>
              </a:gs>
              <a:gs pos="3000">
                <a:srgbClr val="F7F9FB">
                  <a:alpha val="35000"/>
                </a:srgbClr>
              </a:gs>
              <a:gs pos="100000">
                <a:schemeClr val="bg2"/>
              </a:gs>
              <a:gs pos="100000">
                <a:srgbClr val="D6C9FF"/>
              </a:gs>
            </a:gsLst>
            <a:lin ang="162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5AACFB82-481B-6F49-A0AF-8808D26844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58106" y="6433566"/>
            <a:ext cx="157684" cy="177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CD1C2E-16D4-6143-BFA3-42AD68D8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48" y="503729"/>
            <a:ext cx="10015353" cy="113568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1704330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2FE1108B-44E5-6936-4259-EF80AF11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407C3D7C-BF2A-B97D-486F-82BE3F99C41A}"/>
              </a:ext>
            </a:extLst>
          </p:cNvPr>
          <p:cNvSpPr txBox="1">
            <a:spLocks/>
          </p:cNvSpPr>
          <p:nvPr userDrawn="1"/>
        </p:nvSpPr>
        <p:spPr>
          <a:xfrm>
            <a:off x="11489818" y="6468676"/>
            <a:ext cx="391560" cy="196013"/>
          </a:xfrm>
          <a:prstGeom prst="rect">
            <a:avLst/>
          </a:prstGeom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9pPr>
          </a:lstStyle>
          <a:p>
            <a:pPr algn="r"/>
            <a:fld id="{86CB4B4D-7CA3-9044-876B-883B54F8677D}" type="slidenum">
              <a:rPr lang="en-DE" sz="1200" smtClean="0">
                <a:solidFill>
                  <a:srgbClr val="1D0853">
                    <a:alpha val="80000"/>
                  </a:srgbClr>
                </a:solidFill>
              </a:rPr>
              <a:pPr algn="r"/>
              <a:t>‹Nr.›</a:t>
            </a:fld>
            <a:endParaRPr lang="en-DE" sz="1200">
              <a:solidFill>
                <a:srgbClr val="1D0853">
                  <a:alpha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1725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curve1.png" descr="curv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6653641" y="-755170"/>
            <a:ext cx="5200874" cy="811054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Line">
            <a:extLst>
              <a:ext uri="{FF2B5EF4-FFF2-40B4-BE49-F238E27FC236}">
                <a16:creationId xmlns:a16="http://schemas.microsoft.com/office/drawing/2014/main" id="{9664AF2D-93CF-0D5E-9F85-612FFDD346E1}"/>
              </a:ext>
            </a:extLst>
          </p:cNvPr>
          <p:cNvSpPr/>
          <p:nvPr userDrawn="1"/>
        </p:nvSpPr>
        <p:spPr>
          <a:xfrm>
            <a:off x="710009" y="5460335"/>
            <a:ext cx="10715229" cy="0"/>
          </a:xfrm>
          <a:prstGeom prst="line">
            <a:avLst/>
          </a:prstGeom>
          <a:ln w="12700">
            <a:solidFill>
              <a:schemeClr val="accent6">
                <a:hueOff val="-1192752"/>
                <a:satOff val="-39415"/>
                <a:lumOff val="1066"/>
              </a:schemeClr>
            </a:solidFill>
            <a:miter/>
          </a:ln>
        </p:spPr>
        <p:txBody>
          <a:bodyPr lIns="45719" rIns="45719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2892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rt 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"/>
          <p:cNvGrpSpPr/>
          <p:nvPr/>
        </p:nvGrpSpPr>
        <p:grpSpPr>
          <a:xfrm>
            <a:off x="2" y="2"/>
            <a:ext cx="673895" cy="6858001"/>
            <a:chOff x="1" y="1"/>
            <a:chExt cx="673893" cy="6858000"/>
          </a:xfrm>
          <a:solidFill>
            <a:srgbClr val="5020D7"/>
          </a:solidFill>
        </p:grpSpPr>
        <p:sp>
          <p:nvSpPr>
            <p:cNvPr id="50" name="Rectangle 8"/>
            <p:cNvSpPr/>
            <p:nvPr/>
          </p:nvSpPr>
          <p:spPr>
            <a:xfrm>
              <a:off x="1" y="1"/>
              <a:ext cx="673894" cy="685800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hueOff val="-1192752"/>
                      <a:satOff val="-39415"/>
                      <a:lumOff val="1066"/>
                    </a:schemeClr>
                  </a:solidFill>
                </a:defRPr>
              </a:pPr>
              <a:endParaRPr/>
            </a:p>
          </p:txBody>
        </p:sp>
        <p:pic>
          <p:nvPicPr>
            <p:cNvPr id="51" name="logo-mercanis-white.png" descr="logo-mercanis-white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84348" y="311620"/>
              <a:ext cx="305200" cy="24288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</p:grpSp>
      <p:sp>
        <p:nvSpPr>
          <p:cNvPr id="8" name="Slide Number">
            <a:extLst>
              <a:ext uri="{FF2B5EF4-FFF2-40B4-BE49-F238E27FC236}">
                <a16:creationId xmlns:a16="http://schemas.microsoft.com/office/drawing/2014/main" id="{B195BECF-10B3-6048-B89E-834B22E2C77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58106" y="6433566"/>
            <a:ext cx="157684" cy="177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D3C9D7-2C8F-D348-97FA-397941123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48" y="503729"/>
            <a:ext cx="10015353" cy="113568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1260710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339615A-1021-7BFF-E8B2-A77889ACF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679" t="45041" r="16209" b="42001"/>
          <a:stretch/>
        </p:blipFill>
        <p:spPr>
          <a:xfrm>
            <a:off x="407987" y="6491242"/>
            <a:ext cx="930310" cy="147409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81D29140-DEEC-910B-C232-2D048EFBC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E35BEBA3-48AB-3D5A-F143-1F4BF9FB16CF}"/>
              </a:ext>
            </a:extLst>
          </p:cNvPr>
          <p:cNvSpPr txBox="1">
            <a:spLocks/>
          </p:cNvSpPr>
          <p:nvPr userDrawn="1"/>
        </p:nvSpPr>
        <p:spPr>
          <a:xfrm>
            <a:off x="11489818" y="6468676"/>
            <a:ext cx="391560" cy="196013"/>
          </a:xfrm>
          <a:prstGeom prst="rect">
            <a:avLst/>
          </a:prstGeom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9pPr>
          </a:lstStyle>
          <a:p>
            <a:pPr algn="r"/>
            <a:fld id="{86CB4B4D-7CA3-9044-876B-883B54F8677D}" type="slidenum">
              <a:rPr lang="en-DE" sz="1200" smtClean="0">
                <a:solidFill>
                  <a:srgbClr val="1D0853">
                    <a:alpha val="80000"/>
                  </a:srgbClr>
                </a:solidFill>
              </a:rPr>
              <a:pPr algn="r"/>
              <a:t>‹Nr.›</a:t>
            </a:fld>
            <a:endParaRPr lang="en-DE" sz="1200">
              <a:solidFill>
                <a:srgbClr val="1D0853">
                  <a:alpha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7641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1D3693F-69A1-B649-C96B-5167CCDF7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679" t="45041" r="16209" b="42001"/>
          <a:stretch/>
        </p:blipFill>
        <p:spPr>
          <a:xfrm>
            <a:off x="407987" y="6491242"/>
            <a:ext cx="930310" cy="14740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47A54704-3E08-EF82-AD3F-707AD4FA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BB4847B6-64F6-D43C-A1D9-3241F142AE5F}"/>
              </a:ext>
            </a:extLst>
          </p:cNvPr>
          <p:cNvSpPr txBox="1">
            <a:spLocks/>
          </p:cNvSpPr>
          <p:nvPr userDrawn="1"/>
        </p:nvSpPr>
        <p:spPr>
          <a:xfrm>
            <a:off x="11489818" y="6468676"/>
            <a:ext cx="391560" cy="196013"/>
          </a:xfrm>
          <a:prstGeom prst="rect">
            <a:avLst/>
          </a:prstGeom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9pPr>
          </a:lstStyle>
          <a:p>
            <a:pPr algn="r"/>
            <a:fld id="{86CB4B4D-7CA3-9044-876B-883B54F8677D}" type="slidenum">
              <a:rPr lang="en-DE" sz="1200" smtClean="0">
                <a:solidFill>
                  <a:srgbClr val="1D0853">
                    <a:alpha val="80000"/>
                  </a:srgbClr>
                </a:solidFill>
              </a:rPr>
              <a:pPr algn="r"/>
              <a:t>‹Nr.›</a:t>
            </a:fld>
            <a:endParaRPr lang="en-DE" sz="1200">
              <a:solidFill>
                <a:srgbClr val="1D0853">
                  <a:alpha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5196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03110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1073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E21B8EA-BA31-E153-0248-A4BC9E3BD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3874667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rve1.png" descr="curve1.png">
            <a:extLst>
              <a:ext uri="{FF2B5EF4-FFF2-40B4-BE49-F238E27FC236}">
                <a16:creationId xmlns:a16="http://schemas.microsoft.com/office/drawing/2014/main" id="{5568FDD5-005A-F34B-9962-9FF76997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769135" y="-467293"/>
            <a:ext cx="3843685" cy="78950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40290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E21B8EA-BA31-E153-0248-A4BC9E3BD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0433880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2FE1108B-44E5-6936-4259-EF80AF11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407C3D7C-BF2A-B97D-486F-82BE3F99C41A}"/>
              </a:ext>
            </a:extLst>
          </p:cNvPr>
          <p:cNvSpPr txBox="1">
            <a:spLocks/>
          </p:cNvSpPr>
          <p:nvPr userDrawn="1"/>
        </p:nvSpPr>
        <p:spPr>
          <a:xfrm>
            <a:off x="11489818" y="6468676"/>
            <a:ext cx="391560" cy="196013"/>
          </a:xfrm>
          <a:prstGeom prst="rect">
            <a:avLst/>
          </a:prstGeom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"/>
              </a:defRPr>
            </a:lvl9pPr>
          </a:lstStyle>
          <a:p>
            <a:pPr algn="r"/>
            <a:fld id="{86CB4B4D-7CA3-9044-876B-883B54F8677D}" type="slidenum">
              <a:rPr lang="en-DE" sz="1200" smtClean="0">
                <a:solidFill>
                  <a:srgbClr val="1D0853">
                    <a:alpha val="80000"/>
                  </a:srgbClr>
                </a:solidFill>
              </a:rPr>
              <a:pPr algn="r"/>
              <a:t>‹Nr.›</a:t>
            </a:fld>
            <a:endParaRPr lang="en-DE" sz="1200">
              <a:solidFill>
                <a:srgbClr val="1D0853">
                  <a:alpha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93097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9A35129-4496-1946-96F0-4D39AC7C6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70" y="503729"/>
            <a:ext cx="10015353" cy="1135685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715223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55957D98-A247-7E7C-3B63-72E5F12FC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3"/>
            <a:ext cx="10515600" cy="522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3829017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AE22AA-7AC1-0B4E-ACD9-DAEBE431F2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8106" y="6433566"/>
            <a:ext cx="157684" cy="177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DE" smtClean="0"/>
              <a:t>‹Nr.›</a:t>
            </a:fld>
            <a:endParaRPr lang="en-D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2ED675-6043-CB40-A488-B68634367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48" y="503729"/>
            <a:ext cx="10015353" cy="113568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9453488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 / Kapitell" userDrawn="1">
  <p:cSld name="Abschnitt / Kapitell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722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">
          <p15:clr>
            <a:srgbClr val="FBAE40"/>
          </p15:clr>
        </p15:guide>
        <p15:guide id="2" pos="340">
          <p15:clr>
            <a:srgbClr val="FBAE40"/>
          </p15:clr>
        </p15:guide>
        <p15:guide id="3" pos="5534">
          <p15:clr>
            <a:srgbClr val="FBAE40"/>
          </p15:clr>
        </p15:guide>
        <p15:guide id="4" pos="3061">
          <p15:clr>
            <a:srgbClr val="FBAE40"/>
          </p15:clr>
        </p15:guide>
        <p15:guide id="5" pos="2812">
          <p15:clr>
            <a:srgbClr val="FBAE40"/>
          </p15:clr>
        </p15:guide>
        <p15:guide id="6" orient="horz" pos="2890">
          <p15:clr>
            <a:srgbClr val="FBAE40"/>
          </p15:clr>
        </p15:guide>
        <p15:guide id="7" orient="horz" pos="554">
          <p15:clr>
            <a:srgbClr val="FBAE40"/>
          </p15:clr>
        </p15:guide>
        <p15:guide id="8" orient="horz" pos="940">
          <p15:clr>
            <a:srgbClr val="FBAE40"/>
          </p15:clr>
        </p15:guide>
        <p15:guide id="9" orient="horz" pos="1166">
          <p15:clr>
            <a:srgbClr val="FBAE40"/>
          </p15:clr>
        </p15:guide>
        <p15:guide id="10" orient="horz" pos="30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26009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urve2_black.png" descr="curve2_black.png">
            <a:extLst>
              <a:ext uri="{FF2B5EF4-FFF2-40B4-BE49-F238E27FC236}">
                <a16:creationId xmlns:a16="http://schemas.microsoft.com/office/drawing/2014/main" id="{8D9A3576-E14D-614E-9251-205372494001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544" b="54207"/>
          <a:stretch/>
        </p:blipFill>
        <p:spPr>
          <a:xfrm>
            <a:off x="-1" y="4332779"/>
            <a:ext cx="12259011" cy="252522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34E85E9-621A-966A-D577-608565408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3562194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E21B8EA-BA31-E153-0248-A4BC9E3BD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9362523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curve1.png" descr="curv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6653641" y="-755170"/>
            <a:ext cx="5200874" cy="8110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4" name="mercanis_primary_logo_white.png" descr="mercanis_primary_logo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78" y="2138844"/>
            <a:ext cx="4265666" cy="831673"/>
          </a:xfrm>
          <a:prstGeom prst="rect">
            <a:avLst/>
          </a:prstGeom>
          <a:ln w="12700">
            <a:miter lim="400000"/>
          </a:ln>
        </p:spPr>
      </p:pic>
      <p:sp>
        <p:nvSpPr>
          <p:cNvPr id="716" name="Title Text"/>
          <p:cNvSpPr txBox="1">
            <a:spLocks noGrp="1"/>
          </p:cNvSpPr>
          <p:nvPr>
            <p:ph type="title"/>
          </p:nvPr>
        </p:nvSpPr>
        <p:spPr>
          <a:xfrm>
            <a:off x="836440" y="5017568"/>
            <a:ext cx="6504972" cy="45141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3200" b="1">
                <a:solidFill>
                  <a:schemeClr val="accent6">
                    <a:hueOff val="-1192752"/>
                    <a:satOff val="-39415"/>
                    <a:lumOff val="1066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408ACDC1-E50C-0CF2-4CA5-859E67BDBD5B}"/>
              </a:ext>
            </a:extLst>
          </p:cNvPr>
          <p:cNvSpPr/>
          <p:nvPr userDrawn="1"/>
        </p:nvSpPr>
        <p:spPr>
          <a:xfrm>
            <a:off x="710009" y="5460335"/>
            <a:ext cx="10715229" cy="0"/>
          </a:xfrm>
          <a:prstGeom prst="line">
            <a:avLst/>
          </a:prstGeom>
          <a:ln w="12700">
            <a:solidFill>
              <a:schemeClr val="accent6">
                <a:hueOff val="-1192752"/>
                <a:satOff val="-39415"/>
                <a:lumOff val="1066"/>
              </a:schemeClr>
            </a:solidFill>
            <a:miter/>
          </a:ln>
        </p:spPr>
        <p:txBody>
          <a:bodyPr lIns="45719" rIns="45719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502991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55957D98-A247-7E7C-3B63-72E5F12FC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3"/>
            <a:ext cx="10515600" cy="522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5141444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curve1.png" descr="curv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6653641" y="-755170"/>
            <a:ext cx="5200874" cy="8110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4" name="mercanis_primary_logo_white.png" descr="mercanis_primary_logo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78" y="2138844"/>
            <a:ext cx="4265666" cy="831673"/>
          </a:xfrm>
          <a:prstGeom prst="rect">
            <a:avLst/>
          </a:prstGeom>
          <a:ln w="12700">
            <a:miter lim="400000"/>
          </a:ln>
        </p:spPr>
      </p:pic>
      <p:sp>
        <p:nvSpPr>
          <p:cNvPr id="716" name="Title Text"/>
          <p:cNvSpPr txBox="1">
            <a:spLocks noGrp="1"/>
          </p:cNvSpPr>
          <p:nvPr>
            <p:ph type="title"/>
          </p:nvPr>
        </p:nvSpPr>
        <p:spPr>
          <a:xfrm>
            <a:off x="836440" y="5017568"/>
            <a:ext cx="6504972" cy="45141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3200" b="1">
                <a:solidFill>
                  <a:schemeClr val="accent6">
                    <a:hueOff val="-1192752"/>
                    <a:satOff val="-39415"/>
                    <a:lumOff val="1066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408ACDC1-E50C-0CF2-4CA5-859E67BDBD5B}"/>
              </a:ext>
            </a:extLst>
          </p:cNvPr>
          <p:cNvSpPr/>
          <p:nvPr userDrawn="1"/>
        </p:nvSpPr>
        <p:spPr>
          <a:xfrm>
            <a:off x="710009" y="5460335"/>
            <a:ext cx="10715229" cy="0"/>
          </a:xfrm>
          <a:prstGeom prst="line">
            <a:avLst/>
          </a:prstGeom>
          <a:ln w="12700">
            <a:solidFill>
              <a:schemeClr val="accent6">
                <a:hueOff val="-1192752"/>
                <a:satOff val="-39415"/>
                <a:lumOff val="1066"/>
              </a:schemeClr>
            </a:solidFill>
            <a:miter/>
          </a:ln>
        </p:spPr>
        <p:txBody>
          <a:bodyPr lIns="45719" rIns="45719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594106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rve1.png" descr="curve1.png">
            <a:extLst>
              <a:ext uri="{FF2B5EF4-FFF2-40B4-BE49-F238E27FC236}">
                <a16:creationId xmlns:a16="http://schemas.microsoft.com/office/drawing/2014/main" id="{5568FDD5-005A-F34B-9962-9FF76997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769135" y="-467293"/>
            <a:ext cx="3843685" cy="78950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849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rt 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95B4811B-4873-B5F9-1D2C-BA978C05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1848770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rt 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curve1.png" descr="curv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6653641" y="-755170"/>
            <a:ext cx="5200874" cy="8110540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40453" y="6395466"/>
            <a:ext cx="192990" cy="254001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Brandon Text Bold"/>
                <a:ea typeface="Brandon Text Bold"/>
                <a:cs typeface="Brandon Text Bold"/>
                <a:sym typeface="Brandon Text Bold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54708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56FC5D73-6107-A746-A16B-D10DBD24CD8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58106" y="6433566"/>
            <a:ext cx="157684" cy="177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CDB6B64-7FB3-0844-8D4F-18A76CB5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48" y="503729"/>
            <a:ext cx="10015353" cy="113568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8089628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AE22AA-7AC1-0B4E-ACD9-DAEBE431F2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8106" y="6433566"/>
            <a:ext cx="157684" cy="177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DE" smtClean="0"/>
              <a:t>‹Nr.›</a:t>
            </a:fld>
            <a:endParaRPr lang="en-D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2ED675-6043-CB40-A488-B68634367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48" y="503729"/>
            <a:ext cx="10015353" cy="113568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7521482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68436805-6BFA-134A-A406-22C4917B56AE}"/>
              </a:ext>
            </a:extLst>
          </p:cNvPr>
          <p:cNvSpPr/>
          <p:nvPr userDrawn="1"/>
        </p:nvSpPr>
        <p:spPr>
          <a:xfrm flipH="1">
            <a:off x="672501" y="2670104"/>
            <a:ext cx="11530566" cy="3418494"/>
          </a:xfrm>
          <a:custGeom>
            <a:avLst/>
            <a:gdLst>
              <a:gd name="connsiteX0" fmla="*/ 0 w 11529391"/>
              <a:gd name="connsiteY0" fmla="*/ 3551583 h 3578087"/>
              <a:gd name="connsiteX1" fmla="*/ 13252 w 11529391"/>
              <a:gd name="connsiteY1" fmla="*/ 1192696 h 3578087"/>
              <a:gd name="connsiteX2" fmla="*/ 1762539 w 11529391"/>
              <a:gd name="connsiteY2" fmla="*/ 0 h 3578087"/>
              <a:gd name="connsiteX3" fmla="*/ 6069496 w 11529391"/>
              <a:gd name="connsiteY3" fmla="*/ 1524000 h 3578087"/>
              <a:gd name="connsiteX4" fmla="*/ 7752522 w 11529391"/>
              <a:gd name="connsiteY4" fmla="*/ 834887 h 3578087"/>
              <a:gd name="connsiteX5" fmla="*/ 10084904 w 11529391"/>
              <a:gd name="connsiteY5" fmla="*/ 1974574 h 3578087"/>
              <a:gd name="connsiteX6" fmla="*/ 11529391 w 11529391"/>
              <a:gd name="connsiteY6" fmla="*/ 1497496 h 3578087"/>
              <a:gd name="connsiteX7" fmla="*/ 11529391 w 11529391"/>
              <a:gd name="connsiteY7" fmla="*/ 3578087 h 3578087"/>
              <a:gd name="connsiteX8" fmla="*/ 0 w 11529391"/>
              <a:gd name="connsiteY8" fmla="*/ 3551583 h 3578087"/>
              <a:gd name="connsiteX0" fmla="*/ 0 w 11529391"/>
              <a:gd name="connsiteY0" fmla="*/ 3564283 h 3590787"/>
              <a:gd name="connsiteX1" fmla="*/ 13252 w 11529391"/>
              <a:gd name="connsiteY1" fmla="*/ 1205396 h 3590787"/>
              <a:gd name="connsiteX2" fmla="*/ 987839 w 11529391"/>
              <a:gd name="connsiteY2" fmla="*/ 0 h 3590787"/>
              <a:gd name="connsiteX3" fmla="*/ 6069496 w 11529391"/>
              <a:gd name="connsiteY3" fmla="*/ 1536700 h 3590787"/>
              <a:gd name="connsiteX4" fmla="*/ 7752522 w 11529391"/>
              <a:gd name="connsiteY4" fmla="*/ 847587 h 3590787"/>
              <a:gd name="connsiteX5" fmla="*/ 10084904 w 11529391"/>
              <a:gd name="connsiteY5" fmla="*/ 1987274 h 3590787"/>
              <a:gd name="connsiteX6" fmla="*/ 11529391 w 11529391"/>
              <a:gd name="connsiteY6" fmla="*/ 1510196 h 3590787"/>
              <a:gd name="connsiteX7" fmla="*/ 11529391 w 11529391"/>
              <a:gd name="connsiteY7" fmla="*/ 3590787 h 3590787"/>
              <a:gd name="connsiteX8" fmla="*/ 0 w 11529391"/>
              <a:gd name="connsiteY8" fmla="*/ 3564283 h 3590787"/>
              <a:gd name="connsiteX0" fmla="*/ 0 w 11529391"/>
              <a:gd name="connsiteY0" fmla="*/ 3627783 h 3654287"/>
              <a:gd name="connsiteX1" fmla="*/ 13252 w 11529391"/>
              <a:gd name="connsiteY1" fmla="*/ 1268896 h 3654287"/>
              <a:gd name="connsiteX2" fmla="*/ 1521239 w 11529391"/>
              <a:gd name="connsiteY2" fmla="*/ 0 h 3654287"/>
              <a:gd name="connsiteX3" fmla="*/ 6069496 w 11529391"/>
              <a:gd name="connsiteY3" fmla="*/ 1600200 h 3654287"/>
              <a:gd name="connsiteX4" fmla="*/ 7752522 w 11529391"/>
              <a:gd name="connsiteY4" fmla="*/ 911087 h 3654287"/>
              <a:gd name="connsiteX5" fmla="*/ 10084904 w 11529391"/>
              <a:gd name="connsiteY5" fmla="*/ 2050774 h 3654287"/>
              <a:gd name="connsiteX6" fmla="*/ 11529391 w 11529391"/>
              <a:gd name="connsiteY6" fmla="*/ 1573696 h 3654287"/>
              <a:gd name="connsiteX7" fmla="*/ 11529391 w 11529391"/>
              <a:gd name="connsiteY7" fmla="*/ 3654287 h 3654287"/>
              <a:gd name="connsiteX8" fmla="*/ 0 w 11529391"/>
              <a:gd name="connsiteY8" fmla="*/ 3627783 h 3654287"/>
              <a:gd name="connsiteX0" fmla="*/ 790 w 11530181"/>
              <a:gd name="connsiteY0" fmla="*/ 3627783 h 3654287"/>
              <a:gd name="connsiteX1" fmla="*/ 1342 w 11530181"/>
              <a:gd name="connsiteY1" fmla="*/ 837096 h 3654287"/>
              <a:gd name="connsiteX2" fmla="*/ 1522029 w 11530181"/>
              <a:gd name="connsiteY2" fmla="*/ 0 h 3654287"/>
              <a:gd name="connsiteX3" fmla="*/ 6070286 w 11530181"/>
              <a:gd name="connsiteY3" fmla="*/ 1600200 h 3654287"/>
              <a:gd name="connsiteX4" fmla="*/ 7753312 w 11530181"/>
              <a:gd name="connsiteY4" fmla="*/ 911087 h 3654287"/>
              <a:gd name="connsiteX5" fmla="*/ 10085694 w 11530181"/>
              <a:gd name="connsiteY5" fmla="*/ 2050774 h 3654287"/>
              <a:gd name="connsiteX6" fmla="*/ 11530181 w 11530181"/>
              <a:gd name="connsiteY6" fmla="*/ 1573696 h 3654287"/>
              <a:gd name="connsiteX7" fmla="*/ 11530181 w 11530181"/>
              <a:gd name="connsiteY7" fmla="*/ 3654287 h 3654287"/>
              <a:gd name="connsiteX8" fmla="*/ 790 w 11530181"/>
              <a:gd name="connsiteY8" fmla="*/ 3627783 h 3654287"/>
              <a:gd name="connsiteX0" fmla="*/ 790 w 11530181"/>
              <a:gd name="connsiteY0" fmla="*/ 3719223 h 3745727"/>
              <a:gd name="connsiteX1" fmla="*/ 1342 w 11530181"/>
              <a:gd name="connsiteY1" fmla="*/ 928536 h 3745727"/>
              <a:gd name="connsiteX2" fmla="*/ 1278189 w 11530181"/>
              <a:gd name="connsiteY2" fmla="*/ 0 h 3745727"/>
              <a:gd name="connsiteX3" fmla="*/ 6070286 w 11530181"/>
              <a:gd name="connsiteY3" fmla="*/ 1691640 h 3745727"/>
              <a:gd name="connsiteX4" fmla="*/ 7753312 w 11530181"/>
              <a:gd name="connsiteY4" fmla="*/ 1002527 h 3745727"/>
              <a:gd name="connsiteX5" fmla="*/ 10085694 w 11530181"/>
              <a:gd name="connsiteY5" fmla="*/ 2142214 h 3745727"/>
              <a:gd name="connsiteX6" fmla="*/ 11530181 w 11530181"/>
              <a:gd name="connsiteY6" fmla="*/ 1665136 h 3745727"/>
              <a:gd name="connsiteX7" fmla="*/ 11530181 w 11530181"/>
              <a:gd name="connsiteY7" fmla="*/ 3745727 h 3745727"/>
              <a:gd name="connsiteX8" fmla="*/ 790 w 11530181"/>
              <a:gd name="connsiteY8" fmla="*/ 3719223 h 3745727"/>
              <a:gd name="connsiteX0" fmla="*/ 790 w 11530181"/>
              <a:gd name="connsiteY0" fmla="*/ 3719223 h 3745727"/>
              <a:gd name="connsiteX1" fmla="*/ 1342 w 11530181"/>
              <a:gd name="connsiteY1" fmla="*/ 644056 h 3745727"/>
              <a:gd name="connsiteX2" fmla="*/ 1278189 w 11530181"/>
              <a:gd name="connsiteY2" fmla="*/ 0 h 3745727"/>
              <a:gd name="connsiteX3" fmla="*/ 6070286 w 11530181"/>
              <a:gd name="connsiteY3" fmla="*/ 1691640 h 3745727"/>
              <a:gd name="connsiteX4" fmla="*/ 7753312 w 11530181"/>
              <a:gd name="connsiteY4" fmla="*/ 1002527 h 3745727"/>
              <a:gd name="connsiteX5" fmla="*/ 10085694 w 11530181"/>
              <a:gd name="connsiteY5" fmla="*/ 2142214 h 3745727"/>
              <a:gd name="connsiteX6" fmla="*/ 11530181 w 11530181"/>
              <a:gd name="connsiteY6" fmla="*/ 1665136 h 3745727"/>
              <a:gd name="connsiteX7" fmla="*/ 11530181 w 11530181"/>
              <a:gd name="connsiteY7" fmla="*/ 3745727 h 3745727"/>
              <a:gd name="connsiteX8" fmla="*/ 790 w 11530181"/>
              <a:gd name="connsiteY8" fmla="*/ 3719223 h 3745727"/>
              <a:gd name="connsiteX0" fmla="*/ 790 w 11530181"/>
              <a:gd name="connsiteY0" fmla="*/ 3719223 h 3745727"/>
              <a:gd name="connsiteX1" fmla="*/ 1342 w 11530181"/>
              <a:gd name="connsiteY1" fmla="*/ 644056 h 3745727"/>
              <a:gd name="connsiteX2" fmla="*/ 1278189 w 11530181"/>
              <a:gd name="connsiteY2" fmla="*/ 0 h 3745727"/>
              <a:gd name="connsiteX3" fmla="*/ 6070286 w 11530181"/>
              <a:gd name="connsiteY3" fmla="*/ 1691640 h 3745727"/>
              <a:gd name="connsiteX4" fmla="*/ 7753312 w 11530181"/>
              <a:gd name="connsiteY4" fmla="*/ 1002527 h 3745727"/>
              <a:gd name="connsiteX5" fmla="*/ 10015355 w 11530181"/>
              <a:gd name="connsiteY5" fmla="*/ 2507974 h 3745727"/>
              <a:gd name="connsiteX6" fmla="*/ 11530181 w 11530181"/>
              <a:gd name="connsiteY6" fmla="*/ 1665136 h 3745727"/>
              <a:gd name="connsiteX7" fmla="*/ 11530181 w 11530181"/>
              <a:gd name="connsiteY7" fmla="*/ 3745727 h 3745727"/>
              <a:gd name="connsiteX8" fmla="*/ 790 w 11530181"/>
              <a:gd name="connsiteY8" fmla="*/ 3719223 h 3745727"/>
              <a:gd name="connsiteX0" fmla="*/ 790 w 11530181"/>
              <a:gd name="connsiteY0" fmla="*/ 3719223 h 3745727"/>
              <a:gd name="connsiteX1" fmla="*/ 1342 w 11530181"/>
              <a:gd name="connsiteY1" fmla="*/ 644056 h 3745727"/>
              <a:gd name="connsiteX2" fmla="*/ 1278189 w 11530181"/>
              <a:gd name="connsiteY2" fmla="*/ 0 h 3745727"/>
              <a:gd name="connsiteX3" fmla="*/ 6070286 w 11530181"/>
              <a:gd name="connsiteY3" fmla="*/ 1691640 h 3745727"/>
              <a:gd name="connsiteX4" fmla="*/ 7753312 w 11530181"/>
              <a:gd name="connsiteY4" fmla="*/ 1002527 h 3745727"/>
              <a:gd name="connsiteX5" fmla="*/ 10240438 w 11530181"/>
              <a:gd name="connsiteY5" fmla="*/ 1846793 h 3745727"/>
              <a:gd name="connsiteX6" fmla="*/ 11530181 w 11530181"/>
              <a:gd name="connsiteY6" fmla="*/ 1665136 h 3745727"/>
              <a:gd name="connsiteX7" fmla="*/ 11530181 w 11530181"/>
              <a:gd name="connsiteY7" fmla="*/ 3745727 h 3745727"/>
              <a:gd name="connsiteX8" fmla="*/ 790 w 11530181"/>
              <a:gd name="connsiteY8" fmla="*/ 3719223 h 3745727"/>
              <a:gd name="connsiteX0" fmla="*/ 790 w 11544249"/>
              <a:gd name="connsiteY0" fmla="*/ 3719223 h 3745727"/>
              <a:gd name="connsiteX1" fmla="*/ 1342 w 11544249"/>
              <a:gd name="connsiteY1" fmla="*/ 644056 h 3745727"/>
              <a:gd name="connsiteX2" fmla="*/ 1278189 w 11544249"/>
              <a:gd name="connsiteY2" fmla="*/ 0 h 3745727"/>
              <a:gd name="connsiteX3" fmla="*/ 6070286 w 11544249"/>
              <a:gd name="connsiteY3" fmla="*/ 1691640 h 3745727"/>
              <a:gd name="connsiteX4" fmla="*/ 7753312 w 11544249"/>
              <a:gd name="connsiteY4" fmla="*/ 1002527 h 3745727"/>
              <a:gd name="connsiteX5" fmla="*/ 10240438 w 11544249"/>
              <a:gd name="connsiteY5" fmla="*/ 1846793 h 3745727"/>
              <a:gd name="connsiteX6" fmla="*/ 11544249 w 11544249"/>
              <a:gd name="connsiteY6" fmla="*/ 863278 h 3745727"/>
              <a:gd name="connsiteX7" fmla="*/ 11530181 w 11544249"/>
              <a:gd name="connsiteY7" fmla="*/ 3745727 h 3745727"/>
              <a:gd name="connsiteX8" fmla="*/ 790 w 11544249"/>
              <a:gd name="connsiteY8" fmla="*/ 3719223 h 3745727"/>
              <a:gd name="connsiteX0" fmla="*/ 790 w 11544249"/>
              <a:gd name="connsiteY0" fmla="*/ 3719223 h 3745727"/>
              <a:gd name="connsiteX1" fmla="*/ 1342 w 11544249"/>
              <a:gd name="connsiteY1" fmla="*/ 644056 h 3745727"/>
              <a:gd name="connsiteX2" fmla="*/ 1278189 w 11544249"/>
              <a:gd name="connsiteY2" fmla="*/ 0 h 3745727"/>
              <a:gd name="connsiteX3" fmla="*/ 6070286 w 11544249"/>
              <a:gd name="connsiteY3" fmla="*/ 1691640 h 3745727"/>
              <a:gd name="connsiteX4" fmla="*/ 7753312 w 11544249"/>
              <a:gd name="connsiteY4" fmla="*/ 1002527 h 3745727"/>
              <a:gd name="connsiteX5" fmla="*/ 9804340 w 11544249"/>
              <a:gd name="connsiteY5" fmla="*/ 2254756 h 3745727"/>
              <a:gd name="connsiteX6" fmla="*/ 11544249 w 11544249"/>
              <a:gd name="connsiteY6" fmla="*/ 863278 h 3745727"/>
              <a:gd name="connsiteX7" fmla="*/ 11530181 w 11544249"/>
              <a:gd name="connsiteY7" fmla="*/ 3745727 h 3745727"/>
              <a:gd name="connsiteX8" fmla="*/ 790 w 11544249"/>
              <a:gd name="connsiteY8" fmla="*/ 3719223 h 3745727"/>
              <a:gd name="connsiteX0" fmla="*/ 790 w 11558317"/>
              <a:gd name="connsiteY0" fmla="*/ 3719223 h 3745727"/>
              <a:gd name="connsiteX1" fmla="*/ 1342 w 11558317"/>
              <a:gd name="connsiteY1" fmla="*/ 644056 h 3745727"/>
              <a:gd name="connsiteX2" fmla="*/ 1278189 w 11558317"/>
              <a:gd name="connsiteY2" fmla="*/ 0 h 3745727"/>
              <a:gd name="connsiteX3" fmla="*/ 6070286 w 11558317"/>
              <a:gd name="connsiteY3" fmla="*/ 1691640 h 3745727"/>
              <a:gd name="connsiteX4" fmla="*/ 7753312 w 11558317"/>
              <a:gd name="connsiteY4" fmla="*/ 1002527 h 3745727"/>
              <a:gd name="connsiteX5" fmla="*/ 9804340 w 11558317"/>
              <a:gd name="connsiteY5" fmla="*/ 2254756 h 3745727"/>
              <a:gd name="connsiteX6" fmla="*/ 11558317 w 11558317"/>
              <a:gd name="connsiteY6" fmla="*/ 1679204 h 3745727"/>
              <a:gd name="connsiteX7" fmla="*/ 11530181 w 11558317"/>
              <a:gd name="connsiteY7" fmla="*/ 3745727 h 3745727"/>
              <a:gd name="connsiteX8" fmla="*/ 790 w 11558317"/>
              <a:gd name="connsiteY8" fmla="*/ 3719223 h 3745727"/>
              <a:gd name="connsiteX0" fmla="*/ 790 w 11558317"/>
              <a:gd name="connsiteY0" fmla="*/ 3719223 h 3745727"/>
              <a:gd name="connsiteX1" fmla="*/ 1342 w 11558317"/>
              <a:gd name="connsiteY1" fmla="*/ 644056 h 3745727"/>
              <a:gd name="connsiteX2" fmla="*/ 1278189 w 11558317"/>
              <a:gd name="connsiteY2" fmla="*/ 0 h 3745727"/>
              <a:gd name="connsiteX3" fmla="*/ 6070286 w 11558317"/>
              <a:gd name="connsiteY3" fmla="*/ 1691640 h 3745727"/>
              <a:gd name="connsiteX4" fmla="*/ 7753312 w 11558317"/>
              <a:gd name="connsiteY4" fmla="*/ 1002527 h 3745727"/>
              <a:gd name="connsiteX5" fmla="*/ 10066890 w 11558317"/>
              <a:gd name="connsiteY5" fmla="*/ 1965045 h 3745727"/>
              <a:gd name="connsiteX6" fmla="*/ 11558317 w 11558317"/>
              <a:gd name="connsiteY6" fmla="*/ 1679204 h 3745727"/>
              <a:gd name="connsiteX7" fmla="*/ 11530181 w 11558317"/>
              <a:gd name="connsiteY7" fmla="*/ 3745727 h 3745727"/>
              <a:gd name="connsiteX8" fmla="*/ 790 w 11558317"/>
              <a:gd name="connsiteY8" fmla="*/ 3719223 h 3745727"/>
              <a:gd name="connsiteX0" fmla="*/ 790 w 11549264"/>
              <a:gd name="connsiteY0" fmla="*/ 3719223 h 3745727"/>
              <a:gd name="connsiteX1" fmla="*/ 1342 w 11549264"/>
              <a:gd name="connsiteY1" fmla="*/ 644056 h 3745727"/>
              <a:gd name="connsiteX2" fmla="*/ 1278189 w 11549264"/>
              <a:gd name="connsiteY2" fmla="*/ 0 h 3745727"/>
              <a:gd name="connsiteX3" fmla="*/ 6070286 w 11549264"/>
              <a:gd name="connsiteY3" fmla="*/ 1691640 h 3745727"/>
              <a:gd name="connsiteX4" fmla="*/ 7753312 w 11549264"/>
              <a:gd name="connsiteY4" fmla="*/ 1002527 h 3745727"/>
              <a:gd name="connsiteX5" fmla="*/ 10066890 w 11549264"/>
              <a:gd name="connsiteY5" fmla="*/ 1965045 h 3745727"/>
              <a:gd name="connsiteX6" fmla="*/ 11549264 w 11549264"/>
              <a:gd name="connsiteY6" fmla="*/ 1298958 h 3745727"/>
              <a:gd name="connsiteX7" fmla="*/ 11530181 w 11549264"/>
              <a:gd name="connsiteY7" fmla="*/ 3745727 h 3745727"/>
              <a:gd name="connsiteX8" fmla="*/ 790 w 11549264"/>
              <a:gd name="connsiteY8" fmla="*/ 3719223 h 3745727"/>
              <a:gd name="connsiteX0" fmla="*/ 790 w 11549264"/>
              <a:gd name="connsiteY0" fmla="*/ 3719223 h 3745727"/>
              <a:gd name="connsiteX1" fmla="*/ 1342 w 11549264"/>
              <a:gd name="connsiteY1" fmla="*/ 644056 h 3745727"/>
              <a:gd name="connsiteX2" fmla="*/ 1278189 w 11549264"/>
              <a:gd name="connsiteY2" fmla="*/ 0 h 3745727"/>
              <a:gd name="connsiteX3" fmla="*/ 6070286 w 11549264"/>
              <a:gd name="connsiteY3" fmla="*/ 1691640 h 3745727"/>
              <a:gd name="connsiteX4" fmla="*/ 7753312 w 11549264"/>
              <a:gd name="connsiteY4" fmla="*/ 1002527 h 3745727"/>
              <a:gd name="connsiteX5" fmla="*/ 10075944 w 11549264"/>
              <a:gd name="connsiteY5" fmla="*/ 1811136 h 3745727"/>
              <a:gd name="connsiteX6" fmla="*/ 11549264 w 11549264"/>
              <a:gd name="connsiteY6" fmla="*/ 1298958 h 3745727"/>
              <a:gd name="connsiteX7" fmla="*/ 11530181 w 11549264"/>
              <a:gd name="connsiteY7" fmla="*/ 3745727 h 3745727"/>
              <a:gd name="connsiteX8" fmla="*/ 790 w 11549264"/>
              <a:gd name="connsiteY8" fmla="*/ 3719223 h 3745727"/>
              <a:gd name="connsiteX0" fmla="*/ 790 w 11549264"/>
              <a:gd name="connsiteY0" fmla="*/ 3719223 h 3745727"/>
              <a:gd name="connsiteX1" fmla="*/ 1342 w 11549264"/>
              <a:gd name="connsiteY1" fmla="*/ 644056 h 3745727"/>
              <a:gd name="connsiteX2" fmla="*/ 1278189 w 11549264"/>
              <a:gd name="connsiteY2" fmla="*/ 0 h 3745727"/>
              <a:gd name="connsiteX3" fmla="*/ 6070286 w 11549264"/>
              <a:gd name="connsiteY3" fmla="*/ 1691640 h 3745727"/>
              <a:gd name="connsiteX4" fmla="*/ 7753312 w 11549264"/>
              <a:gd name="connsiteY4" fmla="*/ 1002527 h 3745727"/>
              <a:gd name="connsiteX5" fmla="*/ 9591035 w 11549264"/>
              <a:gd name="connsiteY5" fmla="*/ 2189826 h 3745727"/>
              <a:gd name="connsiteX6" fmla="*/ 11549264 w 11549264"/>
              <a:gd name="connsiteY6" fmla="*/ 1298958 h 3745727"/>
              <a:gd name="connsiteX7" fmla="*/ 11530181 w 11549264"/>
              <a:gd name="connsiteY7" fmla="*/ 3745727 h 3745727"/>
              <a:gd name="connsiteX8" fmla="*/ 790 w 11549264"/>
              <a:gd name="connsiteY8" fmla="*/ 3719223 h 3745727"/>
              <a:gd name="connsiteX0" fmla="*/ 790 w 11549264"/>
              <a:gd name="connsiteY0" fmla="*/ 3719223 h 3745727"/>
              <a:gd name="connsiteX1" fmla="*/ 1342 w 11549264"/>
              <a:gd name="connsiteY1" fmla="*/ 644056 h 3745727"/>
              <a:gd name="connsiteX2" fmla="*/ 1278189 w 11549264"/>
              <a:gd name="connsiteY2" fmla="*/ 0 h 3745727"/>
              <a:gd name="connsiteX3" fmla="*/ 6070286 w 11549264"/>
              <a:gd name="connsiteY3" fmla="*/ 1691640 h 3745727"/>
              <a:gd name="connsiteX4" fmla="*/ 7753312 w 11549264"/>
              <a:gd name="connsiteY4" fmla="*/ 1002527 h 3745727"/>
              <a:gd name="connsiteX5" fmla="*/ 9784999 w 11549264"/>
              <a:gd name="connsiteY5" fmla="*/ 1921971 h 3745727"/>
              <a:gd name="connsiteX6" fmla="*/ 11549264 w 11549264"/>
              <a:gd name="connsiteY6" fmla="*/ 1298958 h 3745727"/>
              <a:gd name="connsiteX7" fmla="*/ 11530181 w 11549264"/>
              <a:gd name="connsiteY7" fmla="*/ 3745727 h 3745727"/>
              <a:gd name="connsiteX8" fmla="*/ 790 w 11549264"/>
              <a:gd name="connsiteY8" fmla="*/ 3719223 h 3745727"/>
              <a:gd name="connsiteX0" fmla="*/ 790 w 11549264"/>
              <a:gd name="connsiteY0" fmla="*/ 3719223 h 3745727"/>
              <a:gd name="connsiteX1" fmla="*/ 1342 w 11549264"/>
              <a:gd name="connsiteY1" fmla="*/ 644056 h 3745727"/>
              <a:gd name="connsiteX2" fmla="*/ 1278189 w 11549264"/>
              <a:gd name="connsiteY2" fmla="*/ 0 h 3745727"/>
              <a:gd name="connsiteX3" fmla="*/ 6070286 w 11549264"/>
              <a:gd name="connsiteY3" fmla="*/ 1691640 h 3745727"/>
              <a:gd name="connsiteX4" fmla="*/ 7730221 w 11549264"/>
              <a:gd name="connsiteY4" fmla="*/ 1113364 h 3745727"/>
              <a:gd name="connsiteX5" fmla="*/ 9784999 w 11549264"/>
              <a:gd name="connsiteY5" fmla="*/ 1921971 h 3745727"/>
              <a:gd name="connsiteX6" fmla="*/ 11549264 w 11549264"/>
              <a:gd name="connsiteY6" fmla="*/ 1298958 h 3745727"/>
              <a:gd name="connsiteX7" fmla="*/ 11530181 w 11549264"/>
              <a:gd name="connsiteY7" fmla="*/ 3745727 h 3745727"/>
              <a:gd name="connsiteX8" fmla="*/ 790 w 11549264"/>
              <a:gd name="connsiteY8" fmla="*/ 3719223 h 3745727"/>
              <a:gd name="connsiteX0" fmla="*/ 790 w 11549264"/>
              <a:gd name="connsiteY0" fmla="*/ 3719223 h 3745727"/>
              <a:gd name="connsiteX1" fmla="*/ 1342 w 11549264"/>
              <a:gd name="connsiteY1" fmla="*/ 644056 h 3745727"/>
              <a:gd name="connsiteX2" fmla="*/ 1278189 w 11549264"/>
              <a:gd name="connsiteY2" fmla="*/ 0 h 3745727"/>
              <a:gd name="connsiteX3" fmla="*/ 6070286 w 11549264"/>
              <a:gd name="connsiteY3" fmla="*/ 1691640 h 3745727"/>
              <a:gd name="connsiteX4" fmla="*/ 7730221 w 11549264"/>
              <a:gd name="connsiteY4" fmla="*/ 1113364 h 3745727"/>
              <a:gd name="connsiteX5" fmla="*/ 9738817 w 11549264"/>
              <a:gd name="connsiteY5" fmla="*/ 2009717 h 3745727"/>
              <a:gd name="connsiteX6" fmla="*/ 11549264 w 11549264"/>
              <a:gd name="connsiteY6" fmla="*/ 1298958 h 3745727"/>
              <a:gd name="connsiteX7" fmla="*/ 11530181 w 11549264"/>
              <a:gd name="connsiteY7" fmla="*/ 3745727 h 3745727"/>
              <a:gd name="connsiteX8" fmla="*/ 790 w 11549264"/>
              <a:gd name="connsiteY8" fmla="*/ 3719223 h 3745727"/>
              <a:gd name="connsiteX0" fmla="*/ 790 w 11573756"/>
              <a:gd name="connsiteY0" fmla="*/ 3719223 h 3772818"/>
              <a:gd name="connsiteX1" fmla="*/ 1342 w 11573756"/>
              <a:gd name="connsiteY1" fmla="*/ 644056 h 3772818"/>
              <a:gd name="connsiteX2" fmla="*/ 1278189 w 11573756"/>
              <a:gd name="connsiteY2" fmla="*/ 0 h 3772818"/>
              <a:gd name="connsiteX3" fmla="*/ 6070286 w 11573756"/>
              <a:gd name="connsiteY3" fmla="*/ 1691640 h 3772818"/>
              <a:gd name="connsiteX4" fmla="*/ 7730221 w 11573756"/>
              <a:gd name="connsiteY4" fmla="*/ 1113364 h 3772818"/>
              <a:gd name="connsiteX5" fmla="*/ 9738817 w 11573756"/>
              <a:gd name="connsiteY5" fmla="*/ 2009717 h 3772818"/>
              <a:gd name="connsiteX6" fmla="*/ 11549264 w 11573756"/>
              <a:gd name="connsiteY6" fmla="*/ 1298958 h 3772818"/>
              <a:gd name="connsiteX7" fmla="*/ 11573304 w 11573756"/>
              <a:gd name="connsiteY7" fmla="*/ 3772818 h 3772818"/>
              <a:gd name="connsiteX8" fmla="*/ 790 w 11573756"/>
              <a:gd name="connsiteY8" fmla="*/ 3719223 h 3772818"/>
              <a:gd name="connsiteX0" fmla="*/ 790 w 11574730"/>
              <a:gd name="connsiteY0" fmla="*/ 3719223 h 3772818"/>
              <a:gd name="connsiteX1" fmla="*/ 1342 w 11574730"/>
              <a:gd name="connsiteY1" fmla="*/ 644056 h 3772818"/>
              <a:gd name="connsiteX2" fmla="*/ 1278189 w 11574730"/>
              <a:gd name="connsiteY2" fmla="*/ 0 h 3772818"/>
              <a:gd name="connsiteX3" fmla="*/ 6070286 w 11574730"/>
              <a:gd name="connsiteY3" fmla="*/ 1691640 h 3772818"/>
              <a:gd name="connsiteX4" fmla="*/ 7730221 w 11574730"/>
              <a:gd name="connsiteY4" fmla="*/ 1113364 h 3772818"/>
              <a:gd name="connsiteX5" fmla="*/ 9738817 w 11574730"/>
              <a:gd name="connsiteY5" fmla="*/ 2009717 h 3772818"/>
              <a:gd name="connsiteX6" fmla="*/ 11573906 w 11574730"/>
              <a:gd name="connsiteY6" fmla="*/ 1271865 h 3772818"/>
              <a:gd name="connsiteX7" fmla="*/ 11573304 w 11574730"/>
              <a:gd name="connsiteY7" fmla="*/ 3772818 h 3772818"/>
              <a:gd name="connsiteX8" fmla="*/ 790 w 11574730"/>
              <a:gd name="connsiteY8" fmla="*/ 3719223 h 377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4730" h="3772818">
                <a:moveTo>
                  <a:pt x="790" y="3719223"/>
                </a:moveTo>
                <a:cubicBezTo>
                  <a:pt x="5207" y="2932927"/>
                  <a:pt x="-3075" y="1430352"/>
                  <a:pt x="1342" y="644056"/>
                </a:cubicBezTo>
                <a:lnTo>
                  <a:pt x="1278189" y="0"/>
                </a:lnTo>
                <a:lnTo>
                  <a:pt x="6070286" y="1691640"/>
                </a:lnTo>
                <a:lnTo>
                  <a:pt x="7730221" y="1113364"/>
                </a:lnTo>
                <a:lnTo>
                  <a:pt x="9738817" y="2009717"/>
                </a:lnTo>
                <a:lnTo>
                  <a:pt x="11573906" y="1271865"/>
                </a:lnTo>
                <a:cubicBezTo>
                  <a:pt x="11569217" y="2232681"/>
                  <a:pt x="11577993" y="2812002"/>
                  <a:pt x="11573304" y="3772818"/>
                </a:cubicBezTo>
                <a:lnTo>
                  <a:pt x="790" y="3719223"/>
                </a:lnTo>
                <a:close/>
              </a:path>
            </a:pathLst>
          </a:custGeom>
          <a:gradFill>
            <a:gsLst>
              <a:gs pos="61000">
                <a:srgbClr val="E7E1FD"/>
              </a:gs>
              <a:gs pos="0">
                <a:srgbClr val="F7F9FB">
                  <a:alpha val="0"/>
                </a:srgbClr>
              </a:gs>
              <a:gs pos="100000">
                <a:srgbClr val="C4AFFF"/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35645B1-1B03-C945-957C-5B2E5FBCE2B1}"/>
              </a:ext>
            </a:extLst>
          </p:cNvPr>
          <p:cNvSpPr/>
          <p:nvPr userDrawn="1"/>
        </p:nvSpPr>
        <p:spPr>
          <a:xfrm>
            <a:off x="672502" y="4736808"/>
            <a:ext cx="11530566" cy="2121191"/>
          </a:xfrm>
          <a:custGeom>
            <a:avLst/>
            <a:gdLst>
              <a:gd name="connsiteX0" fmla="*/ 0 w 11611779"/>
              <a:gd name="connsiteY0" fmla="*/ 881350 h 1806767"/>
              <a:gd name="connsiteX1" fmla="*/ 0 w 11611779"/>
              <a:gd name="connsiteY1" fmla="*/ 1773716 h 1806767"/>
              <a:gd name="connsiteX2" fmla="*/ 11611779 w 11611779"/>
              <a:gd name="connsiteY2" fmla="*/ 1806767 h 1806767"/>
              <a:gd name="connsiteX3" fmla="*/ 11600762 w 11611779"/>
              <a:gd name="connsiteY3" fmla="*/ 462709 h 1806767"/>
              <a:gd name="connsiteX4" fmla="*/ 9441456 w 11611779"/>
              <a:gd name="connsiteY4" fmla="*/ 1079653 h 1806767"/>
              <a:gd name="connsiteX5" fmla="*/ 6753340 w 11611779"/>
              <a:gd name="connsiteY5" fmla="*/ 0 h 1806767"/>
              <a:gd name="connsiteX6" fmla="*/ 3569465 w 11611779"/>
              <a:gd name="connsiteY6" fmla="*/ 1288974 h 1806767"/>
              <a:gd name="connsiteX7" fmla="*/ 1575412 w 11611779"/>
              <a:gd name="connsiteY7" fmla="*/ 77118 h 1806767"/>
              <a:gd name="connsiteX8" fmla="*/ 0 w 11611779"/>
              <a:gd name="connsiteY8" fmla="*/ 881350 h 1806767"/>
              <a:gd name="connsiteX0" fmla="*/ 0 w 11611779"/>
              <a:gd name="connsiteY0" fmla="*/ 881350 h 1806767"/>
              <a:gd name="connsiteX1" fmla="*/ 0 w 11611779"/>
              <a:gd name="connsiteY1" fmla="*/ 1773716 h 1806767"/>
              <a:gd name="connsiteX2" fmla="*/ 11611779 w 11611779"/>
              <a:gd name="connsiteY2" fmla="*/ 1806767 h 1806767"/>
              <a:gd name="connsiteX3" fmla="*/ 11600762 w 11611779"/>
              <a:gd name="connsiteY3" fmla="*/ 462709 h 1806767"/>
              <a:gd name="connsiteX4" fmla="*/ 9441456 w 11611779"/>
              <a:gd name="connsiteY4" fmla="*/ 1079653 h 1806767"/>
              <a:gd name="connsiteX5" fmla="*/ 6753340 w 11611779"/>
              <a:gd name="connsiteY5" fmla="*/ 0 h 1806767"/>
              <a:gd name="connsiteX6" fmla="*/ 3569465 w 11611779"/>
              <a:gd name="connsiteY6" fmla="*/ 1288974 h 1806767"/>
              <a:gd name="connsiteX7" fmla="*/ 1575412 w 11611779"/>
              <a:gd name="connsiteY7" fmla="*/ 542359 h 1806767"/>
              <a:gd name="connsiteX8" fmla="*/ 0 w 11611779"/>
              <a:gd name="connsiteY8" fmla="*/ 881350 h 1806767"/>
              <a:gd name="connsiteX0" fmla="*/ 0 w 11659537"/>
              <a:gd name="connsiteY0" fmla="*/ 1090234 h 1806767"/>
              <a:gd name="connsiteX1" fmla="*/ 47758 w 11659537"/>
              <a:gd name="connsiteY1" fmla="*/ 1773716 h 1806767"/>
              <a:gd name="connsiteX2" fmla="*/ 11659537 w 11659537"/>
              <a:gd name="connsiteY2" fmla="*/ 1806767 h 1806767"/>
              <a:gd name="connsiteX3" fmla="*/ 11648520 w 11659537"/>
              <a:gd name="connsiteY3" fmla="*/ 462709 h 1806767"/>
              <a:gd name="connsiteX4" fmla="*/ 9489214 w 11659537"/>
              <a:gd name="connsiteY4" fmla="*/ 1079653 h 1806767"/>
              <a:gd name="connsiteX5" fmla="*/ 6801098 w 11659537"/>
              <a:gd name="connsiteY5" fmla="*/ 0 h 1806767"/>
              <a:gd name="connsiteX6" fmla="*/ 3617223 w 11659537"/>
              <a:gd name="connsiteY6" fmla="*/ 1288974 h 1806767"/>
              <a:gd name="connsiteX7" fmla="*/ 1623170 w 11659537"/>
              <a:gd name="connsiteY7" fmla="*/ 542359 h 1806767"/>
              <a:gd name="connsiteX8" fmla="*/ 0 w 11659537"/>
              <a:gd name="connsiteY8" fmla="*/ 1090234 h 1806767"/>
              <a:gd name="connsiteX0" fmla="*/ 11939 w 11671476"/>
              <a:gd name="connsiteY0" fmla="*/ 1090234 h 1806767"/>
              <a:gd name="connsiteX1" fmla="*/ 0 w 11671476"/>
              <a:gd name="connsiteY1" fmla="*/ 1773716 h 1806767"/>
              <a:gd name="connsiteX2" fmla="*/ 11671476 w 11671476"/>
              <a:gd name="connsiteY2" fmla="*/ 1806767 h 1806767"/>
              <a:gd name="connsiteX3" fmla="*/ 11660459 w 11671476"/>
              <a:gd name="connsiteY3" fmla="*/ 462709 h 1806767"/>
              <a:gd name="connsiteX4" fmla="*/ 9501153 w 11671476"/>
              <a:gd name="connsiteY4" fmla="*/ 1079653 h 1806767"/>
              <a:gd name="connsiteX5" fmla="*/ 6813037 w 11671476"/>
              <a:gd name="connsiteY5" fmla="*/ 0 h 1806767"/>
              <a:gd name="connsiteX6" fmla="*/ 3629162 w 11671476"/>
              <a:gd name="connsiteY6" fmla="*/ 1288974 h 1806767"/>
              <a:gd name="connsiteX7" fmla="*/ 1635109 w 11671476"/>
              <a:gd name="connsiteY7" fmla="*/ 542359 h 1806767"/>
              <a:gd name="connsiteX8" fmla="*/ 11939 w 11671476"/>
              <a:gd name="connsiteY8" fmla="*/ 1090234 h 1806767"/>
              <a:gd name="connsiteX0" fmla="*/ 18110 w 11671476"/>
              <a:gd name="connsiteY0" fmla="*/ 1090234 h 1806767"/>
              <a:gd name="connsiteX1" fmla="*/ 0 w 11671476"/>
              <a:gd name="connsiteY1" fmla="*/ 1773716 h 1806767"/>
              <a:gd name="connsiteX2" fmla="*/ 11671476 w 11671476"/>
              <a:gd name="connsiteY2" fmla="*/ 1806767 h 1806767"/>
              <a:gd name="connsiteX3" fmla="*/ 11660459 w 11671476"/>
              <a:gd name="connsiteY3" fmla="*/ 462709 h 1806767"/>
              <a:gd name="connsiteX4" fmla="*/ 9501153 w 11671476"/>
              <a:gd name="connsiteY4" fmla="*/ 1079653 h 1806767"/>
              <a:gd name="connsiteX5" fmla="*/ 6813037 w 11671476"/>
              <a:gd name="connsiteY5" fmla="*/ 0 h 1806767"/>
              <a:gd name="connsiteX6" fmla="*/ 3629162 w 11671476"/>
              <a:gd name="connsiteY6" fmla="*/ 1288974 h 1806767"/>
              <a:gd name="connsiteX7" fmla="*/ 1635109 w 11671476"/>
              <a:gd name="connsiteY7" fmla="*/ 542359 h 1806767"/>
              <a:gd name="connsiteX8" fmla="*/ 18110 w 11671476"/>
              <a:gd name="connsiteY8" fmla="*/ 1090234 h 1806767"/>
              <a:gd name="connsiteX0" fmla="*/ 0 w 11653366"/>
              <a:gd name="connsiteY0" fmla="*/ 1090234 h 1806767"/>
              <a:gd name="connsiteX1" fmla="*/ 401 w 11653366"/>
              <a:gd name="connsiteY1" fmla="*/ 1768809 h 1806767"/>
              <a:gd name="connsiteX2" fmla="*/ 11653366 w 11653366"/>
              <a:gd name="connsiteY2" fmla="*/ 1806767 h 1806767"/>
              <a:gd name="connsiteX3" fmla="*/ 11642349 w 11653366"/>
              <a:gd name="connsiteY3" fmla="*/ 462709 h 1806767"/>
              <a:gd name="connsiteX4" fmla="*/ 9483043 w 11653366"/>
              <a:gd name="connsiteY4" fmla="*/ 1079653 h 1806767"/>
              <a:gd name="connsiteX5" fmla="*/ 6794927 w 11653366"/>
              <a:gd name="connsiteY5" fmla="*/ 0 h 1806767"/>
              <a:gd name="connsiteX6" fmla="*/ 3611052 w 11653366"/>
              <a:gd name="connsiteY6" fmla="*/ 1288974 h 1806767"/>
              <a:gd name="connsiteX7" fmla="*/ 1616999 w 11653366"/>
              <a:gd name="connsiteY7" fmla="*/ 542359 h 1806767"/>
              <a:gd name="connsiteX8" fmla="*/ 0 w 11653366"/>
              <a:gd name="connsiteY8" fmla="*/ 1090234 h 1806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3366" h="1806767">
                <a:moveTo>
                  <a:pt x="0" y="1090234"/>
                </a:moveTo>
                <a:cubicBezTo>
                  <a:pt x="134" y="1316426"/>
                  <a:pt x="267" y="1542617"/>
                  <a:pt x="401" y="1768809"/>
                </a:cubicBezTo>
                <a:lnTo>
                  <a:pt x="11653366" y="1806767"/>
                </a:lnTo>
                <a:cubicBezTo>
                  <a:pt x="11649694" y="1358748"/>
                  <a:pt x="11646021" y="910728"/>
                  <a:pt x="11642349" y="462709"/>
                </a:cubicBezTo>
                <a:lnTo>
                  <a:pt x="9483043" y="1079653"/>
                </a:lnTo>
                <a:lnTo>
                  <a:pt x="6794927" y="0"/>
                </a:lnTo>
                <a:lnTo>
                  <a:pt x="3611052" y="1288974"/>
                </a:lnTo>
                <a:lnTo>
                  <a:pt x="1616999" y="542359"/>
                </a:lnTo>
                <a:lnTo>
                  <a:pt x="0" y="1090234"/>
                </a:lnTo>
                <a:close/>
              </a:path>
            </a:pathLst>
          </a:custGeom>
          <a:gradFill>
            <a:gsLst>
              <a:gs pos="50000">
                <a:srgbClr val="DBD0FD"/>
              </a:gs>
              <a:gs pos="3000">
                <a:srgbClr val="F7F9FB">
                  <a:alpha val="35000"/>
                </a:srgbClr>
              </a:gs>
              <a:gs pos="100000">
                <a:schemeClr val="bg2"/>
              </a:gs>
              <a:gs pos="100000">
                <a:srgbClr val="D6C9FF"/>
              </a:gs>
            </a:gsLst>
            <a:lin ang="162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5AACFB82-481B-6F49-A0AF-8808D26844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58106" y="6433566"/>
            <a:ext cx="157684" cy="177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CD1C2E-16D4-6143-BFA3-42AD68D8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48" y="503729"/>
            <a:ext cx="10015353" cy="113568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6064268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2FE1108B-44E5-6936-4259-EF80AF11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407C3D7C-BF2A-B97D-486F-82BE3F99C41A}"/>
              </a:ext>
            </a:extLst>
          </p:cNvPr>
          <p:cNvSpPr txBox="1">
            <a:spLocks/>
          </p:cNvSpPr>
          <p:nvPr userDrawn="1"/>
        </p:nvSpPr>
        <p:spPr>
          <a:xfrm>
            <a:off x="11489818" y="6468676"/>
            <a:ext cx="391560" cy="196013"/>
          </a:xfrm>
          <a:prstGeom prst="rect">
            <a:avLst/>
          </a:prstGeom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r"/>
            <a:fld id="{86CB4B4D-7CA3-9044-876B-883B54F8677D}" type="slidenum">
              <a:rPr lang="en-DE" sz="1200" smtClean="0">
                <a:solidFill>
                  <a:srgbClr val="1D0853">
                    <a:alpha val="80000"/>
                  </a:srgbClr>
                </a:solidFill>
              </a:rPr>
              <a:pPr algn="r"/>
              <a:t>‹Nr.›</a:t>
            </a:fld>
            <a:endParaRPr lang="en-DE" sz="1200">
              <a:solidFill>
                <a:srgbClr val="1D0853">
                  <a:alpha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9685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curve1.png" descr="curv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6653641" y="-755170"/>
            <a:ext cx="5200874" cy="811054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Line">
            <a:extLst>
              <a:ext uri="{FF2B5EF4-FFF2-40B4-BE49-F238E27FC236}">
                <a16:creationId xmlns:a16="http://schemas.microsoft.com/office/drawing/2014/main" id="{9664AF2D-93CF-0D5E-9F85-612FFDD346E1}"/>
              </a:ext>
            </a:extLst>
          </p:cNvPr>
          <p:cNvSpPr/>
          <p:nvPr userDrawn="1"/>
        </p:nvSpPr>
        <p:spPr>
          <a:xfrm>
            <a:off x="710009" y="5460335"/>
            <a:ext cx="10715229" cy="0"/>
          </a:xfrm>
          <a:prstGeom prst="line">
            <a:avLst/>
          </a:prstGeom>
          <a:ln w="12700">
            <a:solidFill>
              <a:schemeClr val="accent6">
                <a:hueOff val="-1192752"/>
                <a:satOff val="-39415"/>
                <a:lumOff val="1066"/>
              </a:schemeClr>
            </a:solidFill>
            <a:miter/>
          </a:ln>
        </p:spPr>
        <p:txBody>
          <a:bodyPr lIns="45719" rIns="45719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343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rt 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"/>
          <p:cNvGrpSpPr/>
          <p:nvPr/>
        </p:nvGrpSpPr>
        <p:grpSpPr>
          <a:xfrm>
            <a:off x="2" y="2"/>
            <a:ext cx="673895" cy="6858001"/>
            <a:chOff x="1" y="1"/>
            <a:chExt cx="673893" cy="6858000"/>
          </a:xfrm>
          <a:solidFill>
            <a:srgbClr val="5020D7"/>
          </a:solidFill>
        </p:grpSpPr>
        <p:sp>
          <p:nvSpPr>
            <p:cNvPr id="50" name="Rectangle 8"/>
            <p:cNvSpPr/>
            <p:nvPr/>
          </p:nvSpPr>
          <p:spPr>
            <a:xfrm>
              <a:off x="1" y="1"/>
              <a:ext cx="673894" cy="685800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hueOff val="-1192752"/>
                      <a:satOff val="-39415"/>
                      <a:lumOff val="1066"/>
                    </a:schemeClr>
                  </a:solidFill>
                </a:defRPr>
              </a:pPr>
              <a:endParaRPr/>
            </a:p>
          </p:txBody>
        </p:sp>
        <p:pic>
          <p:nvPicPr>
            <p:cNvPr id="51" name="logo-mercanis-white.png" descr="logo-mercanis-white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84348" y="311620"/>
              <a:ext cx="305200" cy="24288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</p:grpSp>
      <p:sp>
        <p:nvSpPr>
          <p:cNvPr id="8" name="Slide Number">
            <a:extLst>
              <a:ext uri="{FF2B5EF4-FFF2-40B4-BE49-F238E27FC236}">
                <a16:creationId xmlns:a16="http://schemas.microsoft.com/office/drawing/2014/main" id="{B195BECF-10B3-6048-B89E-834B22E2C77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58106" y="6433566"/>
            <a:ext cx="157684" cy="177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D3C9D7-2C8F-D348-97FA-397941123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48" y="503729"/>
            <a:ext cx="10015353" cy="113568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4259646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339615A-1021-7BFF-E8B2-A77889ACF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679" t="45041" r="16209" b="42001"/>
          <a:stretch/>
        </p:blipFill>
        <p:spPr>
          <a:xfrm>
            <a:off x="407987" y="6491242"/>
            <a:ext cx="930310" cy="147409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81D29140-DEEC-910B-C232-2D048EFBC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E35BEBA3-48AB-3D5A-F143-1F4BF9FB16CF}"/>
              </a:ext>
            </a:extLst>
          </p:cNvPr>
          <p:cNvSpPr txBox="1">
            <a:spLocks/>
          </p:cNvSpPr>
          <p:nvPr userDrawn="1"/>
        </p:nvSpPr>
        <p:spPr>
          <a:xfrm>
            <a:off x="11489818" y="6468676"/>
            <a:ext cx="391560" cy="196013"/>
          </a:xfrm>
          <a:prstGeom prst="rect">
            <a:avLst/>
          </a:prstGeom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r"/>
            <a:fld id="{86CB4B4D-7CA3-9044-876B-883B54F8677D}" type="slidenum">
              <a:rPr lang="en-DE" sz="1200" smtClean="0">
                <a:solidFill>
                  <a:srgbClr val="1D0853">
                    <a:alpha val="80000"/>
                  </a:srgbClr>
                </a:solidFill>
              </a:rPr>
              <a:pPr algn="r"/>
              <a:t>‹Nr.›</a:t>
            </a:fld>
            <a:endParaRPr lang="en-DE" sz="1200">
              <a:solidFill>
                <a:srgbClr val="1D0853">
                  <a:alpha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8985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55957D98-A247-7E7C-3B63-72E5F12FC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3"/>
            <a:ext cx="10515600" cy="522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17157315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1D3693F-69A1-B649-C96B-5167CCDF7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679" t="45041" r="16209" b="42001"/>
          <a:stretch/>
        </p:blipFill>
        <p:spPr>
          <a:xfrm>
            <a:off x="407987" y="6491242"/>
            <a:ext cx="930310" cy="14740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47A54704-3E08-EF82-AD3F-707AD4FA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BB4847B6-64F6-D43C-A1D9-3241F142AE5F}"/>
              </a:ext>
            </a:extLst>
          </p:cNvPr>
          <p:cNvSpPr txBox="1">
            <a:spLocks/>
          </p:cNvSpPr>
          <p:nvPr userDrawn="1"/>
        </p:nvSpPr>
        <p:spPr>
          <a:xfrm>
            <a:off x="11489818" y="6468676"/>
            <a:ext cx="391560" cy="196013"/>
          </a:xfrm>
          <a:prstGeom prst="rect">
            <a:avLst/>
          </a:prstGeom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r"/>
            <a:fld id="{86CB4B4D-7CA3-9044-876B-883B54F8677D}" type="slidenum">
              <a:rPr lang="en-DE" sz="1200" smtClean="0">
                <a:solidFill>
                  <a:srgbClr val="1D0853">
                    <a:alpha val="80000"/>
                  </a:srgbClr>
                </a:solidFill>
              </a:rPr>
              <a:pPr algn="r"/>
              <a:t>‹Nr.›</a:t>
            </a:fld>
            <a:endParaRPr lang="en-DE" sz="1200">
              <a:solidFill>
                <a:srgbClr val="1D0853">
                  <a:alpha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1551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94509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9000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Start Slide ">
    <p:bg>
      <p:bgPr>
        <a:solidFill>
          <a:schemeClr val="accent4">
            <a:hueOff val="11455803"/>
            <a:satOff val="-21545"/>
            <a:lumOff val="1142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8B543B0-9BB9-A898-899A-8EDD3F0D5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3D57FA06-56C3-01D3-7E04-EB9D98DEC068}"/>
              </a:ext>
            </a:extLst>
          </p:cNvPr>
          <p:cNvSpPr txBox="1">
            <a:spLocks/>
          </p:cNvSpPr>
          <p:nvPr userDrawn="1"/>
        </p:nvSpPr>
        <p:spPr>
          <a:xfrm>
            <a:off x="11489818" y="6468676"/>
            <a:ext cx="391560" cy="196013"/>
          </a:xfrm>
          <a:prstGeom prst="rect">
            <a:avLst/>
          </a:prstGeom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4113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r"/>
            <a:fld id="{86CB4B4D-7CA3-9044-876B-883B54F8677D}" type="slidenum">
              <a:rPr lang="en-DE" sz="1200" smtClean="0">
                <a:solidFill>
                  <a:srgbClr val="1D0853">
                    <a:alpha val="80000"/>
                  </a:srgbClr>
                </a:solidFill>
              </a:rPr>
              <a:pPr algn="r"/>
              <a:t>‹Nr.›</a:t>
            </a:fld>
            <a:endParaRPr lang="en-DE" sz="1200">
              <a:solidFill>
                <a:srgbClr val="1D0853">
                  <a:alpha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9705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rve1.png" descr="curve1.png">
            <a:extLst>
              <a:ext uri="{FF2B5EF4-FFF2-40B4-BE49-F238E27FC236}">
                <a16:creationId xmlns:a16="http://schemas.microsoft.com/office/drawing/2014/main" id="{5568FDD5-005A-F34B-9962-9FF76997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769135" y="-467293"/>
            <a:ext cx="3843685" cy="78950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18704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rt 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95B4811B-4873-B5F9-1D2C-BA978C05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2690212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rt 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curve1.png" descr="curv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6653641" y="-755170"/>
            <a:ext cx="5200874" cy="8110540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40453" y="6395466"/>
            <a:ext cx="192990" cy="254001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Brandon Text Bold"/>
                <a:ea typeface="Brandon Text Bold"/>
                <a:cs typeface="Brandon Text Bold"/>
                <a:sym typeface="Brandon Text Bold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80126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56FC5D73-6107-A746-A16B-D10DBD24CD8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58106" y="6433566"/>
            <a:ext cx="157684" cy="177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CDB6B64-7FB3-0844-8D4F-18A76CB5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48" y="503729"/>
            <a:ext cx="10015353" cy="113568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1912822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AE22AA-7AC1-0B4E-ACD9-DAEBE431F2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8106" y="6433566"/>
            <a:ext cx="157684" cy="177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DE" smtClean="0"/>
              <a:t>‹Nr.›</a:t>
            </a:fld>
            <a:endParaRPr lang="en-D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2ED675-6043-CB40-A488-B68634367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48" y="503729"/>
            <a:ext cx="10015353" cy="113568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6041886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22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Relationship Id="rId14" Type="http://schemas.openxmlformats.org/officeDocument/2006/relationships/image" Target="../media/image10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image" Target="../media/image3.svg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A75DB"/>
            </a:gs>
            <a:gs pos="38000">
              <a:srgbClr val="AA68E0"/>
            </a:gs>
            <a:gs pos="100000">
              <a:srgbClr val="915EE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AC037F1-AF02-44CE-90B8-8275EEDF09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8915278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0" imgW="508" imgH="508" progId="TCLayout.ActiveDocument.1">
                  <p:embed/>
                </p:oleObj>
              </mc:Choice>
              <mc:Fallback>
                <p:oleObj name="think-cell Folie" r:id="rId20" imgW="508" imgH="5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AC037F1-AF02-44CE-90B8-8275EEDF09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phic 9">
            <a:extLst>
              <a:ext uri="{FF2B5EF4-FFF2-40B4-BE49-F238E27FC236}">
                <a16:creationId xmlns:a16="http://schemas.microsoft.com/office/drawing/2014/main" id="{02C51946-D6E2-5644-52EC-B449E3496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32679" t="45041" r="16209" b="42001"/>
          <a:stretch/>
        </p:blipFill>
        <p:spPr>
          <a:xfrm>
            <a:off x="407987" y="6491242"/>
            <a:ext cx="930310" cy="1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8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med"/>
  <p:hf sldNum="0" hdr="0" ftr="0" dt="0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DE" sz="3200" b="0" i="0" u="none" strike="noStrike" cap="none" spc="0" normalizeH="0" baseline="0" dirty="0">
          <a:ln>
            <a:noFill/>
          </a:ln>
          <a:solidFill>
            <a:srgbClr val="1D0954"/>
          </a:solidFill>
          <a:effectLst/>
          <a:uFillTx/>
          <a:latin typeface="Brandon Text Bold" panose="020B0803020203060203" pitchFamily="34" charset="0"/>
          <a:ea typeface="Brandon Text Bold"/>
          <a:cs typeface="Brandon Text Bold"/>
          <a:sym typeface="Brandon Text Bold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9pPr>
    </p:titleStyle>
    <p:bodyStyle>
      <a:lvl1pPr marL="228600" marR="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1pPr>
      <a:lvl2pPr marL="723900" marR="0" indent="-2667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2pPr>
      <a:lvl3pPr marL="1234439" marR="0" indent="-32003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3pPr>
      <a:lvl4pPr marL="17272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4pPr>
      <a:lvl5pPr marL="21844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5pPr>
      <a:lvl6pPr marL="26416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6pPr>
      <a:lvl7pPr marL="30988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7pPr>
      <a:lvl8pPr marL="35560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8pPr>
      <a:lvl9pPr marL="40132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9pPr>
    </p:bodyStyle>
    <p:otherStyle>
      <a:lvl1pPr marL="0" marR="0" indent="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1pPr>
      <a:lvl2pPr marL="0" marR="0" indent="4572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2pPr>
      <a:lvl3pPr marL="0" marR="0" indent="9144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3pPr>
      <a:lvl4pPr marL="0" marR="0" indent="13716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4pPr>
      <a:lvl5pPr marL="0" marR="0" indent="18288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5pPr>
      <a:lvl6pPr marL="0" marR="0" indent="22860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6pPr>
      <a:lvl7pPr marL="0" marR="0" indent="27432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7pPr>
      <a:lvl8pPr marL="0" marR="0" indent="32004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8pPr>
      <a:lvl9pPr marL="0" marR="0" indent="36576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A4A3A4"/>
          </p15:clr>
        </p15:guide>
        <p15:guide id="2" pos="257">
          <p15:clr>
            <a:srgbClr val="A4A3A4"/>
          </p15:clr>
        </p15:guide>
        <p15:guide id="3" pos="7423">
          <p15:clr>
            <a:srgbClr val="A4A3A4"/>
          </p15:clr>
        </p15:guide>
        <p15:guide id="4" orient="horz" pos="300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020D8"/>
            </a:gs>
            <a:gs pos="38000">
              <a:srgbClr val="5020D7">
                <a:alpha val="70017"/>
              </a:srgbClr>
            </a:gs>
            <a:gs pos="90000">
              <a:srgbClr val="A7F3D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AC037F1-AF02-44CE-90B8-8275EEDF09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8915278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1" imgW="508" imgH="508" progId="TCLayout.ActiveDocument.1">
                  <p:embed/>
                </p:oleObj>
              </mc:Choice>
              <mc:Fallback>
                <p:oleObj name="think-cell Folie" r:id="rId11" imgW="508" imgH="5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AC037F1-AF02-44CE-90B8-8275EEDF09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phic 9">
            <a:extLst>
              <a:ext uri="{FF2B5EF4-FFF2-40B4-BE49-F238E27FC236}">
                <a16:creationId xmlns:a16="http://schemas.microsoft.com/office/drawing/2014/main" id="{02C51946-D6E2-5644-52EC-B449E3496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2679" t="45041" r="16209" b="42001"/>
          <a:stretch/>
        </p:blipFill>
        <p:spPr>
          <a:xfrm>
            <a:off x="407987" y="6491242"/>
            <a:ext cx="930310" cy="1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3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6" r:id="rId6"/>
    <p:sldLayoutId id="2147483687" r:id="rId7"/>
    <p:sldLayoutId id="2147483688" r:id="rId8"/>
  </p:sldLayoutIdLst>
  <p:transition spd="med"/>
  <p:hf sldNum="0" hdr="0" ftr="0" dt="0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DE" sz="3200" b="0" i="0" u="none" strike="noStrike" cap="none" spc="0" normalizeH="0" baseline="0" dirty="0">
          <a:ln>
            <a:noFill/>
          </a:ln>
          <a:solidFill>
            <a:srgbClr val="1D0954"/>
          </a:solidFill>
          <a:effectLst/>
          <a:uFillTx/>
          <a:latin typeface="Brandon Text Bold" panose="020B0803020203060203" pitchFamily="34" charset="0"/>
          <a:ea typeface="Brandon Text Bold"/>
          <a:cs typeface="Brandon Text Bold"/>
          <a:sym typeface="Brandon Text Bold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9pPr>
    </p:titleStyle>
    <p:bodyStyle>
      <a:lvl1pPr marL="228600" marR="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1pPr>
      <a:lvl2pPr marL="723900" marR="0" indent="-2667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2pPr>
      <a:lvl3pPr marL="1234439" marR="0" indent="-32003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3pPr>
      <a:lvl4pPr marL="17272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4pPr>
      <a:lvl5pPr marL="21844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5pPr>
      <a:lvl6pPr marL="26416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6pPr>
      <a:lvl7pPr marL="30988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7pPr>
      <a:lvl8pPr marL="35560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8pPr>
      <a:lvl9pPr marL="40132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 Light"/>
          <a:ea typeface="Open Sans Light"/>
          <a:cs typeface="Open Sans Light"/>
          <a:sym typeface="Open Sans"/>
        </a:defRPr>
      </a:lvl9pPr>
    </p:bodyStyle>
    <p:otherStyle>
      <a:lvl1pPr marL="0" marR="0" indent="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1pPr>
      <a:lvl2pPr marL="0" marR="0" indent="4572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2pPr>
      <a:lvl3pPr marL="0" marR="0" indent="9144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3pPr>
      <a:lvl4pPr marL="0" marR="0" indent="13716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4pPr>
      <a:lvl5pPr marL="0" marR="0" indent="18288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5pPr>
      <a:lvl6pPr marL="0" marR="0" indent="22860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6pPr>
      <a:lvl7pPr marL="0" marR="0" indent="27432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7pPr>
      <a:lvl8pPr marL="0" marR="0" indent="32004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8pPr>
      <a:lvl9pPr marL="0" marR="0" indent="36576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A4A3A4"/>
          </p15:clr>
        </p15:guide>
        <p15:guide id="2" pos="257">
          <p15:clr>
            <a:srgbClr val="A4A3A4"/>
          </p15:clr>
        </p15:guide>
        <p15:guide id="3" pos="7423">
          <p15:clr>
            <a:srgbClr val="A4A3A4"/>
          </p15:clr>
        </p15:guide>
        <p15:guide id="4" orient="horz" pos="300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A75DB"/>
            </a:gs>
            <a:gs pos="38000">
              <a:srgbClr val="AA68E0"/>
            </a:gs>
            <a:gs pos="100000">
              <a:srgbClr val="915EE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AC037F1-AF02-44CE-90B8-8275EEDF09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8915278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1" imgW="508" imgH="508" progId="TCLayout.ActiveDocument.1">
                  <p:embed/>
                </p:oleObj>
              </mc:Choice>
              <mc:Fallback>
                <p:oleObj name="think-cell Folie" r:id="rId21" imgW="508" imgH="5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AC037F1-AF02-44CE-90B8-8275EEDF09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phic 9">
            <a:extLst>
              <a:ext uri="{FF2B5EF4-FFF2-40B4-BE49-F238E27FC236}">
                <a16:creationId xmlns:a16="http://schemas.microsoft.com/office/drawing/2014/main" id="{02C51946-D6E2-5644-52EC-B449E3496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32679" t="45041" r="16209" b="42001"/>
          <a:stretch/>
        </p:blipFill>
        <p:spPr>
          <a:xfrm>
            <a:off x="407987" y="6491242"/>
            <a:ext cx="930310" cy="1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4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</p:sldLayoutIdLst>
  <p:transition spd="med"/>
  <p:hf sldNum="0" hdr="0" ftr="0" dt="0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DE" sz="3200" b="0" i="0" u="none" strike="noStrike" cap="none" spc="0" normalizeH="0" baseline="0" dirty="0">
          <a:ln>
            <a:noFill/>
          </a:ln>
          <a:solidFill>
            <a:srgbClr val="1D0954"/>
          </a:solidFill>
          <a:effectLst/>
          <a:uFillTx/>
          <a:latin typeface="Brandon Text Bold" panose="020B0803020203060203" pitchFamily="34" charset="0"/>
          <a:ea typeface="Brandon Text Bold"/>
          <a:cs typeface="Brandon Text Bold"/>
          <a:sym typeface="Brandon Text Bold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41133"/>
          </a:solidFill>
          <a:uFillTx/>
          <a:latin typeface="Brandon Text Bold"/>
          <a:ea typeface="Brandon Text Bold"/>
          <a:cs typeface="Brandon Text Bold"/>
          <a:sym typeface="Brandon Text Bold"/>
        </a:defRPr>
      </a:lvl9pPr>
    </p:titleStyle>
    <p:bodyStyle>
      <a:lvl1pPr marL="228600" marR="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"/>
          <a:ea typeface="Open Sans"/>
          <a:cs typeface="Open Sans"/>
          <a:sym typeface="Open Sans"/>
        </a:defRPr>
      </a:lvl1pPr>
      <a:lvl2pPr marL="723900" marR="0" indent="-2667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"/>
          <a:ea typeface="Open Sans"/>
          <a:cs typeface="Open Sans"/>
          <a:sym typeface="Open Sans"/>
        </a:defRPr>
      </a:lvl2pPr>
      <a:lvl3pPr marL="1234439" marR="0" indent="-32003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"/>
          <a:ea typeface="Open Sans"/>
          <a:cs typeface="Open Sans"/>
          <a:sym typeface="Open Sans"/>
        </a:defRPr>
      </a:lvl3pPr>
      <a:lvl4pPr marL="17272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"/>
          <a:ea typeface="Open Sans"/>
          <a:cs typeface="Open Sans"/>
          <a:sym typeface="Open Sans"/>
        </a:defRPr>
      </a:lvl4pPr>
      <a:lvl5pPr marL="21844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"/>
          <a:ea typeface="Open Sans"/>
          <a:cs typeface="Open Sans"/>
          <a:sym typeface="Open Sans"/>
        </a:defRPr>
      </a:lvl5pPr>
      <a:lvl6pPr marL="26416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"/>
          <a:ea typeface="Open Sans"/>
          <a:cs typeface="Open Sans"/>
          <a:sym typeface="Open Sans"/>
        </a:defRPr>
      </a:lvl6pPr>
      <a:lvl7pPr marL="30988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"/>
          <a:ea typeface="Open Sans"/>
          <a:cs typeface="Open Sans"/>
          <a:sym typeface="Open Sans"/>
        </a:defRPr>
      </a:lvl7pPr>
      <a:lvl8pPr marL="35560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"/>
          <a:ea typeface="Open Sans"/>
          <a:cs typeface="Open Sans"/>
          <a:sym typeface="Open Sans"/>
        </a:defRPr>
      </a:lvl8pPr>
      <a:lvl9pPr marL="40132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626679">
              <a:alpha val="70000"/>
            </a:srgbClr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1pPr>
      <a:lvl2pPr marL="0" marR="0" indent="4572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2pPr>
      <a:lvl3pPr marL="0" marR="0" indent="9144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3pPr>
      <a:lvl4pPr marL="0" marR="0" indent="13716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4pPr>
      <a:lvl5pPr marL="0" marR="0" indent="18288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5pPr>
      <a:lvl6pPr marL="0" marR="0" indent="22860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6pPr>
      <a:lvl7pPr marL="0" marR="0" indent="27432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7pPr>
      <a:lvl8pPr marL="0" marR="0" indent="32004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8pPr>
      <a:lvl9pPr marL="0" marR="0" indent="3657600" algn="ct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A4A3A4"/>
          </p15:clr>
        </p15:guide>
        <p15:guide id="2" pos="257">
          <p15:clr>
            <a:srgbClr val="A4A3A4"/>
          </p15:clr>
        </p15:guide>
        <p15:guide id="3" pos="7423">
          <p15:clr>
            <a:srgbClr val="A4A3A4"/>
          </p15:clr>
        </p15:guide>
        <p15:guide id="4" orient="horz" pos="30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6.sv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svg"/><Relationship Id="rId4" Type="http://schemas.openxmlformats.org/officeDocument/2006/relationships/image" Target="../media/image94.svg"/><Relationship Id="rId9" Type="http://schemas.openxmlformats.org/officeDocument/2006/relationships/image" Target="../media/image99.png"/><Relationship Id="rId14" Type="http://schemas.openxmlformats.org/officeDocument/2006/relationships/image" Target="../media/image10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8.sv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svg"/><Relationship Id="rId4" Type="http://schemas.openxmlformats.org/officeDocument/2006/relationships/image" Target="../media/image96.svg"/><Relationship Id="rId9" Type="http://schemas.openxmlformats.org/officeDocument/2006/relationships/image" Target="../media/image101.png"/><Relationship Id="rId14" Type="http://schemas.openxmlformats.org/officeDocument/2006/relationships/image" Target="../media/image10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svg"/><Relationship Id="rId17" Type="http://schemas.openxmlformats.org/officeDocument/2006/relationships/image" Target="../media/image12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1.svg"/><Relationship Id="rId20" Type="http://schemas.openxmlformats.org/officeDocument/2006/relationships/image" Target="../media/image125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svg"/><Relationship Id="rId19" Type="http://schemas.openxmlformats.org/officeDocument/2006/relationships/image" Target="../media/image124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35.png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12" Type="http://schemas.openxmlformats.org/officeDocument/2006/relationships/image" Target="../media/image134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38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8.sv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svg"/><Relationship Id="rId4" Type="http://schemas.microsoft.com/office/2007/relationships/hdphoto" Target="../media/hdphoto5.wdp"/><Relationship Id="rId9" Type="http://schemas.openxmlformats.org/officeDocument/2006/relationships/image" Target="../media/image131.png"/><Relationship Id="rId14" Type="http://schemas.openxmlformats.org/officeDocument/2006/relationships/image" Target="../media/image1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svg"/><Relationship Id="rId5" Type="http://schemas.openxmlformats.org/officeDocument/2006/relationships/image" Target="../media/image142.png"/><Relationship Id="rId4" Type="http://schemas.openxmlformats.org/officeDocument/2006/relationships/image" Target="../media/image14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sv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image" Target="../media/image15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sv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0" Type="http://schemas.openxmlformats.org/officeDocument/2006/relationships/image" Target="../media/image152.sv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sv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9.svg"/><Relationship Id="rId19" Type="http://schemas.openxmlformats.org/officeDocument/2006/relationships/image" Target="../media/image28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sv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sv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svg"/><Relationship Id="rId9" Type="http://schemas.openxmlformats.org/officeDocument/2006/relationships/image" Target="../media/image16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5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sv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svg"/><Relationship Id="rId11" Type="http://schemas.openxmlformats.org/officeDocument/2006/relationships/image" Target="../media/image168.png"/><Relationship Id="rId5" Type="http://schemas.openxmlformats.org/officeDocument/2006/relationships/image" Target="../media/image158.png"/><Relationship Id="rId10" Type="http://schemas.openxmlformats.org/officeDocument/2006/relationships/image" Target="../media/image167.png"/><Relationship Id="rId4" Type="http://schemas.openxmlformats.org/officeDocument/2006/relationships/image" Target="../media/image157.svg"/><Relationship Id="rId9" Type="http://schemas.openxmlformats.org/officeDocument/2006/relationships/image" Target="../media/image1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sv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2.svg"/><Relationship Id="rId5" Type="http://schemas.openxmlformats.org/officeDocument/2006/relationships/image" Target="../media/image171.png"/><Relationship Id="rId10" Type="http://schemas.openxmlformats.org/officeDocument/2006/relationships/image" Target="../media/image176.svg"/><Relationship Id="rId4" Type="http://schemas.openxmlformats.org/officeDocument/2006/relationships/image" Target="../media/image170.svg"/><Relationship Id="rId9" Type="http://schemas.openxmlformats.org/officeDocument/2006/relationships/image" Target="../media/image1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sv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7.png"/><Relationship Id="rId18" Type="http://schemas.microsoft.com/office/2007/relationships/hdphoto" Target="../media/hdphoto7.wdp"/><Relationship Id="rId26" Type="http://schemas.microsoft.com/office/2007/relationships/hdphoto" Target="../media/hdphoto9.wdp"/><Relationship Id="rId39" Type="http://schemas.microsoft.com/office/2007/relationships/hdphoto" Target="../media/hdphoto14.wdp"/><Relationship Id="rId21" Type="http://schemas.openxmlformats.org/officeDocument/2006/relationships/image" Target="../media/image193.svg"/><Relationship Id="rId34" Type="http://schemas.openxmlformats.org/officeDocument/2006/relationships/image" Target="../media/image202.png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23.xml"/><Relationship Id="rId16" Type="http://schemas.microsoft.com/office/2007/relationships/hdphoto" Target="../media/hdphoto6.wdp"/><Relationship Id="rId20" Type="http://schemas.openxmlformats.org/officeDocument/2006/relationships/image" Target="../media/image192.png"/><Relationship Id="rId29" Type="http://schemas.microsoft.com/office/2007/relationships/hdphoto" Target="../media/hdphoto10.wdp"/><Relationship Id="rId41" Type="http://schemas.microsoft.com/office/2007/relationships/hdphoto" Target="../media/hdphoto15.wdp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fabian@mercanis.com" TargetMode="External"/><Relationship Id="rId11" Type="http://schemas.openxmlformats.org/officeDocument/2006/relationships/hyperlink" Target="https://www.linkedin.com/in/fabianheinrich" TargetMode="External"/><Relationship Id="rId24" Type="http://schemas.microsoft.com/office/2007/relationships/hdphoto" Target="../media/hdphoto8.wdp"/><Relationship Id="rId32" Type="http://schemas.openxmlformats.org/officeDocument/2006/relationships/image" Target="../media/image200.png"/><Relationship Id="rId37" Type="http://schemas.microsoft.com/office/2007/relationships/hdphoto" Target="../media/hdphoto13.wdp"/><Relationship Id="rId40" Type="http://schemas.openxmlformats.org/officeDocument/2006/relationships/image" Target="../media/image205.png"/><Relationship Id="rId5" Type="http://schemas.openxmlformats.org/officeDocument/2006/relationships/image" Target="../media/image182.jpeg"/><Relationship Id="rId15" Type="http://schemas.openxmlformats.org/officeDocument/2006/relationships/image" Target="../media/image189.png"/><Relationship Id="rId23" Type="http://schemas.openxmlformats.org/officeDocument/2006/relationships/image" Target="../media/image195.png"/><Relationship Id="rId28" Type="http://schemas.openxmlformats.org/officeDocument/2006/relationships/image" Target="../media/image198.png"/><Relationship Id="rId36" Type="http://schemas.openxmlformats.org/officeDocument/2006/relationships/image" Target="../media/image203.png"/><Relationship Id="rId10" Type="http://schemas.openxmlformats.org/officeDocument/2006/relationships/image" Target="../media/image186.svg"/><Relationship Id="rId19" Type="http://schemas.openxmlformats.org/officeDocument/2006/relationships/image" Target="../media/image191.png"/><Relationship Id="rId31" Type="http://schemas.microsoft.com/office/2007/relationships/hdphoto" Target="../media/hdphoto11.wdp"/><Relationship Id="rId4" Type="http://schemas.openxmlformats.org/officeDocument/2006/relationships/image" Target="../media/image181.png"/><Relationship Id="rId9" Type="http://schemas.openxmlformats.org/officeDocument/2006/relationships/image" Target="../media/image185.png"/><Relationship Id="rId14" Type="http://schemas.openxmlformats.org/officeDocument/2006/relationships/image" Target="../media/image188.svg"/><Relationship Id="rId22" Type="http://schemas.openxmlformats.org/officeDocument/2006/relationships/image" Target="../media/image194.png"/><Relationship Id="rId27" Type="http://schemas.openxmlformats.org/officeDocument/2006/relationships/image" Target="../media/image197.png"/><Relationship Id="rId30" Type="http://schemas.openxmlformats.org/officeDocument/2006/relationships/image" Target="../media/image199.png"/><Relationship Id="rId35" Type="http://schemas.microsoft.com/office/2007/relationships/hdphoto" Target="../media/hdphoto12.wdp"/><Relationship Id="rId8" Type="http://schemas.openxmlformats.org/officeDocument/2006/relationships/image" Target="../media/image184.svg"/><Relationship Id="rId3" Type="http://schemas.openxmlformats.org/officeDocument/2006/relationships/image" Target="../media/image180.png"/><Relationship Id="rId12" Type="http://schemas.openxmlformats.org/officeDocument/2006/relationships/hyperlink" Target="https://www.linkedin.com/in/fabianheinrich/" TargetMode="External"/><Relationship Id="rId17" Type="http://schemas.openxmlformats.org/officeDocument/2006/relationships/image" Target="../media/image190.png"/><Relationship Id="rId25" Type="http://schemas.openxmlformats.org/officeDocument/2006/relationships/image" Target="../media/image196.png"/><Relationship Id="rId33" Type="http://schemas.openxmlformats.org/officeDocument/2006/relationships/image" Target="../media/image201.svg"/><Relationship Id="rId38" Type="http://schemas.openxmlformats.org/officeDocument/2006/relationships/image" Target="../media/image20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microsoft.com/office/2007/relationships/hdphoto" Target="../media/hdphoto1.wdp"/><Relationship Id="rId21" Type="http://schemas.openxmlformats.org/officeDocument/2006/relationships/image" Target="../media/image53.png"/><Relationship Id="rId34" Type="http://schemas.openxmlformats.org/officeDocument/2006/relationships/image" Target="../media/image6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8.png"/><Relationship Id="rId20" Type="http://schemas.openxmlformats.org/officeDocument/2006/relationships/image" Target="../media/image52.jpe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microsoft.com/office/2007/relationships/hdphoto" Target="../media/hdphoto3.wdp"/><Relationship Id="rId37" Type="http://schemas.openxmlformats.org/officeDocument/2006/relationships/image" Target="../media/image66.sv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jpeg"/><Relationship Id="rId28" Type="http://schemas.microsoft.com/office/2007/relationships/hdphoto" Target="../media/hdphoto2.wdp"/><Relationship Id="rId36" Type="http://schemas.openxmlformats.org/officeDocument/2006/relationships/image" Target="../media/image65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8.png"/><Relationship Id="rId30" Type="http://schemas.openxmlformats.org/officeDocument/2006/relationships/image" Target="../media/image60.png"/><Relationship Id="rId35" Type="http://schemas.openxmlformats.org/officeDocument/2006/relationships/image" Target="../media/image64.svg"/><Relationship Id="rId8" Type="http://schemas.openxmlformats.org/officeDocument/2006/relationships/image" Target="../media/image40.png"/><Relationship Id="rId3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svg"/><Relationship Id="rId9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816944D5-1BDE-8480-2069-A88707CAB091}"/>
              </a:ext>
            </a:extLst>
          </p:cNvPr>
          <p:cNvSpPr txBox="1"/>
          <p:nvPr/>
        </p:nvSpPr>
        <p:spPr>
          <a:xfrm>
            <a:off x="942830" y="4043783"/>
            <a:ext cx="10306339" cy="1342419"/>
          </a:xfrm>
          <a:prstGeom prst="rect">
            <a:avLst/>
          </a:prstGeom>
        </p:spPr>
        <p:txBody>
          <a:bodyPr/>
          <a:lstStyle>
            <a:lvl1pPr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DE" sz="3200" b="1" i="0" u="none" strike="noStrike" cap="none" spc="0" normalizeH="0" baseline="0" dirty="0">
                <a:ln>
                  <a:noFill/>
                </a:ln>
                <a:solidFill>
                  <a:srgbClr val="1D0954"/>
                </a:solidFill>
                <a:effectLst/>
                <a:uFillTx/>
                <a:latin typeface="Brandon Text Bold" panose="020B0803020203060203" pitchFamily="34" charset="0"/>
                <a:ea typeface="Brandon Text Bold"/>
                <a:cs typeface="Brandon Text Bold"/>
                <a:sym typeface="Brandon Text Bold"/>
              </a:defRPr>
            </a:lvl1pPr>
            <a:lvl2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2pPr>
            <a:lvl3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3pPr>
            <a:lvl4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4pPr>
            <a:lvl5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5pPr>
            <a:lvl6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6pPr>
            <a:lvl7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7pPr>
            <a:lvl8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8pPr>
            <a:lvl9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Sans"/>
                <a:sym typeface="Brandon Text Bold"/>
              </a:rPr>
              <a:t>Von der Anfrage zur Bestellung: KI automatisiert Freitext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Sans"/>
                <a:sym typeface="Brandon Text Bold"/>
              </a:rPr>
              <a:t>Masterclass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Sans"/>
                <a:sym typeface="Brandon Text Bold"/>
              </a:rPr>
              <a:t> </a:t>
            </a:r>
            <a:r>
              <a:rPr kumimoji="0" lang="de-DE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Sans"/>
                <a:sym typeface="Brandon Text Bold"/>
              </a:rPr>
              <a:t>Mercanis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Sans"/>
                <a:sym typeface="Brandon Text Bold"/>
              </a:rPr>
              <a:t> am 25.06.2025</a:t>
            </a:r>
            <a:b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Sans"/>
                <a:sym typeface="Brandon Text Bold"/>
              </a:rPr>
            </a:br>
            <a:r>
              <a:rPr kumimoji="0" lang="de-DE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Sans"/>
                <a:sym typeface="Brandon Text Bold"/>
              </a:rPr>
              <a:t>Procurement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Sans"/>
                <a:sym typeface="Brandon Text Bold"/>
              </a:rPr>
              <a:t> Summit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C0C55AC-D8C8-7A19-4B3E-E5BE235CE71E}"/>
              </a:ext>
            </a:extLst>
          </p:cNvPr>
          <p:cNvSpPr txBox="1"/>
          <p:nvPr/>
        </p:nvSpPr>
        <p:spPr>
          <a:xfrm>
            <a:off x="3876547" y="5910103"/>
            <a:ext cx="4396740" cy="53149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8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FABIAN HEINRICH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CEO &amp; Co-Founder MERCANIS</a:t>
            </a:r>
            <a:endParaRPr kumimoji="0" lang="en-DE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C237F1E-33EB-047E-1727-DB59494CF0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34" y="1265270"/>
            <a:ext cx="1920331" cy="154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4284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a large stack of papers&#10;&#10;Description automatically generated">
            <a:extLst>
              <a:ext uri="{FF2B5EF4-FFF2-40B4-BE49-F238E27FC236}">
                <a16:creationId xmlns:a16="http://schemas.microsoft.com/office/drawing/2014/main" id="{13267574-EE02-2FCE-269C-2912BA43D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CB5B90-7078-649A-36B2-383E9D0FC7A1}"/>
              </a:ext>
            </a:extLst>
          </p:cNvPr>
          <p:cNvSpPr/>
          <p:nvPr/>
        </p:nvSpPr>
        <p:spPr>
          <a:xfrm>
            <a:off x="-213755" y="-558141"/>
            <a:ext cx="12492841" cy="7897091"/>
          </a:xfrm>
          <a:prstGeom prst="rect">
            <a:avLst/>
          </a:prstGeom>
          <a:solidFill>
            <a:schemeClr val="bg1">
              <a:lumMod val="75000"/>
              <a:lumOff val="25000"/>
              <a:alpha val="29804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7B6F3-52D8-CFDC-FC4D-BEEBACD02C69}"/>
              </a:ext>
            </a:extLst>
          </p:cNvPr>
          <p:cNvSpPr txBox="1"/>
          <p:nvPr/>
        </p:nvSpPr>
        <p:spPr>
          <a:xfrm>
            <a:off x="834464" y="2595833"/>
            <a:ext cx="10523072" cy="175432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0" normalizeH="0" baseline="0" noProof="0" err="1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  <a:sym typeface="Open Sans"/>
              </a:rPr>
              <a:t>Intake</a:t>
            </a:r>
            <a:r>
              <a:rPr kumimoji="0" lang="de-DE" sz="54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  <a:sym typeface="Open Sans"/>
              </a:rPr>
              <a:t> Management heute -</a:t>
            </a:r>
            <a:br>
              <a:rPr kumimoji="0" lang="de-DE" sz="54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  <a:sym typeface="Open Sans"/>
              </a:rPr>
            </a:br>
            <a:r>
              <a:rPr kumimoji="0" lang="de-DE" sz="54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  <a:sym typeface="Open Sans"/>
              </a:rPr>
              <a:t>zeitintensiv und manuell</a:t>
            </a:r>
          </a:p>
        </p:txBody>
      </p:sp>
      <p:sp>
        <p:nvSpPr>
          <p:cNvPr id="2" name="TextBox 82">
            <a:extLst>
              <a:ext uri="{FF2B5EF4-FFF2-40B4-BE49-F238E27FC236}">
                <a16:creationId xmlns:a16="http://schemas.microsoft.com/office/drawing/2014/main" id="{D83E3254-47EE-31E1-5FE9-3A0A19F3BC30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237180307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3B018-008E-4B69-0FEF-6AD8AE570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F91F17D-D1D3-2377-F921-9F3F8173D651}"/>
              </a:ext>
            </a:extLst>
          </p:cNvPr>
          <p:cNvSpPr/>
          <p:nvPr/>
        </p:nvSpPr>
        <p:spPr>
          <a:xfrm>
            <a:off x="414399" y="1588167"/>
            <a:ext cx="11363202" cy="4649121"/>
          </a:xfrm>
          <a:prstGeom prst="roundRect">
            <a:avLst>
              <a:gd name="adj" fmla="val 6698"/>
            </a:avLst>
          </a:prstGeom>
          <a:solidFill>
            <a:schemeClr val="tx2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F4DE6-7DFB-B8FB-E8D6-FB91410AF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noProof="1">
                <a:solidFill>
                  <a:schemeClr val="tx2"/>
                </a:solidFill>
              </a:rPr>
              <a:t>Traditionelles Intake Management birgt Schwierigkeiten und Hürden für Einkäufer und Bedarfsträger gleichermaßen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806EB5-32EA-DD10-D09E-81429B487D14}"/>
              </a:ext>
            </a:extLst>
          </p:cNvPr>
          <p:cNvGrpSpPr/>
          <p:nvPr/>
        </p:nvGrpSpPr>
        <p:grpSpPr>
          <a:xfrm>
            <a:off x="10801032" y="5899079"/>
            <a:ext cx="674869" cy="215442"/>
            <a:chOff x="10052996" y="6369687"/>
            <a:chExt cx="674869" cy="215442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73AA868-A0DC-D4CE-3D44-76141DAF98C4}"/>
                </a:ext>
              </a:extLst>
            </p:cNvPr>
            <p:cNvSpPr txBox="1"/>
            <p:nvPr/>
          </p:nvSpPr>
          <p:spPr>
            <a:xfrm>
              <a:off x="10117764" y="6369687"/>
              <a:ext cx="610101" cy="215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8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 Requester</a:t>
              </a:r>
            </a:p>
          </p:txBody>
        </p:sp>
        <p:sp>
          <p:nvSpPr>
            <p:cNvPr id="8205" name="Rounded Rectangle 8204">
              <a:extLst>
                <a:ext uri="{FF2B5EF4-FFF2-40B4-BE49-F238E27FC236}">
                  <a16:creationId xmlns:a16="http://schemas.microsoft.com/office/drawing/2014/main" id="{7D119640-DD77-5976-9DC1-D1DA0E8471DE}"/>
                </a:ext>
              </a:extLst>
            </p:cNvPr>
            <p:cNvSpPr/>
            <p:nvPr/>
          </p:nvSpPr>
          <p:spPr>
            <a:xfrm>
              <a:off x="10052996" y="6419470"/>
              <a:ext cx="108000" cy="108000"/>
            </a:xfrm>
            <a:prstGeom prst="roundRect">
              <a:avLst/>
            </a:prstGeom>
            <a:solidFill>
              <a:schemeClr val="tx2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4A4A63-8AFF-96C8-DF7B-9B412E9B583C}"/>
              </a:ext>
            </a:extLst>
          </p:cNvPr>
          <p:cNvGrpSpPr/>
          <p:nvPr/>
        </p:nvGrpSpPr>
        <p:grpSpPr>
          <a:xfrm>
            <a:off x="10801032" y="6038805"/>
            <a:ext cx="668457" cy="215442"/>
            <a:chOff x="10052996" y="6542702"/>
            <a:chExt cx="668457" cy="215442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A1D3730-B41E-9AE8-76F4-122F42FA85CA}"/>
                </a:ext>
              </a:extLst>
            </p:cNvPr>
            <p:cNvSpPr txBox="1"/>
            <p:nvPr/>
          </p:nvSpPr>
          <p:spPr>
            <a:xfrm>
              <a:off x="10117764" y="6542702"/>
              <a:ext cx="603689" cy="215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8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 Purchaser</a:t>
              </a:r>
            </a:p>
          </p:txBody>
        </p:sp>
        <p:sp>
          <p:nvSpPr>
            <p:cNvPr id="8206" name="Rounded Rectangle 8205">
              <a:extLst>
                <a:ext uri="{FF2B5EF4-FFF2-40B4-BE49-F238E27FC236}">
                  <a16:creationId xmlns:a16="http://schemas.microsoft.com/office/drawing/2014/main" id="{7B55B3FD-7A68-453B-2EC1-30C452F9B12D}"/>
                </a:ext>
              </a:extLst>
            </p:cNvPr>
            <p:cNvSpPr/>
            <p:nvPr/>
          </p:nvSpPr>
          <p:spPr>
            <a:xfrm>
              <a:off x="10052996" y="6593207"/>
              <a:ext cx="108000" cy="107721"/>
            </a:xfrm>
            <a:prstGeom prst="round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BAAFE9-9ABC-30EF-BCBF-5C72DC3BEF20}"/>
              </a:ext>
            </a:extLst>
          </p:cNvPr>
          <p:cNvGrpSpPr/>
          <p:nvPr/>
        </p:nvGrpSpPr>
        <p:grpSpPr>
          <a:xfrm>
            <a:off x="1929016" y="1708275"/>
            <a:ext cx="1686639" cy="1225600"/>
            <a:chOff x="2884677" y="2147787"/>
            <a:chExt cx="1686639" cy="12256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6566433-A591-3D20-CDBE-11A03F2BFAE2}"/>
                </a:ext>
              </a:extLst>
            </p:cNvPr>
            <p:cNvSpPr txBox="1"/>
            <p:nvPr/>
          </p:nvSpPr>
          <p:spPr>
            <a:xfrm>
              <a:off x="2884677" y="2265393"/>
              <a:ext cx="1520643" cy="1107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1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Fehlende Anleitung </a:t>
              </a:r>
              <a:r>
                <a:rPr kumimoji="0" lang="en-DE" sz="11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für Bedarfsanfragen resultiert in </a:t>
              </a:r>
              <a:r>
                <a:rPr kumimoji="0" lang="en-DE" sz="11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fehlenden Informationen </a:t>
              </a:r>
              <a:r>
                <a:rPr kumimoji="0" lang="en-DE" sz="11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und </a:t>
              </a:r>
              <a:r>
                <a:rPr kumimoji="0" lang="en-DE" sz="11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langen Wartezeiten </a:t>
              </a:r>
            </a:p>
          </p:txBody>
        </p:sp>
        <p:pic>
          <p:nvPicPr>
            <p:cNvPr id="4" name="Graphic 3" descr="Lightning bolt with solid fill">
              <a:extLst>
                <a:ext uri="{FF2B5EF4-FFF2-40B4-BE49-F238E27FC236}">
                  <a16:creationId xmlns:a16="http://schemas.microsoft.com/office/drawing/2014/main" id="{129BDB51-80F1-84E6-8955-782AE7BE6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85165" y="2147787"/>
              <a:ext cx="286151" cy="286151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B8FB0E5-54E9-BB0D-4E95-1CE4ACFD5C41}"/>
              </a:ext>
            </a:extLst>
          </p:cNvPr>
          <p:cNvGrpSpPr/>
          <p:nvPr/>
        </p:nvGrpSpPr>
        <p:grpSpPr>
          <a:xfrm>
            <a:off x="583499" y="3070639"/>
            <a:ext cx="11025001" cy="1689057"/>
            <a:chOff x="583499" y="3239908"/>
            <a:chExt cx="11025001" cy="1689057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926A1ED0-E83B-E990-F31C-B90AF7B7FAB4}"/>
                </a:ext>
              </a:extLst>
            </p:cNvPr>
            <p:cNvSpPr/>
            <p:nvPr/>
          </p:nvSpPr>
          <p:spPr>
            <a:xfrm>
              <a:off x="583499" y="3239908"/>
              <a:ext cx="10305379" cy="1687750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" name="Extrahieren 12">
              <a:extLst>
                <a:ext uri="{FF2B5EF4-FFF2-40B4-BE49-F238E27FC236}">
                  <a16:creationId xmlns:a16="http://schemas.microsoft.com/office/drawing/2014/main" id="{62B86C80-FCB9-E2EC-5E9F-AD99CC784277}"/>
                </a:ext>
              </a:extLst>
            </p:cNvPr>
            <p:cNvSpPr/>
            <p:nvPr/>
          </p:nvSpPr>
          <p:spPr>
            <a:xfrm rot="5400000">
              <a:off x="2915538" y="3724666"/>
              <a:ext cx="1686443" cy="719546"/>
            </a:xfrm>
            <a:prstGeom prst="flowChartExtract">
              <a:avLst/>
            </a:prstGeom>
            <a:solidFill>
              <a:schemeClr val="tx2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0E933381-4AC4-F061-9267-FB083FA3B631}"/>
                </a:ext>
              </a:extLst>
            </p:cNvPr>
            <p:cNvSpPr/>
            <p:nvPr/>
          </p:nvSpPr>
          <p:spPr>
            <a:xfrm>
              <a:off x="583500" y="3241215"/>
              <a:ext cx="2811764" cy="1687750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8195" name="Straight Arrow Connector 8194">
              <a:extLst>
                <a:ext uri="{FF2B5EF4-FFF2-40B4-BE49-F238E27FC236}">
                  <a16:creationId xmlns:a16="http://schemas.microsoft.com/office/drawing/2014/main" id="{E67C94A8-A617-EC98-D4F7-7C58A034A732}"/>
                </a:ext>
              </a:extLst>
            </p:cNvPr>
            <p:cNvCxnSpPr>
              <a:cxnSpLocks/>
            </p:cNvCxnSpPr>
            <p:nvPr/>
          </p:nvCxnSpPr>
          <p:spPr>
            <a:xfrm>
              <a:off x="3421309" y="4058247"/>
              <a:ext cx="604134" cy="0"/>
            </a:xfrm>
            <a:prstGeom prst="straightConnector1">
              <a:avLst/>
            </a:prstGeom>
            <a:noFill/>
            <a:ln w="28575" cap="flat">
              <a:solidFill>
                <a:srgbClr val="8923FF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8" name="Rounded Rectangle">
              <a:extLst>
                <a:ext uri="{FF2B5EF4-FFF2-40B4-BE49-F238E27FC236}">
                  <a16:creationId xmlns:a16="http://schemas.microsoft.com/office/drawing/2014/main" id="{C91B4211-DBCD-F0DD-8C1E-1F92725B1E08}"/>
                </a:ext>
              </a:extLst>
            </p:cNvPr>
            <p:cNvSpPr/>
            <p:nvPr/>
          </p:nvSpPr>
          <p:spPr>
            <a:xfrm>
              <a:off x="4137250" y="3443866"/>
              <a:ext cx="1064351" cy="1217084"/>
            </a:xfrm>
            <a:prstGeom prst="roundRect">
              <a:avLst>
                <a:gd name="adj" fmla="val 11251"/>
              </a:avLst>
            </a:prstGeom>
            <a:solidFill>
              <a:srgbClr val="F7F8FB"/>
            </a:solidFill>
            <a:ln w="28575" cap="flat">
              <a:solidFill>
                <a:srgbClr val="8923FF"/>
              </a:solidFill>
              <a:miter lim="400000"/>
            </a:ln>
            <a:effectLst>
              <a:outerShdw blurRad="254000" dist="127000" dir="5400000" rotWithShape="0">
                <a:srgbClr val="041133">
                  <a:alpha val="8000"/>
                </a:srgbClr>
              </a:outerShdw>
            </a:effectLst>
          </p:spPr>
          <p:txBody>
            <a:bodyPr wrap="square" lIns="144000" tIns="1368000" rIns="144000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" b="0" i="0" u="none" strike="noStrike" kern="0" cap="none" spc="0" normalizeH="0" baseline="0" noProof="0">
                <a:ln>
                  <a:noFill/>
                </a:ln>
                <a:solidFill>
                  <a:srgbClr val="33322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7804DD-39F0-FFC8-D985-1088FF4E9695}"/>
                </a:ext>
              </a:extLst>
            </p:cNvPr>
            <p:cNvSpPr txBox="1"/>
            <p:nvPr/>
          </p:nvSpPr>
          <p:spPr>
            <a:xfrm>
              <a:off x="4163295" y="4130669"/>
              <a:ext cx="1064351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Einladen von</a:t>
              </a:r>
              <a:br>
                <a:rPr kumimoji="0" lang="en-DE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</a:br>
              <a:r>
                <a:rPr kumimoji="0" lang="en-DE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Lieferanten</a:t>
              </a:r>
            </a:p>
          </p:txBody>
        </p:sp>
        <p:sp>
          <p:nvSpPr>
            <p:cNvPr id="47" name="Rounded Rectangle">
              <a:extLst>
                <a:ext uri="{FF2B5EF4-FFF2-40B4-BE49-F238E27FC236}">
                  <a16:creationId xmlns:a16="http://schemas.microsoft.com/office/drawing/2014/main" id="{8219C924-0DFF-3C39-FC41-B7B9F486E6A0}"/>
                </a:ext>
              </a:extLst>
            </p:cNvPr>
            <p:cNvSpPr/>
            <p:nvPr/>
          </p:nvSpPr>
          <p:spPr>
            <a:xfrm>
              <a:off x="6084519" y="3443866"/>
              <a:ext cx="1064351" cy="1217084"/>
            </a:xfrm>
            <a:prstGeom prst="roundRect">
              <a:avLst>
                <a:gd name="adj" fmla="val 11251"/>
              </a:avLst>
            </a:prstGeom>
            <a:solidFill>
              <a:srgbClr val="F7F8FB"/>
            </a:solidFill>
            <a:ln w="28575" cap="flat">
              <a:solidFill>
                <a:srgbClr val="8923FF"/>
              </a:solidFill>
              <a:miter lim="400000"/>
            </a:ln>
            <a:effectLst>
              <a:outerShdw blurRad="254000" dist="127000" dir="5400000" rotWithShape="0">
                <a:srgbClr val="041133">
                  <a:alpha val="8000"/>
                </a:srgbClr>
              </a:outerShdw>
            </a:effectLst>
          </p:spPr>
          <p:txBody>
            <a:bodyPr wrap="square" lIns="144000" tIns="1368000" rIns="144000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" b="0" i="0" u="none" strike="noStrike" kern="0" cap="none" spc="0" normalizeH="0" baseline="0" noProof="0">
                <a:ln>
                  <a:noFill/>
                </a:ln>
                <a:solidFill>
                  <a:srgbClr val="33322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256E4B5-2209-7114-44E6-F5B7488C665B}"/>
                </a:ext>
              </a:extLst>
            </p:cNvPr>
            <p:cNvSpPr txBox="1"/>
            <p:nvPr/>
          </p:nvSpPr>
          <p:spPr>
            <a:xfrm>
              <a:off x="6221213" y="4133809"/>
              <a:ext cx="816149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Angebots-vergleich</a:t>
              </a:r>
              <a:endParaRPr kumimoji="0" lang="en-DE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62" name="Graphic 14">
              <a:extLst>
                <a:ext uri="{FF2B5EF4-FFF2-40B4-BE49-F238E27FC236}">
                  <a16:creationId xmlns:a16="http://schemas.microsoft.com/office/drawing/2014/main" id="{5B838A5B-C05D-B82E-C5A4-28BBB1886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75608" y="3578124"/>
              <a:ext cx="482171" cy="482171"/>
            </a:xfrm>
            <a:prstGeom prst="rect">
              <a:avLst/>
            </a:prstGeom>
          </p:spPr>
        </p:pic>
        <p:sp>
          <p:nvSpPr>
            <p:cNvPr id="9" name="Rounded Rectangle">
              <a:extLst>
                <a:ext uri="{FF2B5EF4-FFF2-40B4-BE49-F238E27FC236}">
                  <a16:creationId xmlns:a16="http://schemas.microsoft.com/office/drawing/2014/main" id="{D9719277-A140-27B2-2456-37B33D437D6E}"/>
                </a:ext>
              </a:extLst>
            </p:cNvPr>
            <p:cNvSpPr/>
            <p:nvPr/>
          </p:nvSpPr>
          <p:spPr>
            <a:xfrm>
              <a:off x="2189981" y="3443866"/>
              <a:ext cx="1064351" cy="1217084"/>
            </a:xfrm>
            <a:prstGeom prst="roundRect">
              <a:avLst>
                <a:gd name="adj" fmla="val 11251"/>
              </a:avLst>
            </a:prstGeom>
            <a:solidFill>
              <a:srgbClr val="F7F8FB"/>
            </a:solidFill>
            <a:ln w="28575" cap="flat">
              <a:solidFill>
                <a:srgbClr val="8923FF"/>
              </a:solidFill>
              <a:miter lim="400000"/>
            </a:ln>
            <a:effectLst>
              <a:outerShdw blurRad="254000" dist="127000" dir="5400000" rotWithShape="0">
                <a:srgbClr val="041133">
                  <a:alpha val="8000"/>
                </a:srgbClr>
              </a:outerShdw>
            </a:effectLst>
          </p:spPr>
          <p:txBody>
            <a:bodyPr wrap="square" lIns="144000" tIns="1368000" rIns="144000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" b="0" i="0" u="none" strike="noStrike" kern="0" cap="none" spc="0" normalizeH="0" baseline="0" noProof="0">
                <a:ln>
                  <a:noFill/>
                </a:ln>
                <a:solidFill>
                  <a:srgbClr val="33322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6771AD-0785-2168-3EFE-C9E3A68E9571}"/>
                </a:ext>
              </a:extLst>
            </p:cNvPr>
            <p:cNvSpPr txBox="1"/>
            <p:nvPr/>
          </p:nvSpPr>
          <p:spPr>
            <a:xfrm>
              <a:off x="2216026" y="4130669"/>
              <a:ext cx="1064351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Bedarfs-erstellung</a:t>
              </a: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CDBF28D-BF88-0A91-7E04-6A7090C0F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20914"/>
            <a:stretch/>
          </p:blipFill>
          <p:spPr>
            <a:xfrm>
              <a:off x="2532809" y="3616619"/>
              <a:ext cx="430784" cy="423972"/>
            </a:xfrm>
            <a:prstGeom prst="rect">
              <a:avLst/>
            </a:prstGeom>
          </p:spPr>
        </p:pic>
        <p:sp>
          <p:nvSpPr>
            <p:cNvPr id="28" name="Rounded Rectangle">
              <a:extLst>
                <a:ext uri="{FF2B5EF4-FFF2-40B4-BE49-F238E27FC236}">
                  <a16:creationId xmlns:a16="http://schemas.microsoft.com/office/drawing/2014/main" id="{D923EF83-E03E-764C-9B21-8BA8138E6D4A}"/>
                </a:ext>
              </a:extLst>
            </p:cNvPr>
            <p:cNvSpPr/>
            <p:nvPr/>
          </p:nvSpPr>
          <p:spPr>
            <a:xfrm>
              <a:off x="8005743" y="3443866"/>
              <a:ext cx="1064351" cy="1217084"/>
            </a:xfrm>
            <a:prstGeom prst="roundRect">
              <a:avLst>
                <a:gd name="adj" fmla="val 11251"/>
              </a:avLst>
            </a:prstGeom>
            <a:solidFill>
              <a:srgbClr val="F7F8FB"/>
            </a:solidFill>
            <a:ln w="28575" cap="flat">
              <a:solidFill>
                <a:srgbClr val="8923FF"/>
              </a:solidFill>
              <a:miter lim="400000"/>
            </a:ln>
            <a:effectLst>
              <a:outerShdw blurRad="254000" dist="127000" dir="5400000" rotWithShape="0">
                <a:srgbClr val="041133">
                  <a:alpha val="8000"/>
                </a:srgbClr>
              </a:outerShdw>
            </a:effectLst>
          </p:spPr>
          <p:txBody>
            <a:bodyPr wrap="square" lIns="144000" tIns="1368000" rIns="144000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" b="0" i="0" u="none" strike="noStrike" kern="0" cap="none" spc="0" normalizeH="0" baseline="0" noProof="0">
                <a:ln>
                  <a:noFill/>
                </a:ln>
                <a:solidFill>
                  <a:srgbClr val="33322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F7C992-4F3F-0FBE-52B6-BF40A1B3F93A}"/>
                </a:ext>
              </a:extLst>
            </p:cNvPr>
            <p:cNvSpPr txBox="1"/>
            <p:nvPr/>
          </p:nvSpPr>
          <p:spPr>
            <a:xfrm>
              <a:off x="8005667" y="4178634"/>
              <a:ext cx="1064351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Entscheidung</a:t>
              </a:r>
              <a:endParaRPr kumimoji="0" lang="en-DE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055FD8B7-6C60-75BA-D286-F2B8AA8A8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909" b="21975"/>
            <a:stretch/>
          </p:blipFill>
          <p:spPr>
            <a:xfrm>
              <a:off x="8312880" y="3626802"/>
              <a:ext cx="471878" cy="465590"/>
            </a:xfrm>
            <a:prstGeom prst="rect">
              <a:avLst/>
            </a:prstGeom>
          </p:spPr>
        </p:pic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FCE301E-C361-033B-FA8D-434AF085CCEB}"/>
                </a:ext>
              </a:extLst>
            </p:cNvPr>
            <p:cNvCxnSpPr>
              <a:cxnSpLocks/>
            </p:cNvCxnSpPr>
            <p:nvPr/>
          </p:nvCxnSpPr>
          <p:spPr>
            <a:xfrm>
              <a:off x="5368981" y="4058247"/>
              <a:ext cx="604134" cy="0"/>
            </a:xfrm>
            <a:prstGeom prst="straightConnector1">
              <a:avLst/>
            </a:prstGeom>
            <a:noFill/>
            <a:ln w="28575" cap="flat">
              <a:solidFill>
                <a:srgbClr val="8923FF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AFB76A8C-1B7C-8F36-B7FC-CF847B7BDA6C}"/>
                </a:ext>
              </a:extLst>
            </p:cNvPr>
            <p:cNvCxnSpPr>
              <a:cxnSpLocks/>
            </p:cNvCxnSpPr>
            <p:nvPr/>
          </p:nvCxnSpPr>
          <p:spPr>
            <a:xfrm>
              <a:off x="7289221" y="4058247"/>
              <a:ext cx="604134" cy="0"/>
            </a:xfrm>
            <a:prstGeom prst="straightConnector1">
              <a:avLst/>
            </a:prstGeom>
            <a:noFill/>
            <a:ln w="28575" cap="flat">
              <a:solidFill>
                <a:srgbClr val="8923FF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3EDD66F8-0190-D5A1-19BE-F72B1EBFB9EA}"/>
                </a:ext>
              </a:extLst>
            </p:cNvPr>
            <p:cNvCxnSpPr>
              <a:cxnSpLocks/>
            </p:cNvCxnSpPr>
            <p:nvPr/>
          </p:nvCxnSpPr>
          <p:spPr>
            <a:xfrm>
              <a:off x="9236893" y="4058247"/>
              <a:ext cx="604134" cy="0"/>
            </a:xfrm>
            <a:prstGeom prst="straightConnector1">
              <a:avLst/>
            </a:prstGeom>
            <a:noFill/>
            <a:ln w="28575" cap="flat">
              <a:solidFill>
                <a:srgbClr val="8923FF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182B9D3-CFA3-83E2-35A0-45CFD2DBF6E2}"/>
                </a:ext>
              </a:extLst>
            </p:cNvPr>
            <p:cNvGrpSpPr/>
            <p:nvPr/>
          </p:nvGrpSpPr>
          <p:grpSpPr>
            <a:xfrm>
              <a:off x="749033" y="3703871"/>
              <a:ext cx="1079540" cy="730164"/>
              <a:chOff x="568558" y="3703871"/>
              <a:chExt cx="1079540" cy="730164"/>
            </a:xfrm>
          </p:grpSpPr>
          <p:sp>
            <p:nvSpPr>
              <p:cNvPr id="117" name="Rounded Rectangle">
                <a:extLst>
                  <a:ext uri="{FF2B5EF4-FFF2-40B4-BE49-F238E27FC236}">
                    <a16:creationId xmlns:a16="http://schemas.microsoft.com/office/drawing/2014/main" id="{BD814B40-D552-B27B-FAE8-AABC185F73E3}"/>
                  </a:ext>
                </a:extLst>
              </p:cNvPr>
              <p:cNvSpPr/>
              <p:nvPr/>
            </p:nvSpPr>
            <p:spPr>
              <a:xfrm>
                <a:off x="579293" y="3703871"/>
                <a:ext cx="1064351" cy="730164"/>
              </a:xfrm>
              <a:prstGeom prst="roundRect">
                <a:avLst>
                  <a:gd name="adj" fmla="val 11251"/>
                </a:avLst>
              </a:prstGeom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ln w="12700" cap="flat">
                <a:solidFill>
                  <a:srgbClr val="8923FF"/>
                </a:solidFill>
                <a:miter lim="400000"/>
              </a:ln>
              <a:effectLst>
                <a:outerShdw blurRad="254000" dist="127000" dir="5400000" rotWithShape="0">
                  <a:srgbClr val="041133">
                    <a:alpha val="8000"/>
                  </a:srgbClr>
                </a:outerShdw>
              </a:effectLst>
            </p:spPr>
            <p:txBody>
              <a:bodyPr wrap="square" lIns="144000" tIns="1368000" rIns="144000" bIns="45719" numCol="1" anchor="t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" b="0" i="0" u="none" strike="noStrike" kern="0" cap="none" spc="0" normalizeH="0" baseline="0" noProof="0">
                  <a:ln>
                    <a:noFill/>
                  </a:ln>
                  <a:solidFill>
                    <a:srgbClr val="33322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  <p:sp>
            <p:nvSpPr>
              <p:cNvPr id="37" name="Textfeld 51">
                <a:extLst>
                  <a:ext uri="{FF2B5EF4-FFF2-40B4-BE49-F238E27FC236}">
                    <a16:creationId xmlns:a16="http://schemas.microsoft.com/office/drawing/2014/main" id="{163C4D61-52CB-F0F5-E448-7A21EE3F4A7C}"/>
                  </a:ext>
                </a:extLst>
              </p:cNvPr>
              <p:cNvSpPr txBox="1"/>
              <p:nvPr/>
            </p:nvSpPr>
            <p:spPr>
              <a:xfrm>
                <a:off x="568558" y="3899677"/>
                <a:ext cx="1079540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/>
                    <a:ea typeface="Open Sans"/>
                    <a:cs typeface="Open Sans"/>
                    <a:sym typeface="Open Sans"/>
                  </a:rPr>
                  <a:t> </a:t>
                </a:r>
                <a:r>
                  <a:rPr kumimoji="0" lang="de-DE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/>
                    <a:ea typeface="Open Sans"/>
                    <a:cs typeface="Open Sans"/>
                    <a:sym typeface="Open Sans"/>
                  </a:rPr>
                  <a:t>Anfrage</a:t>
                </a:r>
                <a:endParaRPr kumimoji="0" lang="de-DE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pic>
          <p:nvPicPr>
            <p:cNvPr id="125" name="Graphic 7">
              <a:extLst>
                <a:ext uri="{FF2B5EF4-FFF2-40B4-BE49-F238E27FC236}">
                  <a16:creationId xmlns:a16="http://schemas.microsoft.com/office/drawing/2014/main" id="{A198686A-8C1E-E8FA-CEF9-167F22312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412272" y="3576120"/>
              <a:ext cx="514963" cy="514963"/>
            </a:xfrm>
            <a:prstGeom prst="rect">
              <a:avLst/>
            </a:prstGeom>
          </p:spPr>
        </p:pic>
        <p:sp>
          <p:nvSpPr>
            <p:cNvPr id="11" name="Extrahieren 12">
              <a:extLst>
                <a:ext uri="{FF2B5EF4-FFF2-40B4-BE49-F238E27FC236}">
                  <a16:creationId xmlns:a16="http://schemas.microsoft.com/office/drawing/2014/main" id="{430120FE-86F8-95CA-52D7-7FED0E8C1A0D}"/>
                </a:ext>
              </a:extLst>
            </p:cNvPr>
            <p:cNvSpPr/>
            <p:nvPr/>
          </p:nvSpPr>
          <p:spPr>
            <a:xfrm rot="5400000">
              <a:off x="10404851" y="3724011"/>
              <a:ext cx="1687752" cy="719546"/>
            </a:xfrm>
            <a:prstGeom prst="flowChartExtra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" name="Rounded Rectangle">
              <a:extLst>
                <a:ext uri="{FF2B5EF4-FFF2-40B4-BE49-F238E27FC236}">
                  <a16:creationId xmlns:a16="http://schemas.microsoft.com/office/drawing/2014/main" id="{E8C1A50B-B195-DF29-5705-ACFF1DA83B84}"/>
                </a:ext>
              </a:extLst>
            </p:cNvPr>
            <p:cNvSpPr/>
            <p:nvPr/>
          </p:nvSpPr>
          <p:spPr>
            <a:xfrm>
              <a:off x="9926967" y="3443866"/>
              <a:ext cx="1064351" cy="1217084"/>
            </a:xfrm>
            <a:prstGeom prst="roundRect">
              <a:avLst>
                <a:gd name="adj" fmla="val 11251"/>
              </a:avLst>
            </a:prstGeom>
            <a:solidFill>
              <a:srgbClr val="F7F8FB"/>
            </a:solidFill>
            <a:ln w="28575" cap="flat">
              <a:solidFill>
                <a:srgbClr val="8923FF"/>
              </a:solidFill>
              <a:miter lim="400000"/>
            </a:ln>
            <a:effectLst>
              <a:outerShdw blurRad="254000" dist="127000" dir="5400000" rotWithShape="0">
                <a:srgbClr val="041133">
                  <a:alpha val="8000"/>
                </a:srgbClr>
              </a:outerShdw>
            </a:effectLst>
          </p:spPr>
          <p:txBody>
            <a:bodyPr wrap="square" lIns="144000" tIns="1368000" rIns="144000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" b="0" i="0" u="none" strike="noStrike" kern="0" cap="none" spc="0" normalizeH="0" baseline="0" noProof="0">
                <a:ln>
                  <a:noFill/>
                </a:ln>
                <a:solidFill>
                  <a:srgbClr val="33322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5D1876B-DFFD-D33C-2639-31B6AFF9BED4}"/>
                </a:ext>
              </a:extLst>
            </p:cNvPr>
            <p:cNvSpPr txBox="1"/>
            <p:nvPr/>
          </p:nvSpPr>
          <p:spPr>
            <a:xfrm>
              <a:off x="9935140" y="4176859"/>
              <a:ext cx="1048003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Vergabe</a:t>
              </a: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DAB2F078-45EA-1417-B473-19B068DA8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28131"/>
            <a:stretch/>
          </p:blipFill>
          <p:spPr>
            <a:xfrm>
              <a:off x="10179748" y="3572235"/>
              <a:ext cx="548501" cy="48881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98B41A-01A1-0775-EC52-AB37D9B0D7CF}"/>
              </a:ext>
            </a:extLst>
          </p:cNvPr>
          <p:cNvGrpSpPr/>
          <p:nvPr/>
        </p:nvGrpSpPr>
        <p:grpSpPr>
          <a:xfrm>
            <a:off x="4927235" y="5013931"/>
            <a:ext cx="1671315" cy="815572"/>
            <a:chOff x="2884677" y="2219260"/>
            <a:chExt cx="1671315" cy="81557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F5C572-FE16-D1C3-854C-AE0C389BE27E}"/>
                </a:ext>
              </a:extLst>
            </p:cNvPr>
            <p:cNvSpPr txBox="1"/>
            <p:nvPr/>
          </p:nvSpPr>
          <p:spPr>
            <a:xfrm>
              <a:off x="2884677" y="2265393"/>
              <a:ext cx="1520643" cy="76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Erhöhter Aufwand </a:t>
              </a:r>
              <a:br>
                <a:rPr kumimoji="0" lang="de-DE" sz="11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de-DE" sz="11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für Einkäufer; </a:t>
              </a:r>
              <a:r>
                <a:rPr kumimoji="0" lang="de-DE" sz="11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insbesondere bei C-Teilen</a:t>
              </a:r>
              <a:endParaRPr kumimoji="0" lang="en-DE" sz="1100" b="0" i="0" u="none" strike="noStrike" kern="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2" name="Graphic 31" descr="Lightning bolt with solid fill">
              <a:extLst>
                <a:ext uri="{FF2B5EF4-FFF2-40B4-BE49-F238E27FC236}">
                  <a16:creationId xmlns:a16="http://schemas.microsoft.com/office/drawing/2014/main" id="{8ABC6D9A-B820-BB57-6C66-178B62647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69841" y="2219260"/>
              <a:ext cx="286151" cy="28615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731C444-E010-7965-7ABC-64308A993C40}"/>
              </a:ext>
            </a:extLst>
          </p:cNvPr>
          <p:cNvGrpSpPr/>
          <p:nvPr/>
        </p:nvGrpSpPr>
        <p:grpSpPr>
          <a:xfrm>
            <a:off x="7806833" y="1674409"/>
            <a:ext cx="1636253" cy="1051787"/>
            <a:chOff x="2884677" y="2152322"/>
            <a:chExt cx="1636253" cy="105178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46A69A1-8915-9BB9-9F41-48BFE611DD71}"/>
                </a:ext>
              </a:extLst>
            </p:cNvPr>
            <p:cNvSpPr txBox="1"/>
            <p:nvPr/>
          </p:nvSpPr>
          <p:spPr>
            <a:xfrm>
              <a:off x="2884677" y="2265393"/>
              <a:ext cx="1520643" cy="9387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0" cap="none" spc="0" normalizeH="0" baseline="0" noProof="1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Keine native Einbindung </a:t>
              </a:r>
              <a:r>
                <a:rPr kumimoji="0" lang="de-DE" sz="1100" b="0" i="0" u="none" strike="noStrike" kern="0" cap="none" spc="0" normalizeH="0" baseline="0" noProof="1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der Bedarfsträger in den </a:t>
              </a:r>
              <a:r>
                <a:rPr kumimoji="0" lang="de-DE" sz="1100" b="1" i="0" u="none" strike="noStrike" kern="0" cap="none" spc="0" normalizeH="0" baseline="0" noProof="1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Entscheidungs-prozess</a:t>
              </a:r>
              <a:r>
                <a:rPr kumimoji="0" lang="de-DE" sz="1100" b="0" i="0" u="none" strike="noStrike" kern="0" cap="none" spc="0" normalizeH="0" baseline="0" noProof="1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</p:txBody>
        </p:sp>
        <p:pic>
          <p:nvPicPr>
            <p:cNvPr id="40" name="Graphic 39" descr="Lightning bolt with solid fill">
              <a:extLst>
                <a:ext uri="{FF2B5EF4-FFF2-40B4-BE49-F238E27FC236}">
                  <a16:creationId xmlns:a16="http://schemas.microsoft.com/office/drawing/2014/main" id="{8BC4F534-FF7B-ECC1-A1D9-25DFAEFC3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34779" y="2152322"/>
              <a:ext cx="286151" cy="286151"/>
            </a:xfrm>
            <a:prstGeom prst="rect">
              <a:avLst/>
            </a:prstGeom>
          </p:spPr>
        </p:pic>
      </p:grpSp>
      <p:grpSp>
        <p:nvGrpSpPr>
          <p:cNvPr id="15" name="Gruppieren 64">
            <a:extLst>
              <a:ext uri="{FF2B5EF4-FFF2-40B4-BE49-F238E27FC236}">
                <a16:creationId xmlns:a16="http://schemas.microsoft.com/office/drawing/2014/main" id="{22AD443A-48D9-FE14-1FBD-E9CE0F42012C}"/>
              </a:ext>
            </a:extLst>
          </p:cNvPr>
          <p:cNvGrpSpPr/>
          <p:nvPr/>
        </p:nvGrpSpPr>
        <p:grpSpPr>
          <a:xfrm>
            <a:off x="2321881" y="4518146"/>
            <a:ext cx="800550" cy="837065"/>
            <a:chOff x="2399490" y="4105961"/>
            <a:chExt cx="800550" cy="837065"/>
          </a:xfrm>
        </p:grpSpPr>
        <p:sp>
          <p:nvSpPr>
            <p:cNvPr id="20" name="Bogen 65">
              <a:extLst>
                <a:ext uri="{FF2B5EF4-FFF2-40B4-BE49-F238E27FC236}">
                  <a16:creationId xmlns:a16="http://schemas.microsoft.com/office/drawing/2014/main" id="{548574E4-C133-EEF8-5CFF-9633533712A4}"/>
                </a:ext>
              </a:extLst>
            </p:cNvPr>
            <p:cNvSpPr/>
            <p:nvPr/>
          </p:nvSpPr>
          <p:spPr>
            <a:xfrm rot="16200000">
              <a:off x="2341217" y="4216323"/>
              <a:ext cx="733843" cy="617298"/>
            </a:xfrm>
            <a:prstGeom prst="arc">
              <a:avLst>
                <a:gd name="adj1" fmla="val 11571914"/>
                <a:gd name="adj2" fmla="val 20782086"/>
              </a:avLst>
            </a:prstGeom>
            <a:noFill/>
            <a:ln w="1905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21" name="Bogen 66">
              <a:extLst>
                <a:ext uri="{FF2B5EF4-FFF2-40B4-BE49-F238E27FC236}">
                  <a16:creationId xmlns:a16="http://schemas.microsoft.com/office/drawing/2014/main" id="{98743DD3-45B0-90AE-1937-44133ED5C04B}"/>
                </a:ext>
              </a:extLst>
            </p:cNvPr>
            <p:cNvSpPr/>
            <p:nvPr/>
          </p:nvSpPr>
          <p:spPr>
            <a:xfrm rot="5400000">
              <a:off x="2524469" y="4216324"/>
              <a:ext cx="733843" cy="617298"/>
            </a:xfrm>
            <a:prstGeom prst="arc">
              <a:avLst>
                <a:gd name="adj1" fmla="val 11571914"/>
                <a:gd name="adj2" fmla="val 20782086"/>
              </a:avLst>
            </a:prstGeom>
            <a:noFill/>
            <a:ln w="1905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22" name="Dreieck 67">
              <a:extLst>
                <a:ext uri="{FF2B5EF4-FFF2-40B4-BE49-F238E27FC236}">
                  <a16:creationId xmlns:a16="http://schemas.microsoft.com/office/drawing/2014/main" id="{0AA5BBC8-5B65-A5D8-3E09-BE1F61D1B5AD}"/>
                </a:ext>
              </a:extLst>
            </p:cNvPr>
            <p:cNvSpPr>
              <a:spLocks/>
            </p:cNvSpPr>
            <p:nvPr/>
          </p:nvSpPr>
          <p:spPr>
            <a:xfrm rot="6946466">
              <a:off x="2556204" y="4817026"/>
              <a:ext cx="144000" cy="108000"/>
            </a:xfrm>
            <a:prstGeom prst="triangl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" name="Dreieck 68">
              <a:extLst>
                <a:ext uri="{FF2B5EF4-FFF2-40B4-BE49-F238E27FC236}">
                  <a16:creationId xmlns:a16="http://schemas.microsoft.com/office/drawing/2014/main" id="{F34352EF-F04B-E00C-4147-14D7F3AA23AA}"/>
                </a:ext>
              </a:extLst>
            </p:cNvPr>
            <p:cNvSpPr>
              <a:spLocks/>
            </p:cNvSpPr>
            <p:nvPr/>
          </p:nvSpPr>
          <p:spPr>
            <a:xfrm rot="18659273">
              <a:off x="2939668" y="4123961"/>
              <a:ext cx="144000" cy="108000"/>
            </a:xfrm>
            <a:prstGeom prst="triangl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E5D6450-C234-2E09-91DE-083798A919FD}"/>
              </a:ext>
            </a:extLst>
          </p:cNvPr>
          <p:cNvGrpSpPr/>
          <p:nvPr/>
        </p:nvGrpSpPr>
        <p:grpSpPr>
          <a:xfrm>
            <a:off x="1934309" y="5238369"/>
            <a:ext cx="1686639" cy="887045"/>
            <a:chOff x="2884677" y="2147787"/>
            <a:chExt cx="1686639" cy="88704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22C31F8-5BD4-6715-FB55-7413103E7A83}"/>
                </a:ext>
              </a:extLst>
            </p:cNvPr>
            <p:cNvSpPr txBox="1"/>
            <p:nvPr/>
          </p:nvSpPr>
          <p:spPr>
            <a:xfrm>
              <a:off x="2884677" y="2265393"/>
              <a:ext cx="1603212" cy="76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1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Fehlende Informationen führen zu </a:t>
              </a:r>
              <a:r>
                <a:rPr kumimoji="0" lang="en-DE" sz="11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falschen Anfragen und Nachfragebedarf</a:t>
              </a:r>
            </a:p>
          </p:txBody>
        </p:sp>
        <p:pic>
          <p:nvPicPr>
            <p:cNvPr id="42" name="Graphic 41" descr="Lightning bolt with solid fill">
              <a:extLst>
                <a:ext uri="{FF2B5EF4-FFF2-40B4-BE49-F238E27FC236}">
                  <a16:creationId xmlns:a16="http://schemas.microsoft.com/office/drawing/2014/main" id="{B0336894-8155-3F08-2E11-3A8D03B9D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85165" y="2147787"/>
              <a:ext cx="286151" cy="286151"/>
            </a:xfrm>
            <a:prstGeom prst="rect">
              <a:avLst/>
            </a:prstGeom>
          </p:spPr>
        </p:pic>
      </p:grpSp>
      <p:grpSp>
        <p:nvGrpSpPr>
          <p:cNvPr id="45" name="Gruppieren 64">
            <a:extLst>
              <a:ext uri="{FF2B5EF4-FFF2-40B4-BE49-F238E27FC236}">
                <a16:creationId xmlns:a16="http://schemas.microsoft.com/office/drawing/2014/main" id="{E80EB3CA-0FAA-700B-2E11-2894C518E03C}"/>
              </a:ext>
            </a:extLst>
          </p:cNvPr>
          <p:cNvGrpSpPr/>
          <p:nvPr/>
        </p:nvGrpSpPr>
        <p:grpSpPr>
          <a:xfrm>
            <a:off x="8137567" y="4516560"/>
            <a:ext cx="800550" cy="837065"/>
            <a:chOff x="2399490" y="4105961"/>
            <a:chExt cx="800550" cy="837065"/>
          </a:xfrm>
        </p:grpSpPr>
        <p:sp>
          <p:nvSpPr>
            <p:cNvPr id="50" name="Bogen 65">
              <a:extLst>
                <a:ext uri="{FF2B5EF4-FFF2-40B4-BE49-F238E27FC236}">
                  <a16:creationId xmlns:a16="http://schemas.microsoft.com/office/drawing/2014/main" id="{27F094E0-8FF0-77AD-CCF5-AA5F1307F1C3}"/>
                </a:ext>
              </a:extLst>
            </p:cNvPr>
            <p:cNvSpPr/>
            <p:nvPr/>
          </p:nvSpPr>
          <p:spPr>
            <a:xfrm rot="16200000">
              <a:off x="2341217" y="4216323"/>
              <a:ext cx="733843" cy="617298"/>
            </a:xfrm>
            <a:prstGeom prst="arc">
              <a:avLst>
                <a:gd name="adj1" fmla="val 11571914"/>
                <a:gd name="adj2" fmla="val 20782086"/>
              </a:avLst>
            </a:prstGeom>
            <a:noFill/>
            <a:ln w="1905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51" name="Bogen 66">
              <a:extLst>
                <a:ext uri="{FF2B5EF4-FFF2-40B4-BE49-F238E27FC236}">
                  <a16:creationId xmlns:a16="http://schemas.microsoft.com/office/drawing/2014/main" id="{991DD109-9AEF-E64A-3EB3-E1189B891D9E}"/>
                </a:ext>
              </a:extLst>
            </p:cNvPr>
            <p:cNvSpPr/>
            <p:nvPr/>
          </p:nvSpPr>
          <p:spPr>
            <a:xfrm rot="5400000">
              <a:off x="2524469" y="4216324"/>
              <a:ext cx="733843" cy="617298"/>
            </a:xfrm>
            <a:prstGeom prst="arc">
              <a:avLst>
                <a:gd name="adj1" fmla="val 11571914"/>
                <a:gd name="adj2" fmla="val 20782086"/>
              </a:avLst>
            </a:prstGeom>
            <a:noFill/>
            <a:ln w="1905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53" name="Dreieck 67">
              <a:extLst>
                <a:ext uri="{FF2B5EF4-FFF2-40B4-BE49-F238E27FC236}">
                  <a16:creationId xmlns:a16="http://schemas.microsoft.com/office/drawing/2014/main" id="{859665E6-AA1A-8CE9-9772-5D24E1533381}"/>
                </a:ext>
              </a:extLst>
            </p:cNvPr>
            <p:cNvSpPr>
              <a:spLocks/>
            </p:cNvSpPr>
            <p:nvPr/>
          </p:nvSpPr>
          <p:spPr>
            <a:xfrm rot="6946466">
              <a:off x="2556204" y="4817026"/>
              <a:ext cx="144000" cy="108000"/>
            </a:xfrm>
            <a:prstGeom prst="triangl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" name="Dreieck 68">
              <a:extLst>
                <a:ext uri="{FF2B5EF4-FFF2-40B4-BE49-F238E27FC236}">
                  <a16:creationId xmlns:a16="http://schemas.microsoft.com/office/drawing/2014/main" id="{8CF054BC-0498-8584-AF72-A54D109F7A47}"/>
                </a:ext>
              </a:extLst>
            </p:cNvPr>
            <p:cNvSpPr>
              <a:spLocks/>
            </p:cNvSpPr>
            <p:nvPr/>
          </p:nvSpPr>
          <p:spPr>
            <a:xfrm rot="18659273">
              <a:off x="2939668" y="4123961"/>
              <a:ext cx="144000" cy="108000"/>
            </a:xfrm>
            <a:prstGeom prst="triangl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E198F84-15F1-3966-3BD9-BD722804C772}"/>
              </a:ext>
            </a:extLst>
          </p:cNvPr>
          <p:cNvGrpSpPr/>
          <p:nvPr/>
        </p:nvGrpSpPr>
        <p:grpSpPr>
          <a:xfrm>
            <a:off x="7705498" y="5167966"/>
            <a:ext cx="1890762" cy="961766"/>
            <a:chOff x="2884676" y="2073066"/>
            <a:chExt cx="1890762" cy="961766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007E07F-2C5D-668D-55FD-6E82BE4AF59C}"/>
                </a:ext>
              </a:extLst>
            </p:cNvPr>
            <p:cNvSpPr txBox="1"/>
            <p:nvPr/>
          </p:nvSpPr>
          <p:spPr>
            <a:xfrm>
              <a:off x="2884676" y="2265393"/>
              <a:ext cx="1737588" cy="76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1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Zeitintensive, manuelle Feedbackschlaufen </a:t>
              </a:r>
              <a:r>
                <a:rPr kumimoji="0" lang="en-DE" sz="11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zur Vermeidung von Fehleinkäufen</a:t>
              </a:r>
              <a:endParaRPr kumimoji="0" lang="en-DE" sz="1100" b="1" i="0" u="none" strike="noStrike" kern="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60" name="Graphic 59" descr="Lightning bolt with solid fill">
              <a:extLst>
                <a:ext uri="{FF2B5EF4-FFF2-40B4-BE49-F238E27FC236}">
                  <a16:creationId xmlns:a16="http://schemas.microsoft.com/office/drawing/2014/main" id="{32B3CBFA-B638-B1FC-A41A-52B988CC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89287" y="2073066"/>
              <a:ext cx="286151" cy="286151"/>
            </a:xfrm>
            <a:prstGeom prst="rect">
              <a:avLst/>
            </a:prstGeom>
          </p:spPr>
        </p:pic>
      </p:grpSp>
      <p:grpSp>
        <p:nvGrpSpPr>
          <p:cNvPr id="61" name="Gruppieren 64">
            <a:extLst>
              <a:ext uri="{FF2B5EF4-FFF2-40B4-BE49-F238E27FC236}">
                <a16:creationId xmlns:a16="http://schemas.microsoft.com/office/drawing/2014/main" id="{96A3A482-9236-FA93-E8D9-824795EEAB38}"/>
              </a:ext>
            </a:extLst>
          </p:cNvPr>
          <p:cNvGrpSpPr/>
          <p:nvPr/>
        </p:nvGrpSpPr>
        <p:grpSpPr>
          <a:xfrm>
            <a:off x="4295581" y="2410684"/>
            <a:ext cx="800550" cy="837065"/>
            <a:chOff x="2399490" y="4105961"/>
            <a:chExt cx="800550" cy="837065"/>
          </a:xfrm>
        </p:grpSpPr>
        <p:sp>
          <p:nvSpPr>
            <p:cNvPr id="63" name="Bogen 65">
              <a:extLst>
                <a:ext uri="{FF2B5EF4-FFF2-40B4-BE49-F238E27FC236}">
                  <a16:creationId xmlns:a16="http://schemas.microsoft.com/office/drawing/2014/main" id="{B57D1350-53A4-0A9D-C58B-0343D599C2D1}"/>
                </a:ext>
              </a:extLst>
            </p:cNvPr>
            <p:cNvSpPr/>
            <p:nvPr/>
          </p:nvSpPr>
          <p:spPr>
            <a:xfrm rot="16200000">
              <a:off x="2341217" y="4216323"/>
              <a:ext cx="733843" cy="617298"/>
            </a:xfrm>
            <a:prstGeom prst="arc">
              <a:avLst>
                <a:gd name="adj1" fmla="val 11571914"/>
                <a:gd name="adj2" fmla="val 20782086"/>
              </a:avLst>
            </a:prstGeom>
            <a:noFill/>
            <a:ln w="1905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64" name="Bogen 66">
              <a:extLst>
                <a:ext uri="{FF2B5EF4-FFF2-40B4-BE49-F238E27FC236}">
                  <a16:creationId xmlns:a16="http://schemas.microsoft.com/office/drawing/2014/main" id="{F6816AF6-07AB-A3F7-0F30-05A83A4F2E8F}"/>
                </a:ext>
              </a:extLst>
            </p:cNvPr>
            <p:cNvSpPr/>
            <p:nvPr/>
          </p:nvSpPr>
          <p:spPr>
            <a:xfrm rot="5400000">
              <a:off x="2524469" y="4216324"/>
              <a:ext cx="733843" cy="617298"/>
            </a:xfrm>
            <a:prstGeom prst="arc">
              <a:avLst>
                <a:gd name="adj1" fmla="val 11571914"/>
                <a:gd name="adj2" fmla="val 20782086"/>
              </a:avLst>
            </a:prstGeom>
            <a:noFill/>
            <a:ln w="1905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65" name="Dreieck 67">
              <a:extLst>
                <a:ext uri="{FF2B5EF4-FFF2-40B4-BE49-F238E27FC236}">
                  <a16:creationId xmlns:a16="http://schemas.microsoft.com/office/drawing/2014/main" id="{C452ABAC-5200-8C8E-9608-3728718AB6DC}"/>
                </a:ext>
              </a:extLst>
            </p:cNvPr>
            <p:cNvSpPr>
              <a:spLocks/>
            </p:cNvSpPr>
            <p:nvPr/>
          </p:nvSpPr>
          <p:spPr>
            <a:xfrm rot="6946466">
              <a:off x="2556204" y="4817026"/>
              <a:ext cx="144000" cy="108000"/>
            </a:xfrm>
            <a:prstGeom prst="triangl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" name="Dreieck 68">
              <a:extLst>
                <a:ext uri="{FF2B5EF4-FFF2-40B4-BE49-F238E27FC236}">
                  <a16:creationId xmlns:a16="http://schemas.microsoft.com/office/drawing/2014/main" id="{4348918D-1765-0BE4-1A5A-27CAF0539FCC}"/>
                </a:ext>
              </a:extLst>
            </p:cNvPr>
            <p:cNvSpPr>
              <a:spLocks/>
            </p:cNvSpPr>
            <p:nvPr/>
          </p:nvSpPr>
          <p:spPr>
            <a:xfrm rot="18659273">
              <a:off x="2939668" y="4123961"/>
              <a:ext cx="144000" cy="108000"/>
            </a:xfrm>
            <a:prstGeom prst="triangl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DEC055F-FD31-9D80-DC26-A7CE882F9FC6}"/>
              </a:ext>
            </a:extLst>
          </p:cNvPr>
          <p:cNvGrpSpPr/>
          <p:nvPr/>
        </p:nvGrpSpPr>
        <p:grpSpPr>
          <a:xfrm>
            <a:off x="3859812" y="1621146"/>
            <a:ext cx="1671315" cy="815572"/>
            <a:chOff x="2884677" y="2219260"/>
            <a:chExt cx="1671315" cy="815572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A7C1487-EF8D-5ADC-1290-EBC138195F75}"/>
                </a:ext>
              </a:extLst>
            </p:cNvPr>
            <p:cNvSpPr txBox="1"/>
            <p:nvPr/>
          </p:nvSpPr>
          <p:spPr>
            <a:xfrm>
              <a:off x="2884677" y="2265393"/>
              <a:ext cx="1520643" cy="76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Bedarfsträger haben </a:t>
              </a:r>
              <a:r>
                <a:rPr kumimoji="0" lang="de-DE" sz="11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nicht</a:t>
              </a:r>
              <a:r>
                <a:rPr kumimoji="0" lang="de-DE" sz="11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 die nötige </a:t>
              </a:r>
              <a:r>
                <a:rPr kumimoji="0" lang="de-DE" sz="11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Lieferanten-transparenz</a:t>
              </a:r>
              <a:endParaRPr kumimoji="0" lang="en-DE" sz="1100" b="1" i="0" u="none" strike="noStrike" kern="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69" name="Graphic 68" descr="Lightning bolt with solid fill">
              <a:extLst>
                <a:ext uri="{FF2B5EF4-FFF2-40B4-BE49-F238E27FC236}">
                  <a16:creationId xmlns:a16="http://schemas.microsoft.com/office/drawing/2014/main" id="{503DBEB6-E5F6-2C2F-BDDB-EE1147163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69841" y="2219260"/>
              <a:ext cx="286151" cy="286151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9527D0A-FB4B-EEC3-C293-C44D65DF54CF}"/>
              </a:ext>
            </a:extLst>
          </p:cNvPr>
          <p:cNvGrpSpPr/>
          <p:nvPr/>
        </p:nvGrpSpPr>
        <p:grpSpPr>
          <a:xfrm>
            <a:off x="10517535" y="1319921"/>
            <a:ext cx="1563888" cy="1528235"/>
            <a:chOff x="10273558" y="1347608"/>
            <a:chExt cx="1563888" cy="1528235"/>
          </a:xfrm>
          <a:solidFill>
            <a:srgbClr val="8923FF"/>
          </a:solidFill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5E6FC9A-2976-09A1-C60B-6F3F5373ED51}"/>
                </a:ext>
              </a:extLst>
            </p:cNvPr>
            <p:cNvSpPr/>
            <p:nvPr/>
          </p:nvSpPr>
          <p:spPr>
            <a:xfrm>
              <a:off x="10273558" y="1347608"/>
              <a:ext cx="1520643" cy="1528235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>
              <a:outerShdw blurRad="254000" dist="127000" dir="5400000" algn="ctr" rotWithShape="0">
                <a:srgbClr val="000000">
                  <a:alpha val="19072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1989C79-1DB3-65C7-5C3E-E25CB30A5098}"/>
                </a:ext>
              </a:extLst>
            </p:cNvPr>
            <p:cNvSpPr txBox="1"/>
            <p:nvPr/>
          </p:nvSpPr>
          <p:spPr>
            <a:xfrm>
              <a:off x="10273558" y="1791908"/>
              <a:ext cx="1563888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1" u="none" strike="noStrike" kern="0" cap="none" spc="0" normalizeH="0" baseline="0" noProof="0">
                  <a:ln>
                    <a:noFill/>
                  </a:ln>
                  <a:solidFill>
                    <a:srgbClr val="F7F8F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Bedarfsanfragen </a:t>
              </a:r>
              <a:br>
                <a:rPr kumimoji="0" lang="de-DE" sz="1400" b="1" i="1" u="none" strike="noStrike" kern="0" cap="none" spc="0" normalizeH="0" baseline="0" noProof="0">
                  <a:ln>
                    <a:noFill/>
                  </a:ln>
                  <a:solidFill>
                    <a:srgbClr val="F7F8F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de-DE" sz="1400" b="1" i="1" u="none" strike="noStrike" kern="0" cap="none" spc="0" normalizeH="0" baseline="0" noProof="0">
                  <a:ln>
                    <a:noFill/>
                  </a:ln>
                  <a:solidFill>
                    <a:srgbClr val="F7F8F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benötigen 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1" u="none" strike="noStrike" kern="0" cap="none" spc="0" normalizeH="0" baseline="0" noProof="0">
                  <a:ln>
                    <a:noFill/>
                  </a:ln>
                  <a:solidFill>
                    <a:srgbClr val="F7F8F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Wochen </a:t>
              </a:r>
              <a:endParaRPr kumimoji="0" lang="en-DE" sz="1400" b="1" i="1" u="none" strike="noStrike" kern="0" cap="none" spc="0" normalizeH="0" baseline="0" noProof="0">
                <a:ln>
                  <a:noFill/>
                </a:ln>
                <a:solidFill>
                  <a:srgbClr val="F7F8F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3" name="Textfeld 51">
            <a:extLst>
              <a:ext uri="{FF2B5EF4-FFF2-40B4-BE49-F238E27FC236}">
                <a16:creationId xmlns:a16="http://schemas.microsoft.com/office/drawing/2014/main" id="{2006C72F-B416-76B5-1C52-714B34FF4DAF}"/>
              </a:ext>
            </a:extLst>
          </p:cNvPr>
          <p:cNvSpPr txBox="1"/>
          <p:nvPr/>
        </p:nvSpPr>
        <p:spPr>
          <a:xfrm>
            <a:off x="743981" y="5377253"/>
            <a:ext cx="107954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Einkäufer</a:t>
            </a:r>
          </a:p>
        </p:txBody>
      </p:sp>
      <p:sp>
        <p:nvSpPr>
          <p:cNvPr id="74" name="Textfeld 51">
            <a:extLst>
              <a:ext uri="{FF2B5EF4-FFF2-40B4-BE49-F238E27FC236}">
                <a16:creationId xmlns:a16="http://schemas.microsoft.com/office/drawing/2014/main" id="{DB57E201-2CB5-08E1-A3DA-2AE037F9CB90}"/>
              </a:ext>
            </a:extLst>
          </p:cNvPr>
          <p:cNvSpPr txBox="1"/>
          <p:nvPr/>
        </p:nvSpPr>
        <p:spPr>
          <a:xfrm>
            <a:off x="752173" y="2125333"/>
            <a:ext cx="107954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Bedarfs-</a:t>
            </a:r>
            <a:b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träger</a:t>
            </a:r>
          </a:p>
        </p:txBody>
      </p:sp>
      <p:sp>
        <p:nvSpPr>
          <p:cNvPr id="5" name="TextBox 82">
            <a:extLst>
              <a:ext uri="{FF2B5EF4-FFF2-40B4-BE49-F238E27FC236}">
                <a16:creationId xmlns:a16="http://schemas.microsoft.com/office/drawing/2014/main" id="{BD844F59-3F83-8B35-942E-06BE31AE5155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307300632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6475D-F1DC-F429-C859-A709B8123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9F3DEAE-850D-2AFF-F9B3-6C5C14B84A99}"/>
              </a:ext>
            </a:extLst>
          </p:cNvPr>
          <p:cNvSpPr/>
          <p:nvPr/>
        </p:nvSpPr>
        <p:spPr>
          <a:xfrm>
            <a:off x="414399" y="1588167"/>
            <a:ext cx="11363202" cy="4649121"/>
          </a:xfrm>
          <a:prstGeom prst="roundRect">
            <a:avLst>
              <a:gd name="adj" fmla="val 6698"/>
            </a:avLst>
          </a:prstGeom>
          <a:solidFill>
            <a:schemeClr val="tx2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A1A67-A016-8E5F-4D00-05F7939A3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noProof="1">
                <a:solidFill>
                  <a:schemeClr val="tx2"/>
                </a:solidFill>
              </a:rPr>
              <a:t>Konversationelle KI ermöglicht es präzise Freitextanfragen </a:t>
            </a:r>
            <a:br>
              <a:rPr lang="en-US" sz="2800" b="1" noProof="1">
                <a:solidFill>
                  <a:schemeClr val="tx2"/>
                </a:solidFill>
              </a:rPr>
            </a:br>
            <a:r>
              <a:rPr lang="en-US" sz="2800" b="1" noProof="1">
                <a:solidFill>
                  <a:schemeClr val="tx2"/>
                </a:solidFill>
              </a:rPr>
              <a:t>zu stellen die alle wichtigen Informationen beinhalten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251CF2-0384-52DF-707C-B29AE9E95847}"/>
              </a:ext>
            </a:extLst>
          </p:cNvPr>
          <p:cNvGrpSpPr/>
          <p:nvPr/>
        </p:nvGrpSpPr>
        <p:grpSpPr>
          <a:xfrm>
            <a:off x="10801032" y="5899079"/>
            <a:ext cx="674869" cy="215442"/>
            <a:chOff x="10052996" y="6369687"/>
            <a:chExt cx="674869" cy="215442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5DE49E3E-F358-FB5A-C06F-349CE4712C2C}"/>
                </a:ext>
              </a:extLst>
            </p:cNvPr>
            <p:cNvSpPr txBox="1"/>
            <p:nvPr/>
          </p:nvSpPr>
          <p:spPr>
            <a:xfrm>
              <a:off x="10117764" y="6369687"/>
              <a:ext cx="610101" cy="215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8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 Requester</a:t>
              </a:r>
            </a:p>
          </p:txBody>
        </p:sp>
        <p:sp>
          <p:nvSpPr>
            <p:cNvPr id="8205" name="Rounded Rectangle 8204">
              <a:extLst>
                <a:ext uri="{FF2B5EF4-FFF2-40B4-BE49-F238E27FC236}">
                  <a16:creationId xmlns:a16="http://schemas.microsoft.com/office/drawing/2014/main" id="{93A17279-1404-4FB9-B111-E0000E6FC07B}"/>
                </a:ext>
              </a:extLst>
            </p:cNvPr>
            <p:cNvSpPr/>
            <p:nvPr/>
          </p:nvSpPr>
          <p:spPr>
            <a:xfrm>
              <a:off x="10052996" y="6419470"/>
              <a:ext cx="108000" cy="108000"/>
            </a:xfrm>
            <a:prstGeom prst="roundRect">
              <a:avLst/>
            </a:prstGeom>
            <a:solidFill>
              <a:schemeClr val="tx2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8E5525-453B-1591-DED0-1C94C0AE557C}"/>
              </a:ext>
            </a:extLst>
          </p:cNvPr>
          <p:cNvGrpSpPr/>
          <p:nvPr/>
        </p:nvGrpSpPr>
        <p:grpSpPr>
          <a:xfrm>
            <a:off x="10801032" y="6038805"/>
            <a:ext cx="668457" cy="215442"/>
            <a:chOff x="10052996" y="6542702"/>
            <a:chExt cx="668457" cy="215442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DD776A9-8A00-4B35-BA02-E3D9DC23F8E6}"/>
                </a:ext>
              </a:extLst>
            </p:cNvPr>
            <p:cNvSpPr txBox="1"/>
            <p:nvPr/>
          </p:nvSpPr>
          <p:spPr>
            <a:xfrm>
              <a:off x="10117764" y="6542702"/>
              <a:ext cx="603689" cy="215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8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 Purchaser</a:t>
              </a:r>
            </a:p>
          </p:txBody>
        </p:sp>
        <p:sp>
          <p:nvSpPr>
            <p:cNvPr id="8206" name="Rounded Rectangle 8205">
              <a:extLst>
                <a:ext uri="{FF2B5EF4-FFF2-40B4-BE49-F238E27FC236}">
                  <a16:creationId xmlns:a16="http://schemas.microsoft.com/office/drawing/2014/main" id="{B1CFD90C-E2CF-2FFB-D7AE-27759C103470}"/>
                </a:ext>
              </a:extLst>
            </p:cNvPr>
            <p:cNvSpPr/>
            <p:nvPr/>
          </p:nvSpPr>
          <p:spPr>
            <a:xfrm>
              <a:off x="10052996" y="6593207"/>
              <a:ext cx="108000" cy="107721"/>
            </a:xfrm>
            <a:prstGeom prst="round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C81AC14-5872-4F23-B0C9-0F6A0ADF6698}"/>
              </a:ext>
            </a:extLst>
          </p:cNvPr>
          <p:cNvGrpSpPr/>
          <p:nvPr/>
        </p:nvGrpSpPr>
        <p:grpSpPr>
          <a:xfrm>
            <a:off x="583499" y="3070639"/>
            <a:ext cx="11025001" cy="1689057"/>
            <a:chOff x="583499" y="3239908"/>
            <a:chExt cx="11025001" cy="1689057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1B497BF8-F056-6709-E1BD-87D2E08527F2}"/>
                </a:ext>
              </a:extLst>
            </p:cNvPr>
            <p:cNvSpPr/>
            <p:nvPr/>
          </p:nvSpPr>
          <p:spPr>
            <a:xfrm>
              <a:off x="583499" y="3239908"/>
              <a:ext cx="10305379" cy="1687750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" name="Extrahieren 12">
              <a:extLst>
                <a:ext uri="{FF2B5EF4-FFF2-40B4-BE49-F238E27FC236}">
                  <a16:creationId xmlns:a16="http://schemas.microsoft.com/office/drawing/2014/main" id="{9AB4288F-8405-DACB-AC99-D78B80EA0EDB}"/>
                </a:ext>
              </a:extLst>
            </p:cNvPr>
            <p:cNvSpPr/>
            <p:nvPr/>
          </p:nvSpPr>
          <p:spPr>
            <a:xfrm rot="5400000">
              <a:off x="2915538" y="3724666"/>
              <a:ext cx="1686443" cy="719546"/>
            </a:xfrm>
            <a:prstGeom prst="flowChartExtract">
              <a:avLst/>
            </a:prstGeom>
            <a:solidFill>
              <a:schemeClr val="tx2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A86894AB-36F3-FBFC-4575-BDBD17B40747}"/>
                </a:ext>
              </a:extLst>
            </p:cNvPr>
            <p:cNvSpPr/>
            <p:nvPr/>
          </p:nvSpPr>
          <p:spPr>
            <a:xfrm>
              <a:off x="583500" y="3241215"/>
              <a:ext cx="2811764" cy="1687750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8195" name="Straight Arrow Connector 8194">
              <a:extLst>
                <a:ext uri="{FF2B5EF4-FFF2-40B4-BE49-F238E27FC236}">
                  <a16:creationId xmlns:a16="http://schemas.microsoft.com/office/drawing/2014/main" id="{03637B8B-792A-867D-0D6E-3EDC3FF55F8D}"/>
                </a:ext>
              </a:extLst>
            </p:cNvPr>
            <p:cNvCxnSpPr>
              <a:cxnSpLocks/>
            </p:cNvCxnSpPr>
            <p:nvPr/>
          </p:nvCxnSpPr>
          <p:spPr>
            <a:xfrm>
              <a:off x="3421309" y="4058247"/>
              <a:ext cx="604134" cy="0"/>
            </a:xfrm>
            <a:prstGeom prst="straightConnector1">
              <a:avLst/>
            </a:prstGeom>
            <a:noFill/>
            <a:ln w="28575" cap="flat">
              <a:solidFill>
                <a:srgbClr val="8923FF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8" name="Rounded Rectangle">
              <a:extLst>
                <a:ext uri="{FF2B5EF4-FFF2-40B4-BE49-F238E27FC236}">
                  <a16:creationId xmlns:a16="http://schemas.microsoft.com/office/drawing/2014/main" id="{D4986B04-3DAF-B813-5DF1-0759288BE784}"/>
                </a:ext>
              </a:extLst>
            </p:cNvPr>
            <p:cNvSpPr/>
            <p:nvPr/>
          </p:nvSpPr>
          <p:spPr>
            <a:xfrm>
              <a:off x="4137250" y="3443866"/>
              <a:ext cx="1064351" cy="1217084"/>
            </a:xfrm>
            <a:prstGeom prst="roundRect">
              <a:avLst>
                <a:gd name="adj" fmla="val 11251"/>
              </a:avLst>
            </a:prstGeom>
            <a:solidFill>
              <a:srgbClr val="F7F8FB"/>
            </a:solidFill>
            <a:ln w="28575" cap="flat">
              <a:solidFill>
                <a:srgbClr val="8923FF"/>
              </a:solidFill>
              <a:miter lim="400000"/>
            </a:ln>
            <a:effectLst>
              <a:outerShdw blurRad="254000" dist="127000" dir="5400000" rotWithShape="0">
                <a:srgbClr val="041133">
                  <a:alpha val="8000"/>
                </a:srgbClr>
              </a:outerShdw>
            </a:effectLst>
          </p:spPr>
          <p:txBody>
            <a:bodyPr wrap="square" lIns="144000" tIns="1368000" rIns="144000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" b="0" i="0" u="none" strike="noStrike" kern="0" cap="none" spc="0" normalizeH="0" baseline="0" noProof="0">
                <a:ln>
                  <a:noFill/>
                </a:ln>
                <a:solidFill>
                  <a:srgbClr val="33322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CAD8252-F722-106B-5D07-A17D72898601}"/>
                </a:ext>
              </a:extLst>
            </p:cNvPr>
            <p:cNvSpPr txBox="1"/>
            <p:nvPr/>
          </p:nvSpPr>
          <p:spPr>
            <a:xfrm>
              <a:off x="4163295" y="4130669"/>
              <a:ext cx="1064351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Einladen von</a:t>
              </a:r>
              <a:br>
                <a:rPr kumimoji="0" lang="en-DE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en-DE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Lieferanten</a:t>
              </a:r>
            </a:p>
          </p:txBody>
        </p:sp>
        <p:sp>
          <p:nvSpPr>
            <p:cNvPr id="47" name="Rounded Rectangle">
              <a:extLst>
                <a:ext uri="{FF2B5EF4-FFF2-40B4-BE49-F238E27FC236}">
                  <a16:creationId xmlns:a16="http://schemas.microsoft.com/office/drawing/2014/main" id="{84AE251F-0DFC-6046-0779-11BC81623E3F}"/>
                </a:ext>
              </a:extLst>
            </p:cNvPr>
            <p:cNvSpPr/>
            <p:nvPr/>
          </p:nvSpPr>
          <p:spPr>
            <a:xfrm>
              <a:off x="6084519" y="3443866"/>
              <a:ext cx="1064351" cy="1217084"/>
            </a:xfrm>
            <a:prstGeom prst="roundRect">
              <a:avLst>
                <a:gd name="adj" fmla="val 11251"/>
              </a:avLst>
            </a:prstGeom>
            <a:solidFill>
              <a:srgbClr val="F7F8FB"/>
            </a:solidFill>
            <a:ln w="28575" cap="flat">
              <a:solidFill>
                <a:srgbClr val="8923FF"/>
              </a:solidFill>
              <a:miter lim="400000"/>
            </a:ln>
            <a:effectLst>
              <a:outerShdw blurRad="254000" dist="127000" dir="5400000" rotWithShape="0">
                <a:srgbClr val="041133">
                  <a:alpha val="8000"/>
                </a:srgbClr>
              </a:outerShdw>
            </a:effectLst>
          </p:spPr>
          <p:txBody>
            <a:bodyPr wrap="square" lIns="144000" tIns="1368000" rIns="144000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" b="0" i="0" u="none" strike="noStrike" kern="0" cap="none" spc="0" normalizeH="0" baseline="0" noProof="0">
                <a:ln>
                  <a:noFill/>
                </a:ln>
                <a:solidFill>
                  <a:srgbClr val="33322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3C43699-33B7-E216-25A2-BEAA02BCE8CA}"/>
                </a:ext>
              </a:extLst>
            </p:cNvPr>
            <p:cNvSpPr txBox="1"/>
            <p:nvPr/>
          </p:nvSpPr>
          <p:spPr>
            <a:xfrm>
              <a:off x="6221213" y="4133809"/>
              <a:ext cx="816149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Angebots-vergleich</a:t>
              </a:r>
              <a:endParaRPr kumimoji="0" lang="en-DE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62" name="Graphic 14">
              <a:extLst>
                <a:ext uri="{FF2B5EF4-FFF2-40B4-BE49-F238E27FC236}">
                  <a16:creationId xmlns:a16="http://schemas.microsoft.com/office/drawing/2014/main" id="{FA2648AB-67C8-55AB-EA05-E72F3A33D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75608" y="3578124"/>
              <a:ext cx="482171" cy="482171"/>
            </a:xfrm>
            <a:prstGeom prst="rect">
              <a:avLst/>
            </a:prstGeom>
          </p:spPr>
        </p:pic>
        <p:sp>
          <p:nvSpPr>
            <p:cNvPr id="9" name="Rounded Rectangle">
              <a:extLst>
                <a:ext uri="{FF2B5EF4-FFF2-40B4-BE49-F238E27FC236}">
                  <a16:creationId xmlns:a16="http://schemas.microsoft.com/office/drawing/2014/main" id="{C9BF156B-5B15-C72B-CB6F-1C090E840FEE}"/>
                </a:ext>
              </a:extLst>
            </p:cNvPr>
            <p:cNvSpPr/>
            <p:nvPr/>
          </p:nvSpPr>
          <p:spPr>
            <a:xfrm>
              <a:off x="2189981" y="3443866"/>
              <a:ext cx="1064351" cy="1217084"/>
            </a:xfrm>
            <a:prstGeom prst="roundRect">
              <a:avLst>
                <a:gd name="adj" fmla="val 11251"/>
              </a:avLst>
            </a:prstGeom>
            <a:solidFill>
              <a:srgbClr val="F7F8FB"/>
            </a:solidFill>
            <a:ln w="28575" cap="flat">
              <a:solidFill>
                <a:srgbClr val="8923FF"/>
              </a:solidFill>
              <a:miter lim="400000"/>
            </a:ln>
            <a:effectLst>
              <a:outerShdw blurRad="254000" dist="127000" dir="5400000" rotWithShape="0">
                <a:srgbClr val="041133">
                  <a:alpha val="8000"/>
                </a:srgbClr>
              </a:outerShdw>
            </a:effectLst>
          </p:spPr>
          <p:txBody>
            <a:bodyPr wrap="square" lIns="144000" tIns="1368000" rIns="144000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" b="0" i="0" u="none" strike="noStrike" kern="0" cap="none" spc="0" normalizeH="0" baseline="0" noProof="0">
                <a:ln>
                  <a:noFill/>
                </a:ln>
                <a:solidFill>
                  <a:srgbClr val="33322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BCE52F-02D1-0786-F57C-1963172C2EFC}"/>
                </a:ext>
              </a:extLst>
            </p:cNvPr>
            <p:cNvSpPr txBox="1"/>
            <p:nvPr/>
          </p:nvSpPr>
          <p:spPr>
            <a:xfrm>
              <a:off x="2216026" y="4130669"/>
              <a:ext cx="1064351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Bedarfs-erstellung</a:t>
              </a: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9863DF4-BABA-F0B0-06D8-E2BC56CD8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20914"/>
            <a:stretch/>
          </p:blipFill>
          <p:spPr>
            <a:xfrm>
              <a:off x="2532809" y="3616619"/>
              <a:ext cx="430784" cy="423972"/>
            </a:xfrm>
            <a:prstGeom prst="rect">
              <a:avLst/>
            </a:prstGeom>
          </p:spPr>
        </p:pic>
        <p:sp>
          <p:nvSpPr>
            <p:cNvPr id="28" name="Rounded Rectangle">
              <a:extLst>
                <a:ext uri="{FF2B5EF4-FFF2-40B4-BE49-F238E27FC236}">
                  <a16:creationId xmlns:a16="http://schemas.microsoft.com/office/drawing/2014/main" id="{18A1E6D4-8693-678A-69F4-26AD2CFF9E08}"/>
                </a:ext>
              </a:extLst>
            </p:cNvPr>
            <p:cNvSpPr/>
            <p:nvPr/>
          </p:nvSpPr>
          <p:spPr>
            <a:xfrm>
              <a:off x="8005743" y="3443866"/>
              <a:ext cx="1064351" cy="1217084"/>
            </a:xfrm>
            <a:prstGeom prst="roundRect">
              <a:avLst>
                <a:gd name="adj" fmla="val 11251"/>
              </a:avLst>
            </a:prstGeom>
            <a:solidFill>
              <a:srgbClr val="F7F8FB"/>
            </a:solidFill>
            <a:ln w="28575" cap="flat">
              <a:solidFill>
                <a:srgbClr val="8923FF"/>
              </a:solidFill>
              <a:miter lim="400000"/>
            </a:ln>
            <a:effectLst>
              <a:outerShdw blurRad="254000" dist="127000" dir="5400000" rotWithShape="0">
                <a:srgbClr val="041133">
                  <a:alpha val="8000"/>
                </a:srgbClr>
              </a:outerShdw>
            </a:effectLst>
          </p:spPr>
          <p:txBody>
            <a:bodyPr wrap="square" lIns="144000" tIns="1368000" rIns="144000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" b="0" i="0" u="none" strike="noStrike" kern="0" cap="none" spc="0" normalizeH="0" baseline="0" noProof="0">
                <a:ln>
                  <a:noFill/>
                </a:ln>
                <a:solidFill>
                  <a:srgbClr val="33322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27EDB17-2750-E01B-AB82-DA19AECECF7B}"/>
                </a:ext>
              </a:extLst>
            </p:cNvPr>
            <p:cNvSpPr txBox="1"/>
            <p:nvPr/>
          </p:nvSpPr>
          <p:spPr>
            <a:xfrm>
              <a:off x="8005667" y="4178634"/>
              <a:ext cx="1064351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Entscheidung</a:t>
              </a:r>
              <a:endParaRPr kumimoji="0" lang="en-DE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939D1B3-4A21-035B-5F07-8B5912A94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909" b="21975"/>
            <a:stretch/>
          </p:blipFill>
          <p:spPr>
            <a:xfrm>
              <a:off x="8312880" y="3626802"/>
              <a:ext cx="471878" cy="465590"/>
            </a:xfrm>
            <a:prstGeom prst="rect">
              <a:avLst/>
            </a:prstGeom>
          </p:spPr>
        </p:pic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91B93D9-7C31-A124-7281-069DCC4FD26F}"/>
                </a:ext>
              </a:extLst>
            </p:cNvPr>
            <p:cNvCxnSpPr>
              <a:cxnSpLocks/>
            </p:cNvCxnSpPr>
            <p:nvPr/>
          </p:nvCxnSpPr>
          <p:spPr>
            <a:xfrm>
              <a:off x="5368981" y="4058247"/>
              <a:ext cx="604134" cy="0"/>
            </a:xfrm>
            <a:prstGeom prst="straightConnector1">
              <a:avLst/>
            </a:prstGeom>
            <a:noFill/>
            <a:ln w="28575" cap="flat">
              <a:solidFill>
                <a:srgbClr val="8923FF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66B07FF-DAF5-0B82-626C-8B4FAE0A771C}"/>
                </a:ext>
              </a:extLst>
            </p:cNvPr>
            <p:cNvCxnSpPr>
              <a:cxnSpLocks/>
            </p:cNvCxnSpPr>
            <p:nvPr/>
          </p:nvCxnSpPr>
          <p:spPr>
            <a:xfrm>
              <a:off x="7289221" y="4058247"/>
              <a:ext cx="604134" cy="0"/>
            </a:xfrm>
            <a:prstGeom prst="straightConnector1">
              <a:avLst/>
            </a:prstGeom>
            <a:noFill/>
            <a:ln w="28575" cap="flat">
              <a:solidFill>
                <a:srgbClr val="8923FF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3EF15518-91FB-1199-4A04-25A5D25D3AC2}"/>
                </a:ext>
              </a:extLst>
            </p:cNvPr>
            <p:cNvCxnSpPr>
              <a:cxnSpLocks/>
            </p:cNvCxnSpPr>
            <p:nvPr/>
          </p:nvCxnSpPr>
          <p:spPr>
            <a:xfrm>
              <a:off x="9236893" y="4058247"/>
              <a:ext cx="604134" cy="0"/>
            </a:xfrm>
            <a:prstGeom prst="straightConnector1">
              <a:avLst/>
            </a:prstGeom>
            <a:noFill/>
            <a:ln w="28575" cap="flat">
              <a:solidFill>
                <a:srgbClr val="8923FF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2D4A75A-08E9-AB65-9AFF-F9F95C224C56}"/>
                </a:ext>
              </a:extLst>
            </p:cNvPr>
            <p:cNvGrpSpPr/>
            <p:nvPr/>
          </p:nvGrpSpPr>
          <p:grpSpPr>
            <a:xfrm>
              <a:off x="749033" y="3703871"/>
              <a:ext cx="1079540" cy="730164"/>
              <a:chOff x="568558" y="3703871"/>
              <a:chExt cx="1079540" cy="730164"/>
            </a:xfrm>
          </p:grpSpPr>
          <p:sp>
            <p:nvSpPr>
              <p:cNvPr id="117" name="Rounded Rectangle">
                <a:extLst>
                  <a:ext uri="{FF2B5EF4-FFF2-40B4-BE49-F238E27FC236}">
                    <a16:creationId xmlns:a16="http://schemas.microsoft.com/office/drawing/2014/main" id="{B11DC8A6-FA63-1EC9-146F-2FAFB5258E51}"/>
                  </a:ext>
                </a:extLst>
              </p:cNvPr>
              <p:cNvSpPr/>
              <p:nvPr/>
            </p:nvSpPr>
            <p:spPr>
              <a:xfrm>
                <a:off x="579293" y="3703871"/>
                <a:ext cx="1064351" cy="730164"/>
              </a:xfrm>
              <a:prstGeom prst="roundRect">
                <a:avLst>
                  <a:gd name="adj" fmla="val 11251"/>
                </a:avLst>
              </a:prstGeom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ln w="12700" cap="flat">
                <a:solidFill>
                  <a:srgbClr val="8923FF"/>
                </a:solidFill>
                <a:miter lim="400000"/>
              </a:ln>
              <a:effectLst>
                <a:outerShdw blurRad="254000" dist="127000" dir="5400000" rotWithShape="0">
                  <a:srgbClr val="041133">
                    <a:alpha val="8000"/>
                  </a:srgbClr>
                </a:outerShdw>
              </a:effectLst>
            </p:spPr>
            <p:txBody>
              <a:bodyPr wrap="square" lIns="144000" tIns="1368000" rIns="144000" bIns="45719" numCol="1" anchor="t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" b="0" i="0" u="none" strike="noStrike" kern="0" cap="none" spc="0" normalizeH="0" baseline="0" noProof="0">
                  <a:ln>
                    <a:noFill/>
                  </a:ln>
                  <a:solidFill>
                    <a:srgbClr val="33322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  <p:sp>
            <p:nvSpPr>
              <p:cNvPr id="37" name="Textfeld 51">
                <a:extLst>
                  <a:ext uri="{FF2B5EF4-FFF2-40B4-BE49-F238E27FC236}">
                    <a16:creationId xmlns:a16="http://schemas.microsoft.com/office/drawing/2014/main" id="{2DFCD82D-A442-0FF0-9CD7-F516B575BC59}"/>
                  </a:ext>
                </a:extLst>
              </p:cNvPr>
              <p:cNvSpPr txBox="1"/>
              <p:nvPr/>
            </p:nvSpPr>
            <p:spPr>
              <a:xfrm>
                <a:off x="568558" y="3790818"/>
                <a:ext cx="1079540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/>
                    <a:ea typeface="Open Sans"/>
                    <a:cs typeface="Open Sans"/>
                    <a:sym typeface="Open Sans"/>
                  </a:rPr>
                  <a:t>Freitext-</a:t>
                </a:r>
                <a:br>
                  <a:rPr kumimoji="0" lang="de-DE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/>
                    <a:ea typeface="Open Sans"/>
                    <a:cs typeface="Open Sans"/>
                    <a:sym typeface="Open Sans"/>
                  </a:rPr>
                </a:br>
                <a:r>
                  <a:rPr kumimoji="0" lang="de-DE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/>
                    <a:ea typeface="Open Sans"/>
                    <a:cs typeface="Open Sans"/>
                    <a:sym typeface="Open Sans"/>
                  </a:rPr>
                  <a:t>anfrage</a:t>
                </a:r>
              </a:p>
            </p:txBody>
          </p:sp>
        </p:grpSp>
        <p:pic>
          <p:nvPicPr>
            <p:cNvPr id="125" name="Graphic 7">
              <a:extLst>
                <a:ext uri="{FF2B5EF4-FFF2-40B4-BE49-F238E27FC236}">
                  <a16:creationId xmlns:a16="http://schemas.microsoft.com/office/drawing/2014/main" id="{4FA57844-3BDB-B3DC-6C8E-627128F02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12272" y="3576120"/>
              <a:ext cx="514963" cy="514963"/>
            </a:xfrm>
            <a:prstGeom prst="rect">
              <a:avLst/>
            </a:prstGeom>
          </p:spPr>
        </p:pic>
        <p:sp>
          <p:nvSpPr>
            <p:cNvPr id="11" name="Extrahieren 12">
              <a:extLst>
                <a:ext uri="{FF2B5EF4-FFF2-40B4-BE49-F238E27FC236}">
                  <a16:creationId xmlns:a16="http://schemas.microsoft.com/office/drawing/2014/main" id="{5D16B51D-5F79-0199-6BBB-70C9FCD1D38A}"/>
                </a:ext>
              </a:extLst>
            </p:cNvPr>
            <p:cNvSpPr/>
            <p:nvPr/>
          </p:nvSpPr>
          <p:spPr>
            <a:xfrm rot="5400000">
              <a:off x="10404851" y="3724011"/>
              <a:ext cx="1687752" cy="719546"/>
            </a:xfrm>
            <a:prstGeom prst="flowChartExtra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" name="Rounded Rectangle">
              <a:extLst>
                <a:ext uri="{FF2B5EF4-FFF2-40B4-BE49-F238E27FC236}">
                  <a16:creationId xmlns:a16="http://schemas.microsoft.com/office/drawing/2014/main" id="{284F6A36-7D0B-CE4B-5612-3D1BC769FD15}"/>
                </a:ext>
              </a:extLst>
            </p:cNvPr>
            <p:cNvSpPr/>
            <p:nvPr/>
          </p:nvSpPr>
          <p:spPr>
            <a:xfrm>
              <a:off x="9926967" y="3443866"/>
              <a:ext cx="1064351" cy="1217084"/>
            </a:xfrm>
            <a:prstGeom prst="roundRect">
              <a:avLst>
                <a:gd name="adj" fmla="val 11251"/>
              </a:avLst>
            </a:prstGeom>
            <a:solidFill>
              <a:srgbClr val="F7F8FB"/>
            </a:solidFill>
            <a:ln w="28575" cap="flat">
              <a:solidFill>
                <a:srgbClr val="8923FF"/>
              </a:solidFill>
              <a:miter lim="400000"/>
            </a:ln>
            <a:effectLst>
              <a:outerShdw blurRad="254000" dist="127000" dir="5400000" rotWithShape="0">
                <a:srgbClr val="041133">
                  <a:alpha val="8000"/>
                </a:srgbClr>
              </a:outerShdw>
            </a:effectLst>
          </p:spPr>
          <p:txBody>
            <a:bodyPr wrap="square" lIns="144000" tIns="1368000" rIns="144000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" b="0" i="0" u="none" strike="noStrike" kern="0" cap="none" spc="0" normalizeH="0" baseline="0" noProof="0">
                <a:ln>
                  <a:noFill/>
                </a:ln>
                <a:solidFill>
                  <a:srgbClr val="33322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171AE0D-5790-87E5-557D-534E1D0EBE31}"/>
                </a:ext>
              </a:extLst>
            </p:cNvPr>
            <p:cNvSpPr txBox="1"/>
            <p:nvPr/>
          </p:nvSpPr>
          <p:spPr>
            <a:xfrm>
              <a:off x="9935140" y="4176859"/>
              <a:ext cx="1048003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Vergabe</a:t>
              </a: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5C4C254B-2DF4-086D-29B7-C8A34FEC6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28131"/>
            <a:stretch/>
          </p:blipFill>
          <p:spPr>
            <a:xfrm>
              <a:off x="10179748" y="3572235"/>
              <a:ext cx="548501" cy="488812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B530BF-C0B6-F99A-9D1D-769842ADD7AE}"/>
              </a:ext>
            </a:extLst>
          </p:cNvPr>
          <p:cNvGrpSpPr/>
          <p:nvPr/>
        </p:nvGrpSpPr>
        <p:grpSpPr>
          <a:xfrm>
            <a:off x="10517535" y="1319921"/>
            <a:ext cx="1563888" cy="1528235"/>
            <a:chOff x="10273558" y="1347608"/>
            <a:chExt cx="1563888" cy="1528235"/>
          </a:xfrm>
          <a:solidFill>
            <a:srgbClr val="8923FF"/>
          </a:solidFill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56A1063-B30D-A02A-655A-34B1D6B8940F}"/>
                </a:ext>
              </a:extLst>
            </p:cNvPr>
            <p:cNvSpPr/>
            <p:nvPr/>
          </p:nvSpPr>
          <p:spPr>
            <a:xfrm>
              <a:off x="10273558" y="1347608"/>
              <a:ext cx="1520643" cy="1528235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>
              <a:outerShdw blurRad="254000" dist="127000" dir="5400000" algn="ctr" rotWithShape="0">
                <a:srgbClr val="000000">
                  <a:alpha val="19072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00D2F22-5553-06FD-6787-95AD6BADA2A7}"/>
                </a:ext>
              </a:extLst>
            </p:cNvPr>
            <p:cNvSpPr txBox="1"/>
            <p:nvPr/>
          </p:nvSpPr>
          <p:spPr>
            <a:xfrm>
              <a:off x="10273558" y="1791908"/>
              <a:ext cx="1563888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1" u="none" strike="noStrike" kern="0" cap="none" spc="0" normalizeH="0" baseline="0" noProof="0">
                  <a:ln>
                    <a:noFill/>
                  </a:ln>
                  <a:solidFill>
                    <a:srgbClr val="F7F8F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Bedarfsanfragen </a:t>
              </a:r>
              <a:br>
                <a:rPr kumimoji="0" lang="de-DE" sz="1400" b="1" i="1" u="none" strike="noStrike" kern="0" cap="none" spc="0" normalizeH="0" baseline="0" noProof="0">
                  <a:ln>
                    <a:noFill/>
                  </a:ln>
                  <a:solidFill>
                    <a:srgbClr val="F7F8F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de-DE" sz="1400" b="1" i="1" u="none" strike="noStrike" kern="0" cap="none" spc="0" normalizeH="0" baseline="0" noProof="0">
                  <a:ln>
                    <a:noFill/>
                  </a:ln>
                  <a:solidFill>
                    <a:srgbClr val="F7F8F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benötigen 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1" u="none" strike="noStrike" kern="0" cap="none" spc="0" normalizeH="0" baseline="0" noProof="0">
                  <a:ln>
                    <a:noFill/>
                  </a:ln>
                  <a:solidFill>
                    <a:srgbClr val="F7F8F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Wenige Stunden </a:t>
              </a:r>
              <a:endParaRPr kumimoji="0" lang="en-DE" sz="1400" b="1" i="1" u="none" strike="noStrike" kern="0" cap="none" spc="0" normalizeH="0" baseline="0" noProof="0">
                <a:ln>
                  <a:noFill/>
                </a:ln>
                <a:solidFill>
                  <a:srgbClr val="F7F8F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4" name="Textfeld 51">
            <a:extLst>
              <a:ext uri="{FF2B5EF4-FFF2-40B4-BE49-F238E27FC236}">
                <a16:creationId xmlns:a16="http://schemas.microsoft.com/office/drawing/2014/main" id="{C90C91F7-4AF8-13B9-2212-2CC8CC5F4836}"/>
              </a:ext>
            </a:extLst>
          </p:cNvPr>
          <p:cNvSpPr txBox="1"/>
          <p:nvPr/>
        </p:nvSpPr>
        <p:spPr>
          <a:xfrm>
            <a:off x="743981" y="5377253"/>
            <a:ext cx="107954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Einkäufer</a:t>
            </a:r>
          </a:p>
        </p:txBody>
      </p:sp>
      <p:sp>
        <p:nvSpPr>
          <p:cNvPr id="24" name="Textfeld 51">
            <a:extLst>
              <a:ext uri="{FF2B5EF4-FFF2-40B4-BE49-F238E27FC236}">
                <a16:creationId xmlns:a16="http://schemas.microsoft.com/office/drawing/2014/main" id="{83361B41-B58E-DD9F-5E85-4BFB252CF6C6}"/>
              </a:ext>
            </a:extLst>
          </p:cNvPr>
          <p:cNvSpPr txBox="1"/>
          <p:nvPr/>
        </p:nvSpPr>
        <p:spPr>
          <a:xfrm>
            <a:off x="752173" y="2125333"/>
            <a:ext cx="107954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Bedarfs-</a:t>
            </a:r>
            <a:b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träger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B0E0ACE-0E73-EA74-5E28-C6CB1793ADC2}"/>
              </a:ext>
            </a:extLst>
          </p:cNvPr>
          <p:cNvGrpSpPr/>
          <p:nvPr/>
        </p:nvGrpSpPr>
        <p:grpSpPr>
          <a:xfrm>
            <a:off x="2410252" y="1883609"/>
            <a:ext cx="2609345" cy="873742"/>
            <a:chOff x="2169487" y="1810778"/>
            <a:chExt cx="2609345" cy="8737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4B822C-8815-A11D-C4FA-A6661B5C93AD}"/>
                </a:ext>
              </a:extLst>
            </p:cNvPr>
            <p:cNvSpPr txBox="1"/>
            <p:nvPr/>
          </p:nvSpPr>
          <p:spPr>
            <a:xfrm>
              <a:off x="2169487" y="1915081"/>
              <a:ext cx="2303873" cy="76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KI kann die </a:t>
              </a:r>
              <a:r>
                <a:rPr kumimoji="0" lang="de-DE" sz="11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Informationsabfrage für Bedarfe strukturiert</a:t>
              </a:r>
              <a:r>
                <a:rPr kumimoji="0" lang="de-DE" sz="11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 anhand von bestehenden Prozessen aufsetzen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686247B-73FE-D9EE-6A40-D6DFA8284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20390"/>
            <a:stretch/>
          </p:blipFill>
          <p:spPr>
            <a:xfrm>
              <a:off x="4428466" y="1810778"/>
              <a:ext cx="350366" cy="278928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9896707-7089-F10C-E213-13DFEF9C9529}"/>
              </a:ext>
            </a:extLst>
          </p:cNvPr>
          <p:cNvGrpSpPr/>
          <p:nvPr/>
        </p:nvGrpSpPr>
        <p:grpSpPr>
          <a:xfrm>
            <a:off x="5442366" y="1883481"/>
            <a:ext cx="2609345" cy="704465"/>
            <a:chOff x="2169487" y="1810778"/>
            <a:chExt cx="2609345" cy="70446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6939A51-278C-1377-49BF-9F94E7FF20D6}"/>
                </a:ext>
              </a:extLst>
            </p:cNvPr>
            <p:cNvSpPr txBox="1"/>
            <p:nvPr/>
          </p:nvSpPr>
          <p:spPr>
            <a:xfrm>
              <a:off x="2169487" y="1915081"/>
              <a:ext cx="2303873" cy="6001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0" cap="none" spc="0" normalizeH="0" baseline="0" noProof="0" err="1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Konversationelle</a:t>
              </a:r>
              <a:r>
                <a:rPr kumimoji="0" lang="de-DE" sz="11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 KI</a:t>
              </a:r>
              <a:r>
                <a:rPr kumimoji="0" lang="de-DE" sz="11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 bietet einfachste </a:t>
              </a:r>
              <a:r>
                <a:rPr kumimoji="0" lang="de-DE" sz="11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UX/UI </a:t>
              </a:r>
              <a:r>
                <a:rPr kumimoji="0" lang="de-DE" sz="11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und garantiert somit die </a:t>
              </a:r>
              <a:r>
                <a:rPr kumimoji="0" lang="de-DE" sz="11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User Adoption</a:t>
              </a:r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2A0BCB7E-60EA-3F43-390F-EDD83AB4DA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20390"/>
            <a:stretch/>
          </p:blipFill>
          <p:spPr>
            <a:xfrm>
              <a:off x="4428466" y="1810778"/>
              <a:ext cx="350366" cy="278928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54E4009-8593-506C-C830-3866DFAD6EA1}"/>
              </a:ext>
            </a:extLst>
          </p:cNvPr>
          <p:cNvGrpSpPr/>
          <p:nvPr/>
        </p:nvGrpSpPr>
        <p:grpSpPr>
          <a:xfrm>
            <a:off x="3254332" y="5008321"/>
            <a:ext cx="2609345" cy="873742"/>
            <a:chOff x="2169487" y="1810778"/>
            <a:chExt cx="2609345" cy="87374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B606C01-0BB4-7CE2-11B4-99DC6B57FB20}"/>
                </a:ext>
              </a:extLst>
            </p:cNvPr>
            <p:cNvSpPr txBox="1"/>
            <p:nvPr/>
          </p:nvSpPr>
          <p:spPr>
            <a:xfrm>
              <a:off x="2169487" y="1915081"/>
              <a:ext cx="2303873" cy="76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Keine Notwendigkeit für Feedbackschleifen</a:t>
              </a:r>
              <a:r>
                <a:rPr kumimoji="0" lang="de-DE" sz="11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, durch präzise Informationsabfrage und Single Point </a:t>
              </a:r>
              <a:r>
                <a:rPr kumimoji="0" lang="de-DE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of</a:t>
              </a:r>
              <a:r>
                <a:rPr kumimoji="0" lang="de-DE" sz="11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 Truth </a:t>
              </a:r>
            </a:p>
          </p:txBody>
        </p:sp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AAF9069C-ADD1-23EA-A9E6-F152BC660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20390"/>
            <a:stretch/>
          </p:blipFill>
          <p:spPr>
            <a:xfrm>
              <a:off x="4428466" y="1810778"/>
              <a:ext cx="350366" cy="278928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9FBA46B-F442-4683-68DD-2AFFDAA7C00F}"/>
              </a:ext>
            </a:extLst>
          </p:cNvPr>
          <p:cNvGrpSpPr/>
          <p:nvPr/>
        </p:nvGrpSpPr>
        <p:grpSpPr>
          <a:xfrm>
            <a:off x="6700994" y="5005741"/>
            <a:ext cx="2609345" cy="873742"/>
            <a:chOff x="2169487" y="1810778"/>
            <a:chExt cx="2609345" cy="873742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3BC1354-A112-8DA3-C255-48080FAAC96C}"/>
                </a:ext>
              </a:extLst>
            </p:cNvPr>
            <p:cNvSpPr txBox="1"/>
            <p:nvPr/>
          </p:nvSpPr>
          <p:spPr>
            <a:xfrm>
              <a:off x="2169487" y="1915081"/>
              <a:ext cx="2303873" cy="76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Viele </a:t>
              </a:r>
              <a:r>
                <a:rPr kumimoji="0" lang="de-DE" sz="11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Bedarfe können autonom </a:t>
              </a:r>
              <a:r>
                <a:rPr kumimoji="0" lang="de-DE" sz="11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von den </a:t>
              </a:r>
              <a:r>
                <a:rPr kumimoji="0" lang="de-DE" sz="11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Bedarfsträgern eingekauft werden </a:t>
              </a:r>
              <a:r>
                <a:rPr kumimoji="0" lang="de-DE" sz="1100" b="0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– Einkäufer sparen wichtige Zeit</a:t>
              </a:r>
            </a:p>
          </p:txBody>
        </p:sp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12147D3B-81DD-F48E-2E81-81B20BD32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20390"/>
            <a:stretch/>
          </p:blipFill>
          <p:spPr>
            <a:xfrm>
              <a:off x="4428466" y="1810778"/>
              <a:ext cx="350366" cy="278928"/>
            </a:xfrm>
            <a:prstGeom prst="rect">
              <a:avLst/>
            </a:prstGeom>
          </p:spPr>
        </p:pic>
      </p:grpSp>
      <p:sp>
        <p:nvSpPr>
          <p:cNvPr id="4" name="Bogen 65">
            <a:extLst>
              <a:ext uri="{FF2B5EF4-FFF2-40B4-BE49-F238E27FC236}">
                <a16:creationId xmlns:a16="http://schemas.microsoft.com/office/drawing/2014/main" id="{D761A90C-B93E-81CD-4A7C-0A314EE441E3}"/>
              </a:ext>
            </a:extLst>
          </p:cNvPr>
          <p:cNvSpPr/>
          <p:nvPr/>
        </p:nvSpPr>
        <p:spPr>
          <a:xfrm rot="10800000">
            <a:off x="2722155" y="4123317"/>
            <a:ext cx="5872384" cy="735665"/>
          </a:xfrm>
          <a:prstGeom prst="arc">
            <a:avLst>
              <a:gd name="adj1" fmla="val 10807110"/>
              <a:gd name="adj2" fmla="val 21584987"/>
            </a:avLst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0" name="Dreieck 67">
            <a:extLst>
              <a:ext uri="{FF2B5EF4-FFF2-40B4-BE49-F238E27FC236}">
                <a16:creationId xmlns:a16="http://schemas.microsoft.com/office/drawing/2014/main" id="{A935D9DC-9A56-89ED-FC4B-1FCA70E3192D}"/>
              </a:ext>
            </a:extLst>
          </p:cNvPr>
          <p:cNvSpPr>
            <a:spLocks/>
          </p:cNvSpPr>
          <p:nvPr/>
        </p:nvSpPr>
        <p:spPr>
          <a:xfrm rot="2676414">
            <a:off x="8513694" y="4478194"/>
            <a:ext cx="144000" cy="108000"/>
          </a:xfrm>
          <a:prstGeom prst="triangle">
            <a:avLst/>
          </a:prstGeom>
          <a:solidFill>
            <a:schemeClr val="accent1"/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Bogen 65">
            <a:extLst>
              <a:ext uri="{FF2B5EF4-FFF2-40B4-BE49-F238E27FC236}">
                <a16:creationId xmlns:a16="http://schemas.microsoft.com/office/drawing/2014/main" id="{FE5CA962-C98A-5E65-C738-40A82764C208}"/>
              </a:ext>
            </a:extLst>
          </p:cNvPr>
          <p:cNvSpPr/>
          <p:nvPr/>
        </p:nvSpPr>
        <p:spPr>
          <a:xfrm>
            <a:off x="3159807" y="2885721"/>
            <a:ext cx="7357727" cy="754200"/>
          </a:xfrm>
          <a:prstGeom prst="arc">
            <a:avLst>
              <a:gd name="adj1" fmla="val 10807110"/>
              <a:gd name="adj2" fmla="val 21584987"/>
            </a:avLst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1" name="Dreieck 67">
            <a:extLst>
              <a:ext uri="{FF2B5EF4-FFF2-40B4-BE49-F238E27FC236}">
                <a16:creationId xmlns:a16="http://schemas.microsoft.com/office/drawing/2014/main" id="{BDA16C7D-57FC-1AA2-2F9B-12F2BD02992D}"/>
              </a:ext>
            </a:extLst>
          </p:cNvPr>
          <p:cNvSpPr>
            <a:spLocks/>
          </p:cNvSpPr>
          <p:nvPr/>
        </p:nvSpPr>
        <p:spPr>
          <a:xfrm rot="7483386">
            <a:off x="10446078" y="3178779"/>
            <a:ext cx="144000" cy="108000"/>
          </a:xfrm>
          <a:prstGeom prst="triangle">
            <a:avLst/>
          </a:prstGeom>
          <a:solidFill>
            <a:schemeClr val="accent1"/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7797E7-CC63-FCA3-9206-5DF1A493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407" y="2818643"/>
            <a:ext cx="676058" cy="67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2">
            <a:extLst>
              <a:ext uri="{FF2B5EF4-FFF2-40B4-BE49-F238E27FC236}">
                <a16:creationId xmlns:a16="http://schemas.microsoft.com/office/drawing/2014/main" id="{965B6CF2-C9CB-9A37-1C3E-2417CCAABAB0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140351013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ACD05-BFDA-966E-9B25-AC889EDE5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266DE368-71FE-31DF-9AA7-52A5B8ABCF4E}"/>
              </a:ext>
            </a:extLst>
          </p:cNvPr>
          <p:cNvSpPr/>
          <p:nvPr/>
        </p:nvSpPr>
        <p:spPr>
          <a:xfrm>
            <a:off x="438880" y="1592263"/>
            <a:ext cx="5688014" cy="4617190"/>
          </a:xfrm>
          <a:prstGeom prst="roundRect">
            <a:avLst>
              <a:gd name="adj" fmla="val 3049"/>
            </a:avLst>
          </a:prstGeom>
          <a:solidFill>
            <a:srgbClr val="ECFEF5">
              <a:alpha val="80000"/>
            </a:srgbClr>
          </a:solidFill>
          <a:ln/>
          <a:effectLst>
            <a:outerShdw sx="1000" sy="1000" rotWithShape="0">
              <a:schemeClr val="accent3">
                <a:hueOff val="11198422"/>
                <a:satOff val="-84337"/>
                <a:lumOff val="21234"/>
              </a:scheme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Helvetica"/>
              <a:cs typeface="Helvetica"/>
              <a:sym typeface="Open Sans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F75FCB85-5B66-1C91-39E1-4A4A6BBA2D5A}"/>
              </a:ext>
            </a:extLst>
          </p:cNvPr>
          <p:cNvSpPr/>
          <p:nvPr/>
        </p:nvSpPr>
        <p:spPr>
          <a:xfrm>
            <a:off x="6113584" y="1620097"/>
            <a:ext cx="5674704" cy="4617190"/>
          </a:xfrm>
          <a:prstGeom prst="roundRect">
            <a:avLst>
              <a:gd name="adj" fmla="val 1933"/>
            </a:avLst>
          </a:prstGeom>
          <a:solidFill>
            <a:srgbClr val="ECE6FF">
              <a:alpha val="79783"/>
            </a:srgbClr>
          </a:solidFill>
          <a:ln/>
          <a:effectLst>
            <a:outerShdw sx="1000" sy="1000" rotWithShape="0">
              <a:srgbClr val="ECFEF5"/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Helvetica"/>
              <a:cs typeface="Helvetica"/>
              <a:sym typeface="Open San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01FAEAB-7F46-A673-61E1-6CDE068DE7ED}"/>
              </a:ext>
            </a:extLst>
          </p:cNvPr>
          <p:cNvSpPr/>
          <p:nvPr/>
        </p:nvSpPr>
        <p:spPr>
          <a:xfrm>
            <a:off x="403712" y="5824286"/>
            <a:ext cx="5785421" cy="408620"/>
          </a:xfrm>
          <a:prstGeom prst="roundRect">
            <a:avLst/>
          </a:prstGeom>
          <a:solidFill>
            <a:srgbClr val="0DB981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FB3CD17-67C8-F469-CD1C-BA11DC6DB0C7}"/>
              </a:ext>
            </a:extLst>
          </p:cNvPr>
          <p:cNvSpPr/>
          <p:nvPr/>
        </p:nvSpPr>
        <p:spPr>
          <a:xfrm>
            <a:off x="5975225" y="1568719"/>
            <a:ext cx="5785422" cy="408620"/>
          </a:xfrm>
          <a:prstGeom prst="roundRect">
            <a:avLst/>
          </a:prstGeom>
          <a:solidFill>
            <a:srgbClr val="6C28D9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8FFA76E-F80E-67E8-4002-0B046A339395}"/>
              </a:ext>
            </a:extLst>
          </p:cNvPr>
          <p:cNvSpPr txBox="1"/>
          <p:nvPr/>
        </p:nvSpPr>
        <p:spPr>
          <a:xfrm>
            <a:off x="2937246" y="5859891"/>
            <a:ext cx="79444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Heute</a:t>
            </a:r>
            <a:endParaRPr kumimoji="0" lang="en-DE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Rechteck: abgerundete Ecken 64">
            <a:extLst>
              <a:ext uri="{FF2B5EF4-FFF2-40B4-BE49-F238E27FC236}">
                <a16:creationId xmlns:a16="http://schemas.microsoft.com/office/drawing/2014/main" id="{C4E85E05-7A68-252E-3C24-8D33765A9E30}"/>
              </a:ext>
            </a:extLst>
          </p:cNvPr>
          <p:cNvSpPr/>
          <p:nvPr/>
        </p:nvSpPr>
        <p:spPr>
          <a:xfrm>
            <a:off x="726637" y="1955320"/>
            <a:ext cx="5132507" cy="3643864"/>
          </a:xfrm>
          <a:prstGeom prst="roundRect">
            <a:avLst>
              <a:gd name="adj" fmla="val 7015"/>
            </a:avLst>
          </a:prstGeom>
          <a:solidFill>
            <a:schemeClr val="tx2"/>
          </a:solidFill>
          <a:ln/>
          <a:effectLst>
            <a:outerShdw blurRad="254000" dist="127000" dir="5400000" rotWithShape="0">
              <a:schemeClr val="accent3">
                <a:hueOff val="11198422"/>
                <a:satOff val="-84337"/>
                <a:lumOff val="21234"/>
              </a:scheme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3572AE-66A3-5AC8-5DD4-732583AAC8E4}"/>
              </a:ext>
            </a:extLst>
          </p:cNvPr>
          <p:cNvSpPr/>
          <p:nvPr/>
        </p:nvSpPr>
        <p:spPr>
          <a:xfrm>
            <a:off x="2377068" y="2095620"/>
            <a:ext cx="1835510" cy="1089949"/>
          </a:xfrm>
          <a:prstGeom prst="ellipse">
            <a:avLst/>
          </a:prstGeom>
          <a:solidFill>
            <a:srgbClr val="0CB981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C919D7B-007F-E7A8-A5A2-7B0C2A3C7E62}"/>
              </a:ext>
            </a:extLst>
          </p:cNvPr>
          <p:cNvSpPr/>
          <p:nvPr/>
        </p:nvSpPr>
        <p:spPr>
          <a:xfrm>
            <a:off x="3767495" y="2960339"/>
            <a:ext cx="1884514" cy="1227796"/>
          </a:xfrm>
          <a:prstGeom prst="ellipse">
            <a:avLst/>
          </a:prstGeom>
          <a:solidFill>
            <a:srgbClr val="0CB981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961BD78-0789-0727-E03C-71FAD910E8C7}"/>
              </a:ext>
            </a:extLst>
          </p:cNvPr>
          <p:cNvSpPr/>
          <p:nvPr/>
        </p:nvSpPr>
        <p:spPr>
          <a:xfrm>
            <a:off x="9171893" y="2111110"/>
            <a:ext cx="2461937" cy="1045542"/>
          </a:xfrm>
          <a:prstGeom prst="ellipse">
            <a:avLst/>
          </a:prstGeom>
          <a:solidFill>
            <a:srgbClr val="6C28D9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912C00-F1BF-598D-8F60-0422F8B9EE50}"/>
              </a:ext>
            </a:extLst>
          </p:cNvPr>
          <p:cNvSpPr/>
          <p:nvPr/>
        </p:nvSpPr>
        <p:spPr>
          <a:xfrm>
            <a:off x="6588469" y="2209617"/>
            <a:ext cx="2384615" cy="1010677"/>
          </a:xfrm>
          <a:prstGeom prst="ellipse">
            <a:avLst/>
          </a:prstGeom>
          <a:solidFill>
            <a:srgbClr val="6C28D9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068E94-6D49-447B-AECB-6F8393696103}"/>
              </a:ext>
            </a:extLst>
          </p:cNvPr>
          <p:cNvSpPr/>
          <p:nvPr/>
        </p:nvSpPr>
        <p:spPr>
          <a:xfrm>
            <a:off x="6126894" y="3193189"/>
            <a:ext cx="1705467" cy="883357"/>
          </a:xfrm>
          <a:prstGeom prst="ellipse">
            <a:avLst/>
          </a:prstGeom>
          <a:solidFill>
            <a:srgbClr val="6C28D9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89585E-2A8B-E5AB-04C2-1CE0C71D16F8}"/>
              </a:ext>
            </a:extLst>
          </p:cNvPr>
          <p:cNvSpPr txBox="1"/>
          <p:nvPr/>
        </p:nvSpPr>
        <p:spPr>
          <a:xfrm>
            <a:off x="2317962" y="2600763"/>
            <a:ext cx="189904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Manuelle Arbeit</a:t>
            </a:r>
            <a:endParaRPr kumimoji="0" lang="en-DE" sz="1600" b="0" i="0" u="none" strike="noStrike" kern="0" cap="none" spc="0" normalizeH="0" baseline="0" noProof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B9EADB-CC18-FDE8-57F3-426DC9D6778F}"/>
              </a:ext>
            </a:extLst>
          </p:cNvPr>
          <p:cNvSpPr txBox="1"/>
          <p:nvPr/>
        </p:nvSpPr>
        <p:spPr>
          <a:xfrm>
            <a:off x="9515761" y="2510328"/>
            <a:ext cx="1846842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err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Transparenz</a:t>
            </a: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und Adoption</a:t>
            </a:r>
            <a:endParaRPr kumimoji="0" lang="en-DE" sz="1500" b="0" i="0" u="none" strike="noStrike" kern="0" cap="none" spc="0" normalizeH="0" baseline="0" noProof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1FE58C2-D179-C10F-38D3-4DF4DA30C608}"/>
              </a:ext>
            </a:extLst>
          </p:cNvPr>
          <p:cNvSpPr/>
          <p:nvPr/>
        </p:nvSpPr>
        <p:spPr>
          <a:xfrm>
            <a:off x="9993425" y="3289884"/>
            <a:ext cx="1709694" cy="1003876"/>
          </a:xfrm>
          <a:prstGeom prst="ellipse">
            <a:avLst/>
          </a:prstGeom>
          <a:solidFill>
            <a:srgbClr val="6C28D9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E3775B-4E6A-6BD3-210E-B41798E9F919}"/>
              </a:ext>
            </a:extLst>
          </p:cNvPr>
          <p:cNvSpPr/>
          <p:nvPr/>
        </p:nvSpPr>
        <p:spPr>
          <a:xfrm>
            <a:off x="8006844" y="3719385"/>
            <a:ext cx="1742809" cy="936195"/>
          </a:xfrm>
          <a:prstGeom prst="ellipse">
            <a:avLst/>
          </a:prstGeom>
          <a:solidFill>
            <a:srgbClr val="6C28D9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47B1A1-7A00-451C-8C84-7C0CA569BE10}"/>
              </a:ext>
            </a:extLst>
          </p:cNvPr>
          <p:cNvSpPr/>
          <p:nvPr/>
        </p:nvSpPr>
        <p:spPr>
          <a:xfrm>
            <a:off x="897695" y="2569346"/>
            <a:ext cx="1365086" cy="859939"/>
          </a:xfrm>
          <a:prstGeom prst="ellipse">
            <a:avLst/>
          </a:prstGeom>
          <a:solidFill>
            <a:srgbClr val="0CB981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41B9FB-56E5-1877-FE14-945DD8560BC7}"/>
              </a:ext>
            </a:extLst>
          </p:cNvPr>
          <p:cNvSpPr txBox="1"/>
          <p:nvPr/>
        </p:nvSpPr>
        <p:spPr>
          <a:xfrm>
            <a:off x="8068243" y="3991246"/>
            <a:ext cx="1665860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Internes Alignment</a:t>
            </a:r>
            <a:endParaRPr kumimoji="0" lang="en-DE" sz="1500" b="0" i="0" u="none" strike="noStrike" kern="0" cap="none" spc="0" normalizeH="0" baseline="0" noProof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7E389B-BF3A-6BEF-480E-DDA2145B9921}"/>
              </a:ext>
            </a:extLst>
          </p:cNvPr>
          <p:cNvSpPr txBox="1"/>
          <p:nvPr/>
        </p:nvSpPr>
        <p:spPr>
          <a:xfrm>
            <a:off x="6681947" y="2545346"/>
            <a:ext cx="217110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err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Strukturierte</a:t>
            </a: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GB" sz="1500" b="0" i="0" u="none" strike="noStrike" kern="0" cap="none" spc="0" normalizeH="0" baseline="0" noProof="0" err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Prozessabläufe</a:t>
            </a:r>
            <a:endParaRPr kumimoji="0" lang="en-DE" sz="1500" b="0" i="0" u="none" strike="noStrike" kern="0" cap="none" spc="0" normalizeH="0" baseline="0" noProof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C1A3EE-6B7A-D8C7-E15A-D77067E54E50}"/>
              </a:ext>
            </a:extLst>
          </p:cNvPr>
          <p:cNvSpPr txBox="1"/>
          <p:nvPr/>
        </p:nvSpPr>
        <p:spPr>
          <a:xfrm>
            <a:off x="6189827" y="3466604"/>
            <a:ext cx="1637737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err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Einheitliches</a:t>
            </a: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System</a:t>
            </a:r>
            <a:endParaRPr kumimoji="0" lang="en-DE" sz="1500" b="0" i="0" u="none" strike="noStrike" kern="0" cap="none" spc="0" normalizeH="0" baseline="0" noProof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491BD3-137A-18CC-3FFE-CF778098A7EA}"/>
              </a:ext>
            </a:extLst>
          </p:cNvPr>
          <p:cNvSpPr txBox="1"/>
          <p:nvPr/>
        </p:nvSpPr>
        <p:spPr>
          <a:xfrm>
            <a:off x="10050672" y="3634139"/>
            <a:ext cx="1557350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err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Übergreifende</a:t>
            </a:r>
            <a:r>
              <a:rPr kumimoji="0" lang="en-GB" sz="1500" b="0" i="0" u="none" strike="noStrike" kern="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GB" sz="1500" b="0" i="0" u="none" strike="noStrike" kern="0" cap="none" spc="0" normalizeH="0" baseline="0" noProof="0" err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Zeitersparnis</a:t>
            </a:r>
            <a:endParaRPr kumimoji="0" lang="en-DE" sz="1500" b="0" i="0" u="none" strike="noStrike" kern="0" cap="none" spc="0" normalizeH="0" baseline="0" noProof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E7FED9-7253-E67A-AF48-939D8373749E}"/>
              </a:ext>
            </a:extLst>
          </p:cNvPr>
          <p:cNvSpPr txBox="1"/>
          <p:nvPr/>
        </p:nvSpPr>
        <p:spPr>
          <a:xfrm>
            <a:off x="3941997" y="3423730"/>
            <a:ext cx="153022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Frage der </a:t>
            </a:r>
            <a:b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en-GB" sz="1600" b="0" i="0" u="none" strike="noStrike" kern="0" cap="none" spc="0" normalizeH="0" baseline="0" noProof="0" err="1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Verantwortung</a:t>
            </a:r>
            <a:endParaRPr kumimoji="0" lang="en-DE" sz="1600" b="0" i="0" u="none" strike="noStrike" kern="0" cap="none" spc="0" normalizeH="0" baseline="0" noProof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D068852-BD63-30F0-F896-B905CFD6D5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/>
          <a:stretch/>
        </p:blipFill>
        <p:spPr>
          <a:xfrm>
            <a:off x="803305" y="3458460"/>
            <a:ext cx="3567076" cy="25090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6CBD4C-24AC-DC72-3FD5-6A483E239536}"/>
              </a:ext>
            </a:extLst>
          </p:cNvPr>
          <p:cNvSpPr txBox="1"/>
          <p:nvPr/>
        </p:nvSpPr>
        <p:spPr>
          <a:xfrm>
            <a:off x="1237881" y="3007455"/>
            <a:ext cx="70761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600" b="0" i="0" u="none" strike="noStrike" kern="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Excel</a:t>
            </a:r>
          </a:p>
        </p:txBody>
      </p:sp>
      <p:pic>
        <p:nvPicPr>
          <p:cNvPr id="50" name="Picture 49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5E4582F8-7883-C4A7-E0BB-CB62E7DE6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29" y="2664168"/>
            <a:ext cx="314112" cy="314112"/>
          </a:xfrm>
          <a:prstGeom prst="roundRect">
            <a:avLst>
              <a:gd name="adj" fmla="val 1450"/>
            </a:avLst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08DA52-D1F9-91D4-BD82-7106124D84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9" t="20515" r="50093" b="8464"/>
          <a:stretch/>
        </p:blipFill>
        <p:spPr>
          <a:xfrm>
            <a:off x="7054707" y="4510991"/>
            <a:ext cx="708365" cy="1702546"/>
          </a:xfrm>
          <a:prstGeom prst="rect">
            <a:avLst/>
          </a:prstGeom>
        </p:spPr>
      </p:pic>
      <p:pic>
        <p:nvPicPr>
          <p:cNvPr id="5" name="Picture 4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C45C69C3-6596-42D5-60B2-E1E4FBCFEC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1" t="25704" r="41447" b="38789"/>
          <a:stretch/>
        </p:blipFill>
        <p:spPr>
          <a:xfrm>
            <a:off x="10249184" y="4525981"/>
            <a:ext cx="799718" cy="17656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2EA6787-1E64-F63D-3E92-A09773E28A01}"/>
              </a:ext>
            </a:extLst>
          </p:cNvPr>
          <p:cNvSpPr/>
          <p:nvPr/>
        </p:nvSpPr>
        <p:spPr>
          <a:xfrm>
            <a:off x="1508439" y="3756852"/>
            <a:ext cx="143420" cy="138218"/>
          </a:xfrm>
          <a:prstGeom prst="ellipse">
            <a:avLst/>
          </a:prstGeom>
          <a:solidFill>
            <a:srgbClr val="0CB981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92EA1C-10E1-22DB-7668-1F88BF58E157}"/>
              </a:ext>
            </a:extLst>
          </p:cNvPr>
          <p:cNvSpPr/>
          <p:nvPr/>
        </p:nvSpPr>
        <p:spPr>
          <a:xfrm>
            <a:off x="1439002" y="3452738"/>
            <a:ext cx="212857" cy="220951"/>
          </a:xfrm>
          <a:prstGeom prst="ellipse">
            <a:avLst/>
          </a:prstGeom>
          <a:solidFill>
            <a:srgbClr val="0CB981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B9C973-14C0-D1AE-D561-FD31512153F8}"/>
              </a:ext>
            </a:extLst>
          </p:cNvPr>
          <p:cNvSpPr/>
          <p:nvPr/>
        </p:nvSpPr>
        <p:spPr>
          <a:xfrm>
            <a:off x="6968100" y="4353103"/>
            <a:ext cx="162705" cy="155237"/>
          </a:xfrm>
          <a:prstGeom prst="ellipse">
            <a:avLst/>
          </a:prstGeom>
          <a:solidFill>
            <a:srgbClr val="6C28D9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71776D-DBC1-413C-E856-98FCBE265C9F}"/>
              </a:ext>
            </a:extLst>
          </p:cNvPr>
          <p:cNvSpPr/>
          <p:nvPr/>
        </p:nvSpPr>
        <p:spPr>
          <a:xfrm>
            <a:off x="6753861" y="4132933"/>
            <a:ext cx="212857" cy="220951"/>
          </a:xfrm>
          <a:prstGeom prst="ellipse">
            <a:avLst/>
          </a:prstGeom>
          <a:solidFill>
            <a:srgbClr val="6C28D9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F771C6-FE41-42E1-94D1-B0746154725F}"/>
              </a:ext>
            </a:extLst>
          </p:cNvPr>
          <p:cNvSpPr/>
          <p:nvPr/>
        </p:nvSpPr>
        <p:spPr>
          <a:xfrm>
            <a:off x="7524263" y="4526793"/>
            <a:ext cx="143420" cy="138218"/>
          </a:xfrm>
          <a:prstGeom prst="ellipse">
            <a:avLst/>
          </a:prstGeom>
          <a:solidFill>
            <a:srgbClr val="6C28D9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0F6CC2-F380-8504-BCC0-5279523D32FF}"/>
              </a:ext>
            </a:extLst>
          </p:cNvPr>
          <p:cNvSpPr/>
          <p:nvPr/>
        </p:nvSpPr>
        <p:spPr>
          <a:xfrm>
            <a:off x="2024573" y="3763299"/>
            <a:ext cx="143420" cy="138218"/>
          </a:xfrm>
          <a:prstGeom prst="ellipse">
            <a:avLst/>
          </a:prstGeom>
          <a:solidFill>
            <a:srgbClr val="0CB981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0EF8450-4820-DB9F-39A2-B86FB8057939}"/>
              </a:ext>
            </a:extLst>
          </p:cNvPr>
          <p:cNvSpPr/>
          <p:nvPr/>
        </p:nvSpPr>
        <p:spPr>
          <a:xfrm>
            <a:off x="2243025" y="3529195"/>
            <a:ext cx="212857" cy="220951"/>
          </a:xfrm>
          <a:prstGeom prst="ellipse">
            <a:avLst/>
          </a:prstGeom>
          <a:solidFill>
            <a:srgbClr val="0CB981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9DE998-1BE0-2F8D-B5B2-763F3EA3E272}"/>
              </a:ext>
            </a:extLst>
          </p:cNvPr>
          <p:cNvSpPr/>
          <p:nvPr/>
        </p:nvSpPr>
        <p:spPr>
          <a:xfrm>
            <a:off x="2492966" y="3190285"/>
            <a:ext cx="358773" cy="315030"/>
          </a:xfrm>
          <a:prstGeom prst="ellipse">
            <a:avLst/>
          </a:prstGeom>
          <a:solidFill>
            <a:srgbClr val="0CB981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67B2447E-E95D-5609-2F67-5C3BE492A9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5853" t="20262" r="33561" b="48621"/>
          <a:stretch/>
        </p:blipFill>
        <p:spPr>
          <a:xfrm>
            <a:off x="10545299" y="4919799"/>
            <a:ext cx="198781" cy="14290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98404567-4A49-27C5-7046-B6CEA3FEE931}"/>
              </a:ext>
            </a:extLst>
          </p:cNvPr>
          <p:cNvSpPr/>
          <p:nvPr/>
        </p:nvSpPr>
        <p:spPr>
          <a:xfrm>
            <a:off x="2486494" y="3901517"/>
            <a:ext cx="143420" cy="138218"/>
          </a:xfrm>
          <a:prstGeom prst="ellipse">
            <a:avLst/>
          </a:prstGeom>
          <a:solidFill>
            <a:srgbClr val="0CB981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D334C85-5BD6-6CAC-7919-3F8DEFBEBC91}"/>
              </a:ext>
            </a:extLst>
          </p:cNvPr>
          <p:cNvSpPr/>
          <p:nvPr/>
        </p:nvSpPr>
        <p:spPr>
          <a:xfrm>
            <a:off x="2875194" y="3741625"/>
            <a:ext cx="212857" cy="220951"/>
          </a:xfrm>
          <a:prstGeom prst="ellipse">
            <a:avLst/>
          </a:prstGeom>
          <a:solidFill>
            <a:srgbClr val="0CB981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F2A5EBB-8CD3-B682-A99A-CC587B4BE565}"/>
              </a:ext>
            </a:extLst>
          </p:cNvPr>
          <p:cNvSpPr/>
          <p:nvPr/>
        </p:nvSpPr>
        <p:spPr>
          <a:xfrm>
            <a:off x="3333331" y="3528847"/>
            <a:ext cx="360265" cy="349396"/>
          </a:xfrm>
          <a:prstGeom prst="ellipse">
            <a:avLst/>
          </a:prstGeom>
          <a:solidFill>
            <a:srgbClr val="0CB981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8BF9313-891F-129F-8800-374C568CFBF7}"/>
              </a:ext>
            </a:extLst>
          </p:cNvPr>
          <p:cNvSpPr/>
          <p:nvPr/>
        </p:nvSpPr>
        <p:spPr>
          <a:xfrm>
            <a:off x="10439182" y="4439231"/>
            <a:ext cx="80418" cy="94104"/>
          </a:xfrm>
          <a:prstGeom prst="ellipse">
            <a:avLst/>
          </a:prstGeom>
          <a:solidFill>
            <a:srgbClr val="6C28D9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2E6B387-CBBD-B20D-1D93-AC6731B12A24}"/>
              </a:ext>
            </a:extLst>
          </p:cNvPr>
          <p:cNvSpPr/>
          <p:nvPr/>
        </p:nvSpPr>
        <p:spPr>
          <a:xfrm>
            <a:off x="10310674" y="4218912"/>
            <a:ext cx="176633" cy="183061"/>
          </a:xfrm>
          <a:prstGeom prst="ellipse">
            <a:avLst/>
          </a:prstGeom>
          <a:solidFill>
            <a:srgbClr val="6C28D9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523BD91-8BE5-887C-EDFA-28ACB749DB41}"/>
              </a:ext>
            </a:extLst>
          </p:cNvPr>
          <p:cNvSpPr/>
          <p:nvPr/>
        </p:nvSpPr>
        <p:spPr>
          <a:xfrm>
            <a:off x="7777251" y="4370122"/>
            <a:ext cx="262083" cy="258479"/>
          </a:xfrm>
          <a:prstGeom prst="ellipse">
            <a:avLst/>
          </a:prstGeom>
          <a:solidFill>
            <a:srgbClr val="6C28D9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8BAE111-FEE4-3C27-13D1-D2822885CABD}"/>
              </a:ext>
            </a:extLst>
          </p:cNvPr>
          <p:cNvSpPr/>
          <p:nvPr/>
        </p:nvSpPr>
        <p:spPr>
          <a:xfrm>
            <a:off x="9546323" y="3162880"/>
            <a:ext cx="309099" cy="303097"/>
          </a:xfrm>
          <a:prstGeom prst="ellipse">
            <a:avLst/>
          </a:prstGeom>
          <a:solidFill>
            <a:srgbClr val="6C28D9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BCB050C-AC76-7C6F-546C-B3D907833BFD}"/>
              </a:ext>
            </a:extLst>
          </p:cNvPr>
          <p:cNvSpPr/>
          <p:nvPr/>
        </p:nvSpPr>
        <p:spPr>
          <a:xfrm>
            <a:off x="9711741" y="3540645"/>
            <a:ext cx="143420" cy="138218"/>
          </a:xfrm>
          <a:prstGeom prst="ellipse">
            <a:avLst/>
          </a:prstGeom>
          <a:solidFill>
            <a:srgbClr val="6C28D9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8512F1A-3657-49D1-FCE3-748AE65A3E7E}"/>
              </a:ext>
            </a:extLst>
          </p:cNvPr>
          <p:cNvSpPr/>
          <p:nvPr/>
        </p:nvSpPr>
        <p:spPr>
          <a:xfrm>
            <a:off x="8153132" y="3246426"/>
            <a:ext cx="309099" cy="303097"/>
          </a:xfrm>
          <a:prstGeom prst="ellipse">
            <a:avLst/>
          </a:prstGeom>
          <a:solidFill>
            <a:srgbClr val="6C28D9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709698A-863A-6D4C-45A4-3655D848E4F0}"/>
              </a:ext>
            </a:extLst>
          </p:cNvPr>
          <p:cNvSpPr/>
          <p:nvPr/>
        </p:nvSpPr>
        <p:spPr>
          <a:xfrm>
            <a:off x="8080743" y="3594317"/>
            <a:ext cx="143420" cy="138218"/>
          </a:xfrm>
          <a:prstGeom prst="ellipse">
            <a:avLst/>
          </a:prstGeom>
          <a:solidFill>
            <a:srgbClr val="6C28D9"/>
          </a:solidFill>
          <a:ln w="19050" cap="flat">
            <a:solidFill>
              <a:srgbClr val="F9F9F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011D89E7-BAC2-B4C7-6991-98AC50FF04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1578"/>
          <a:stretch/>
        </p:blipFill>
        <p:spPr>
          <a:xfrm>
            <a:off x="6820072" y="3227723"/>
            <a:ext cx="303491" cy="292924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2B815A64-3FCF-4DBE-4F8D-49D3EFA5BA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8348"/>
          <a:stretch/>
        </p:blipFill>
        <p:spPr>
          <a:xfrm>
            <a:off x="7607163" y="2268440"/>
            <a:ext cx="302759" cy="309010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780A08F5-38D4-1539-425D-0CEFB91C7B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15073" y="3743164"/>
            <a:ext cx="352056" cy="352056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E048AC57-7C91-013F-48B1-1A1818FEF28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28131"/>
          <a:stretch/>
        </p:blipFill>
        <p:spPr>
          <a:xfrm>
            <a:off x="10172941" y="2139016"/>
            <a:ext cx="452097" cy="402899"/>
          </a:xfrm>
          <a:prstGeom prst="rect">
            <a:avLst/>
          </a:prstGeom>
        </p:spPr>
      </p:pic>
      <p:pic>
        <p:nvPicPr>
          <p:cNvPr id="68" name="Picture 67" descr="A white logo with hands on a keyboard&#10;&#10;AI-generated content may be incorrect.">
            <a:extLst>
              <a:ext uri="{FF2B5EF4-FFF2-40B4-BE49-F238E27FC236}">
                <a16:creationId xmlns:a16="http://schemas.microsoft.com/office/drawing/2014/main" id="{1E871DDE-D943-D4AE-AF25-E4E18EB3E4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21005" y="2137056"/>
            <a:ext cx="507441" cy="507441"/>
          </a:xfrm>
          <a:prstGeom prst="rect">
            <a:avLst/>
          </a:prstGeom>
        </p:spPr>
      </p:pic>
      <p:pic>
        <p:nvPicPr>
          <p:cNvPr id="70" name="Picture 69" descr="A white silhouette of a person with a question mark&#10;&#10;AI-generated content may be incorrect.">
            <a:extLst>
              <a:ext uri="{FF2B5EF4-FFF2-40B4-BE49-F238E27FC236}">
                <a16:creationId xmlns:a16="http://schemas.microsoft.com/office/drawing/2014/main" id="{6235EE49-9918-4461-D39C-CF6F67907E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71432" y="2994473"/>
            <a:ext cx="513105" cy="513105"/>
          </a:xfrm>
          <a:prstGeom prst="rect">
            <a:avLst/>
          </a:prstGeom>
        </p:spPr>
      </p:pic>
      <p:sp>
        <p:nvSpPr>
          <p:cNvPr id="45" name="TextBox 43">
            <a:extLst>
              <a:ext uri="{FF2B5EF4-FFF2-40B4-BE49-F238E27FC236}">
                <a16:creationId xmlns:a16="http://schemas.microsoft.com/office/drawing/2014/main" id="{B62B338F-B286-C98C-9A6D-9052629CCB42}"/>
              </a:ext>
            </a:extLst>
          </p:cNvPr>
          <p:cNvSpPr txBox="1"/>
          <p:nvPr/>
        </p:nvSpPr>
        <p:spPr>
          <a:xfrm>
            <a:off x="8336708" y="1585989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Zukunft</a:t>
            </a:r>
            <a:endParaRPr kumimoji="0" lang="en-DE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8" name="Grafik 57" descr="Stoppuhr mit einfarbiger Füllung">
            <a:extLst>
              <a:ext uri="{FF2B5EF4-FFF2-40B4-BE49-F238E27FC236}">
                <a16:creationId xmlns:a16="http://schemas.microsoft.com/office/drawing/2014/main" id="{130C8A5E-F9AD-2CB8-C5CB-34A97D17266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676938" y="3338130"/>
            <a:ext cx="334369" cy="334369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D8890C5-C7CA-BDA4-3E18-4EAF144689D8}"/>
              </a:ext>
            </a:extLst>
          </p:cNvPr>
          <p:cNvSpPr txBox="1">
            <a:spLocks/>
          </p:cNvSpPr>
          <p:nvPr/>
        </p:nvSpPr>
        <p:spPr>
          <a:xfrm>
            <a:off x="346945" y="413873"/>
            <a:ext cx="10515600" cy="5225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DE" sz="3200" b="0" i="0" u="none" strike="noStrike" cap="none" spc="0" normalizeH="0" baseline="0" dirty="0">
                <a:ln>
                  <a:noFill/>
                </a:ln>
                <a:solidFill>
                  <a:srgbClr val="1D0954"/>
                </a:solidFill>
                <a:effectLst/>
                <a:uFillTx/>
                <a:latin typeface="Brandon Text Bold" panose="020B0803020203060203" pitchFamily="34" charset="0"/>
                <a:ea typeface="Brandon Text Bold"/>
                <a:cs typeface="Brandon Text Bold"/>
                <a:sym typeface="Brandon Text Bold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9pPr>
          </a:lstStyle>
          <a:p>
            <a:r>
              <a:rPr lang="de-DE" sz="2800" b="1">
                <a:solidFill>
                  <a:schemeClr val="tx2"/>
                </a:solidFill>
              </a:rPr>
              <a:t>Vom manuellen Chaos zur einheitlich automatisierten Struktur mit KI</a:t>
            </a:r>
            <a:endParaRPr lang="de-DE" sz="2800" b="1" kern="0"/>
          </a:p>
        </p:txBody>
      </p:sp>
      <p:sp>
        <p:nvSpPr>
          <p:cNvPr id="2" name="TextBox 82">
            <a:extLst>
              <a:ext uri="{FF2B5EF4-FFF2-40B4-BE49-F238E27FC236}">
                <a16:creationId xmlns:a16="http://schemas.microsoft.com/office/drawing/2014/main" id="{FC288337-8CFB-204F-7118-012ADF440860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340645563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7F105-7A07-4D0E-4772-97C1B3353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a computer chip with the letter a on top of it">
            <a:extLst>
              <a:ext uri="{FF2B5EF4-FFF2-40B4-BE49-F238E27FC236}">
                <a16:creationId xmlns:a16="http://schemas.microsoft.com/office/drawing/2014/main" id="{F29C884A-36D3-691C-1470-BFC84D746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95" r="13739"/>
          <a:stretch/>
        </p:blipFill>
        <p:spPr bwMode="auto">
          <a:xfrm>
            <a:off x="4592096" y="2240782"/>
            <a:ext cx="3029747" cy="32958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9895837-1B61-D611-6CF1-7517189B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/>
              <a:t>Anforderung an eine </a:t>
            </a:r>
            <a:r>
              <a:rPr lang="de-DE" sz="2800" b="1" err="1"/>
              <a:t>Intake</a:t>
            </a:r>
            <a:r>
              <a:rPr lang="de-DE" sz="2800" b="1"/>
              <a:t> </a:t>
            </a:r>
            <a:r>
              <a:rPr lang="de-DE" sz="2800" b="1" err="1"/>
              <a:t>to</a:t>
            </a:r>
            <a:r>
              <a:rPr lang="de-DE" sz="2800" b="1"/>
              <a:t> Order Lösung</a:t>
            </a:r>
          </a:p>
        </p:txBody>
      </p: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3EBA8B2A-4505-3EFE-FA83-17C04B074343}"/>
              </a:ext>
            </a:extLst>
          </p:cNvPr>
          <p:cNvGrpSpPr/>
          <p:nvPr/>
        </p:nvGrpSpPr>
        <p:grpSpPr>
          <a:xfrm flipH="1">
            <a:off x="3998970" y="1960279"/>
            <a:ext cx="7793915" cy="3893969"/>
            <a:chOff x="695998" y="1960279"/>
            <a:chExt cx="7793915" cy="3893969"/>
          </a:xfrm>
        </p:grpSpPr>
        <p:sp>
          <p:nvSpPr>
            <p:cNvPr id="89" name="Bogen 88">
              <a:extLst>
                <a:ext uri="{FF2B5EF4-FFF2-40B4-BE49-F238E27FC236}">
                  <a16:creationId xmlns:a16="http://schemas.microsoft.com/office/drawing/2014/main" id="{1CA01EA9-8CEE-DFB6-4AF6-746081AA7AA3}"/>
                </a:ext>
              </a:extLst>
            </p:cNvPr>
            <p:cNvSpPr/>
            <p:nvPr/>
          </p:nvSpPr>
          <p:spPr>
            <a:xfrm rot="16754996" flipH="1">
              <a:off x="4958518" y="2102934"/>
              <a:ext cx="3440707" cy="3622082"/>
            </a:xfrm>
            <a:prstGeom prst="arc">
              <a:avLst>
                <a:gd name="adj1" fmla="val 12646714"/>
                <a:gd name="adj2" fmla="val 20830993"/>
              </a:avLst>
            </a:prstGeom>
            <a:noFill/>
            <a:ln w="57150" cap="flat">
              <a:solidFill>
                <a:schemeClr val="tx2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grpSp>
          <p:nvGrpSpPr>
            <p:cNvPr id="90" name="Gruppieren 89">
              <a:extLst>
                <a:ext uri="{FF2B5EF4-FFF2-40B4-BE49-F238E27FC236}">
                  <a16:creationId xmlns:a16="http://schemas.microsoft.com/office/drawing/2014/main" id="{830FFCBE-4163-BBE8-7723-6FFB2213AABA}"/>
                </a:ext>
              </a:extLst>
            </p:cNvPr>
            <p:cNvGrpSpPr/>
            <p:nvPr/>
          </p:nvGrpSpPr>
          <p:grpSpPr>
            <a:xfrm flipH="1">
              <a:off x="695998" y="5151409"/>
              <a:ext cx="5399999" cy="702839"/>
              <a:chOff x="6687646" y="4372065"/>
              <a:chExt cx="4831666" cy="647793"/>
            </a:xfrm>
          </p:grpSpPr>
          <p:sp>
            <p:nvSpPr>
              <p:cNvPr id="98" name="Rounded Rectangle">
                <a:extLst>
                  <a:ext uri="{FF2B5EF4-FFF2-40B4-BE49-F238E27FC236}">
                    <a16:creationId xmlns:a16="http://schemas.microsoft.com/office/drawing/2014/main" id="{E996AC80-BE13-7B0F-7585-416D46BE3648}"/>
                  </a:ext>
                </a:extLst>
              </p:cNvPr>
              <p:cNvSpPr/>
              <p:nvPr/>
            </p:nvSpPr>
            <p:spPr>
              <a:xfrm>
                <a:off x="6687646" y="4425961"/>
                <a:ext cx="4831666" cy="5400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ln w="28575" cap="flat">
                <a:noFill/>
                <a:miter lim="400000"/>
              </a:ln>
              <a:effectLst>
                <a:outerShdw blurRad="380888" dir="5400000" algn="ctr" rotWithShape="0">
                  <a:srgbClr val="000000">
                    <a:alpha val="10000"/>
                  </a:srgbClr>
                </a:outerShdw>
              </a:effectLst>
            </p:spPr>
            <p:txBody>
              <a:bodyPr wrap="square" lIns="720000" tIns="0" rIns="7200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 sz="1000">
                    <a:solidFill>
                      <a:srgbClr val="626679"/>
                    </a:solidFill>
                  </a:defRPr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1D085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9" name="Rounded Rectangle 8">
                <a:extLst>
                  <a:ext uri="{FF2B5EF4-FFF2-40B4-BE49-F238E27FC236}">
                    <a16:creationId xmlns:a16="http://schemas.microsoft.com/office/drawing/2014/main" id="{E4CDD043-D481-E657-3434-1B38B17C44A8}"/>
                  </a:ext>
                </a:extLst>
              </p:cNvPr>
              <p:cNvSpPr/>
              <p:nvPr/>
            </p:nvSpPr>
            <p:spPr>
              <a:xfrm>
                <a:off x="6687646" y="4372065"/>
                <a:ext cx="629069" cy="647793"/>
              </a:xfrm>
              <a:prstGeom prst="roundRect">
                <a:avLst>
                  <a:gd name="adj" fmla="val 50000"/>
                </a:avLst>
              </a:prstGeom>
              <a:solidFill>
                <a:srgbClr val="5020D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0" cap="none" spc="0" normalizeH="0" baseline="0" noProof="0">
                  <a:ln>
                    <a:noFill/>
                  </a:ln>
                  <a:solidFill>
                    <a:srgbClr val="FDFCFB">
                      <a:hueOff val="-1192752"/>
                      <a:satOff val="-39415"/>
                      <a:lumOff val="1066"/>
                    </a:srgbClr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91" name="Gruppieren 90">
              <a:extLst>
                <a:ext uri="{FF2B5EF4-FFF2-40B4-BE49-F238E27FC236}">
                  <a16:creationId xmlns:a16="http://schemas.microsoft.com/office/drawing/2014/main" id="{81526510-ACAA-F313-90A5-0F1B5EF85298}"/>
                </a:ext>
              </a:extLst>
            </p:cNvPr>
            <p:cNvGrpSpPr/>
            <p:nvPr/>
          </p:nvGrpSpPr>
          <p:grpSpPr>
            <a:xfrm flipH="1">
              <a:off x="704870" y="3483156"/>
              <a:ext cx="4531574" cy="702839"/>
              <a:chOff x="6687646" y="4372065"/>
              <a:chExt cx="4054639" cy="647793"/>
            </a:xfrm>
          </p:grpSpPr>
          <p:sp>
            <p:nvSpPr>
              <p:cNvPr id="96" name="Rounded Rectangle">
                <a:extLst>
                  <a:ext uri="{FF2B5EF4-FFF2-40B4-BE49-F238E27FC236}">
                    <a16:creationId xmlns:a16="http://schemas.microsoft.com/office/drawing/2014/main" id="{7003A817-FBB6-0B48-7F4A-A61780995869}"/>
                  </a:ext>
                </a:extLst>
              </p:cNvPr>
              <p:cNvSpPr/>
              <p:nvPr/>
            </p:nvSpPr>
            <p:spPr>
              <a:xfrm>
                <a:off x="6687647" y="4425961"/>
                <a:ext cx="4054638" cy="5400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ln w="28575" cap="flat">
                <a:noFill/>
                <a:miter lim="400000"/>
              </a:ln>
              <a:effectLst>
                <a:outerShdw blurRad="380888" dir="5400000" algn="ctr" rotWithShape="0">
                  <a:srgbClr val="000000">
                    <a:alpha val="10000"/>
                  </a:srgbClr>
                </a:outerShdw>
              </a:effectLst>
            </p:spPr>
            <p:txBody>
              <a:bodyPr wrap="square" lIns="720000" tIns="0" rIns="7200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 sz="1000">
                    <a:solidFill>
                      <a:srgbClr val="626679"/>
                    </a:solidFill>
                  </a:defRPr>
                </a:pPr>
                <a:r>
                  <a:rPr kumimoji="0" lang="de-DE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1D0853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Systemseitige Integration</a:t>
                </a:r>
                <a:b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626679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1D0853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Nahtlose Einbindung in Kommunikationstools</a:t>
                </a:r>
              </a:p>
            </p:txBody>
          </p:sp>
          <p:sp>
            <p:nvSpPr>
              <p:cNvPr id="97" name="Rounded Rectangle 8">
                <a:extLst>
                  <a:ext uri="{FF2B5EF4-FFF2-40B4-BE49-F238E27FC236}">
                    <a16:creationId xmlns:a16="http://schemas.microsoft.com/office/drawing/2014/main" id="{CEFA4F33-AAA1-596B-6498-1DC3E46AEAD4}"/>
                  </a:ext>
                </a:extLst>
              </p:cNvPr>
              <p:cNvSpPr/>
              <p:nvPr/>
            </p:nvSpPr>
            <p:spPr>
              <a:xfrm>
                <a:off x="6687646" y="4372065"/>
                <a:ext cx="629069" cy="647793"/>
              </a:xfrm>
              <a:prstGeom prst="roundRect">
                <a:avLst>
                  <a:gd name="adj" fmla="val 50000"/>
                </a:avLst>
              </a:prstGeom>
              <a:solidFill>
                <a:srgbClr val="5020D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0" cap="none" spc="0" normalizeH="0" baseline="0" noProof="0">
                  <a:ln>
                    <a:noFill/>
                  </a:ln>
                  <a:solidFill>
                    <a:srgbClr val="FDFCFB">
                      <a:hueOff val="-1192752"/>
                      <a:satOff val="-39415"/>
                      <a:lumOff val="1066"/>
                    </a:srgbClr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3A8734AA-535E-E7D9-5464-DE1E56D51F25}"/>
                </a:ext>
              </a:extLst>
            </p:cNvPr>
            <p:cNvGrpSpPr/>
            <p:nvPr/>
          </p:nvGrpSpPr>
          <p:grpSpPr>
            <a:xfrm flipH="1">
              <a:off x="695999" y="1960279"/>
              <a:ext cx="5400000" cy="702839"/>
              <a:chOff x="6687645" y="4372065"/>
              <a:chExt cx="4831666" cy="647793"/>
            </a:xfrm>
          </p:grpSpPr>
          <p:sp>
            <p:nvSpPr>
              <p:cNvPr id="93" name="Rounded Rectangle">
                <a:extLst>
                  <a:ext uri="{FF2B5EF4-FFF2-40B4-BE49-F238E27FC236}">
                    <a16:creationId xmlns:a16="http://schemas.microsoft.com/office/drawing/2014/main" id="{3C5B1E33-6C9F-3C29-1A06-578892915E2A}"/>
                  </a:ext>
                </a:extLst>
              </p:cNvPr>
              <p:cNvSpPr/>
              <p:nvPr/>
            </p:nvSpPr>
            <p:spPr>
              <a:xfrm>
                <a:off x="6687645" y="4425961"/>
                <a:ext cx="4831666" cy="5400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ln w="28575" cap="flat">
                <a:noFill/>
                <a:miter lim="400000"/>
              </a:ln>
              <a:effectLst>
                <a:outerShdw blurRad="380888" dir="5400000" algn="ctr" rotWithShape="0">
                  <a:srgbClr val="000000">
                    <a:alpha val="10000"/>
                  </a:srgbClr>
                </a:outerShdw>
              </a:effectLst>
            </p:spPr>
            <p:txBody>
              <a:bodyPr wrap="square" lIns="720000" tIns="0" rIns="7200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 sz="1000">
                    <a:solidFill>
                      <a:srgbClr val="626679"/>
                    </a:solidFill>
                  </a:defRPr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1D085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4" name="Rounded Rectangle 8">
                <a:extLst>
                  <a:ext uri="{FF2B5EF4-FFF2-40B4-BE49-F238E27FC236}">
                    <a16:creationId xmlns:a16="http://schemas.microsoft.com/office/drawing/2014/main" id="{69A6D0D4-463F-9C60-BE34-9C68A09745B5}"/>
                  </a:ext>
                </a:extLst>
              </p:cNvPr>
              <p:cNvSpPr/>
              <p:nvPr/>
            </p:nvSpPr>
            <p:spPr>
              <a:xfrm>
                <a:off x="6687646" y="4372065"/>
                <a:ext cx="629069" cy="647793"/>
              </a:xfrm>
              <a:prstGeom prst="roundRect">
                <a:avLst>
                  <a:gd name="adj" fmla="val 50000"/>
                </a:avLst>
              </a:prstGeom>
              <a:solidFill>
                <a:srgbClr val="5020D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0" cap="none" spc="0" normalizeH="0" baseline="0" noProof="0">
                  <a:ln>
                    <a:noFill/>
                  </a:ln>
                  <a:solidFill>
                    <a:srgbClr val="FDFCFB">
                      <a:hueOff val="-1192752"/>
                      <a:satOff val="-39415"/>
                      <a:lumOff val="1066"/>
                    </a:srgbClr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A0D30110-DFF7-C776-EF51-29D67AC1FB35}"/>
              </a:ext>
            </a:extLst>
          </p:cNvPr>
          <p:cNvGrpSpPr/>
          <p:nvPr/>
        </p:nvGrpSpPr>
        <p:grpSpPr>
          <a:xfrm>
            <a:off x="407986" y="1966990"/>
            <a:ext cx="7793917" cy="3893969"/>
            <a:chOff x="695996" y="1960279"/>
            <a:chExt cx="7793917" cy="3893969"/>
          </a:xfrm>
        </p:grpSpPr>
        <p:sp>
          <p:nvSpPr>
            <p:cNvPr id="101" name="Bogen 100">
              <a:extLst>
                <a:ext uri="{FF2B5EF4-FFF2-40B4-BE49-F238E27FC236}">
                  <a16:creationId xmlns:a16="http://schemas.microsoft.com/office/drawing/2014/main" id="{86565594-18B5-BABC-FCA9-091F9990D3D9}"/>
                </a:ext>
              </a:extLst>
            </p:cNvPr>
            <p:cNvSpPr/>
            <p:nvPr/>
          </p:nvSpPr>
          <p:spPr>
            <a:xfrm rot="16754996" flipH="1">
              <a:off x="4958518" y="2102934"/>
              <a:ext cx="3440707" cy="3622082"/>
            </a:xfrm>
            <a:prstGeom prst="arc">
              <a:avLst>
                <a:gd name="adj1" fmla="val 12646714"/>
                <a:gd name="adj2" fmla="val 20830993"/>
              </a:avLst>
            </a:prstGeom>
            <a:noFill/>
            <a:ln w="57150" cap="flat">
              <a:solidFill>
                <a:schemeClr val="tx2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FF4080A1-E5A1-C070-597A-80CBFA4293A3}"/>
                </a:ext>
              </a:extLst>
            </p:cNvPr>
            <p:cNvGrpSpPr/>
            <p:nvPr/>
          </p:nvGrpSpPr>
          <p:grpSpPr>
            <a:xfrm flipH="1">
              <a:off x="695998" y="5151409"/>
              <a:ext cx="5399999" cy="702839"/>
              <a:chOff x="6687646" y="4372065"/>
              <a:chExt cx="4831666" cy="647793"/>
            </a:xfrm>
          </p:grpSpPr>
          <p:sp>
            <p:nvSpPr>
              <p:cNvPr id="110" name="Rounded Rectangle">
                <a:extLst>
                  <a:ext uri="{FF2B5EF4-FFF2-40B4-BE49-F238E27FC236}">
                    <a16:creationId xmlns:a16="http://schemas.microsoft.com/office/drawing/2014/main" id="{295D7E14-A649-A085-C827-11243A6DF1FF}"/>
                  </a:ext>
                </a:extLst>
              </p:cNvPr>
              <p:cNvSpPr/>
              <p:nvPr/>
            </p:nvSpPr>
            <p:spPr>
              <a:xfrm>
                <a:off x="6687646" y="4425959"/>
                <a:ext cx="4831666" cy="5400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ln w="28575" cap="flat">
                <a:noFill/>
                <a:miter lim="400000"/>
              </a:ln>
              <a:effectLst>
                <a:outerShdw blurRad="380888" dir="5400000" algn="ctr" rotWithShape="0">
                  <a:srgbClr val="000000">
                    <a:alpha val="10000"/>
                  </a:srgbClr>
                </a:outerShdw>
              </a:effectLst>
            </p:spPr>
            <p:txBody>
              <a:bodyPr wrap="square" lIns="720000" tIns="0" rIns="7200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 sz="1000">
                    <a:solidFill>
                      <a:srgbClr val="626679"/>
                    </a:solidFill>
                  </a:defRPr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1D085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1" name="Rounded Rectangle 8">
                <a:extLst>
                  <a:ext uri="{FF2B5EF4-FFF2-40B4-BE49-F238E27FC236}">
                    <a16:creationId xmlns:a16="http://schemas.microsoft.com/office/drawing/2014/main" id="{C2C5A142-7C75-E8EA-41E6-CE68384B856F}"/>
                  </a:ext>
                </a:extLst>
              </p:cNvPr>
              <p:cNvSpPr/>
              <p:nvPr/>
            </p:nvSpPr>
            <p:spPr>
              <a:xfrm>
                <a:off x="6687646" y="4372065"/>
                <a:ext cx="629069" cy="647793"/>
              </a:xfrm>
              <a:prstGeom prst="roundRect">
                <a:avLst>
                  <a:gd name="adj" fmla="val 50000"/>
                </a:avLst>
              </a:prstGeom>
              <a:solidFill>
                <a:srgbClr val="5020D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0" cap="none" spc="0" normalizeH="0" baseline="0" noProof="0">
                  <a:ln>
                    <a:noFill/>
                  </a:ln>
                  <a:solidFill>
                    <a:srgbClr val="FDFCFB">
                      <a:hueOff val="-1192752"/>
                      <a:satOff val="-39415"/>
                      <a:lumOff val="1066"/>
                    </a:srgbClr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03" name="Gruppieren 102">
              <a:extLst>
                <a:ext uri="{FF2B5EF4-FFF2-40B4-BE49-F238E27FC236}">
                  <a16:creationId xmlns:a16="http://schemas.microsoft.com/office/drawing/2014/main" id="{91D0628E-BB3A-C062-1202-7CBCA417FCF9}"/>
                </a:ext>
              </a:extLst>
            </p:cNvPr>
            <p:cNvGrpSpPr/>
            <p:nvPr/>
          </p:nvGrpSpPr>
          <p:grpSpPr>
            <a:xfrm flipH="1">
              <a:off x="704870" y="3483156"/>
              <a:ext cx="4531574" cy="702839"/>
              <a:chOff x="6687646" y="4372065"/>
              <a:chExt cx="4054639" cy="647793"/>
            </a:xfrm>
          </p:grpSpPr>
          <p:sp>
            <p:nvSpPr>
              <p:cNvPr id="108" name="Rounded Rectangle">
                <a:extLst>
                  <a:ext uri="{FF2B5EF4-FFF2-40B4-BE49-F238E27FC236}">
                    <a16:creationId xmlns:a16="http://schemas.microsoft.com/office/drawing/2014/main" id="{DEA65911-405B-0854-1EDF-DB539188ADD1}"/>
                  </a:ext>
                </a:extLst>
              </p:cNvPr>
              <p:cNvSpPr/>
              <p:nvPr/>
            </p:nvSpPr>
            <p:spPr>
              <a:xfrm>
                <a:off x="6687647" y="4425961"/>
                <a:ext cx="4054638" cy="5400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ln w="28575" cap="flat">
                <a:noFill/>
                <a:miter lim="400000"/>
              </a:ln>
              <a:effectLst>
                <a:outerShdw blurRad="380888" dir="5400000" algn="ctr" rotWithShape="0">
                  <a:srgbClr val="000000">
                    <a:alpha val="10000"/>
                  </a:srgbClr>
                </a:outerShdw>
              </a:effectLst>
            </p:spPr>
            <p:txBody>
              <a:bodyPr wrap="square" lIns="720000" tIns="0" rIns="7200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 sz="1000">
                    <a:solidFill>
                      <a:srgbClr val="626679"/>
                    </a:solidFill>
                  </a:defRPr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1D085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9" name="Rounded Rectangle 8">
                <a:extLst>
                  <a:ext uri="{FF2B5EF4-FFF2-40B4-BE49-F238E27FC236}">
                    <a16:creationId xmlns:a16="http://schemas.microsoft.com/office/drawing/2014/main" id="{886F8C89-A7FD-6A1C-8DD1-99A239D28B6F}"/>
                  </a:ext>
                </a:extLst>
              </p:cNvPr>
              <p:cNvSpPr/>
              <p:nvPr/>
            </p:nvSpPr>
            <p:spPr>
              <a:xfrm>
                <a:off x="6687646" y="4372065"/>
                <a:ext cx="629069" cy="647793"/>
              </a:xfrm>
              <a:prstGeom prst="roundRect">
                <a:avLst>
                  <a:gd name="adj" fmla="val 50000"/>
                </a:avLst>
              </a:prstGeom>
              <a:solidFill>
                <a:srgbClr val="5020D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0" cap="none" spc="0" normalizeH="0" baseline="0" noProof="0">
                  <a:ln>
                    <a:noFill/>
                  </a:ln>
                  <a:solidFill>
                    <a:srgbClr val="FDFCFB">
                      <a:hueOff val="-1192752"/>
                      <a:satOff val="-39415"/>
                      <a:lumOff val="1066"/>
                    </a:srgbClr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04" name="Gruppieren 103">
              <a:extLst>
                <a:ext uri="{FF2B5EF4-FFF2-40B4-BE49-F238E27FC236}">
                  <a16:creationId xmlns:a16="http://schemas.microsoft.com/office/drawing/2014/main" id="{3B40BBC8-7EAB-E221-72EE-149DBDC92A6D}"/>
                </a:ext>
              </a:extLst>
            </p:cNvPr>
            <p:cNvGrpSpPr/>
            <p:nvPr/>
          </p:nvGrpSpPr>
          <p:grpSpPr>
            <a:xfrm flipH="1">
              <a:off x="695996" y="1960279"/>
              <a:ext cx="6597818" cy="702839"/>
              <a:chOff x="5615895" y="4372065"/>
              <a:chExt cx="5903416" cy="647793"/>
            </a:xfrm>
          </p:grpSpPr>
          <p:sp>
            <p:nvSpPr>
              <p:cNvPr id="105" name="Rounded Rectangle">
                <a:extLst>
                  <a:ext uri="{FF2B5EF4-FFF2-40B4-BE49-F238E27FC236}">
                    <a16:creationId xmlns:a16="http://schemas.microsoft.com/office/drawing/2014/main" id="{2B2DFF73-FB59-D011-8FBD-C0FF43D1CF24}"/>
                  </a:ext>
                </a:extLst>
              </p:cNvPr>
              <p:cNvSpPr/>
              <p:nvPr/>
            </p:nvSpPr>
            <p:spPr>
              <a:xfrm>
                <a:off x="6687645" y="4425961"/>
                <a:ext cx="4831666" cy="5400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ln w="28575" cap="flat">
                <a:noFill/>
                <a:miter lim="400000"/>
              </a:ln>
              <a:effectLst>
                <a:outerShdw blurRad="380888" dir="5400000" algn="ctr" rotWithShape="0">
                  <a:srgbClr val="000000">
                    <a:alpha val="10000"/>
                  </a:srgbClr>
                </a:outerShdw>
              </a:effectLst>
            </p:spPr>
            <p:txBody>
              <a:bodyPr wrap="square" lIns="720000" tIns="0" rIns="7200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 sz="1000">
                    <a:solidFill>
                      <a:srgbClr val="626679"/>
                    </a:solidFill>
                  </a:defRPr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1D085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6" name="Rounded Rectangle 8">
                <a:extLst>
                  <a:ext uri="{FF2B5EF4-FFF2-40B4-BE49-F238E27FC236}">
                    <a16:creationId xmlns:a16="http://schemas.microsoft.com/office/drawing/2014/main" id="{2629911A-F235-A4DA-D269-1E0E8818E4F0}"/>
                  </a:ext>
                </a:extLst>
              </p:cNvPr>
              <p:cNvSpPr/>
              <p:nvPr/>
            </p:nvSpPr>
            <p:spPr>
              <a:xfrm>
                <a:off x="6687647" y="4372065"/>
                <a:ext cx="629069" cy="647793"/>
              </a:xfrm>
              <a:prstGeom prst="roundRect">
                <a:avLst>
                  <a:gd name="adj" fmla="val 50000"/>
                </a:avLst>
              </a:prstGeom>
              <a:solidFill>
                <a:srgbClr val="5020D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0" cap="none" spc="0" normalizeH="0" baseline="0" noProof="0">
                  <a:ln>
                    <a:noFill/>
                  </a:ln>
                  <a:solidFill>
                    <a:srgbClr val="FDFCFB">
                      <a:hueOff val="-1192752"/>
                      <a:satOff val="-39415"/>
                      <a:lumOff val="1066"/>
                    </a:srgbClr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pic>
            <p:nvPicPr>
              <p:cNvPr id="107" name="Graphic 19">
                <a:extLst>
                  <a:ext uri="{FF2B5EF4-FFF2-40B4-BE49-F238E27FC236}">
                    <a16:creationId xmlns:a16="http://schemas.microsoft.com/office/drawing/2014/main" id="{782AF099-5546-1B16-4A6F-83ED25F93D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b="22936"/>
              <a:stretch/>
            </p:blipFill>
            <p:spPr>
              <a:xfrm>
                <a:off x="5615895" y="4441068"/>
                <a:ext cx="467756" cy="450592"/>
              </a:xfrm>
              <a:prstGeom prst="rect">
                <a:avLst/>
              </a:prstGeom>
            </p:spPr>
          </p:pic>
        </p:grpSp>
      </p:grpSp>
      <p:sp>
        <p:nvSpPr>
          <p:cNvPr id="113" name="Textfeld 112">
            <a:extLst>
              <a:ext uri="{FF2B5EF4-FFF2-40B4-BE49-F238E27FC236}">
                <a16:creationId xmlns:a16="http://schemas.microsoft.com/office/drawing/2014/main" id="{8169451B-B066-1CA1-C839-9C67BE39F923}"/>
              </a:ext>
            </a:extLst>
          </p:cNvPr>
          <p:cNvSpPr txBox="1"/>
          <p:nvPr/>
        </p:nvSpPr>
        <p:spPr>
          <a:xfrm>
            <a:off x="564766" y="2013711"/>
            <a:ext cx="4428029" cy="6093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000">
                <a:solidFill>
                  <a:srgbClr val="626679"/>
                </a:solidFill>
              </a:defRPr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Von Chaos zu Struktur</a:t>
            </a:r>
            <a:b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62667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Umwandlung von Freitextbestellung zu einheitlichen Daten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1D085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4" name="Textfeld 113">
            <a:extLst>
              <a:ext uri="{FF2B5EF4-FFF2-40B4-BE49-F238E27FC236}">
                <a16:creationId xmlns:a16="http://schemas.microsoft.com/office/drawing/2014/main" id="{577B4809-5352-E09D-9B41-576B796C4317}"/>
              </a:ext>
            </a:extLst>
          </p:cNvPr>
          <p:cNvSpPr txBox="1"/>
          <p:nvPr/>
        </p:nvSpPr>
        <p:spPr>
          <a:xfrm>
            <a:off x="610395" y="3541632"/>
            <a:ext cx="4428029" cy="6093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000">
                <a:solidFill>
                  <a:srgbClr val="626679"/>
                </a:solidFill>
              </a:defRPr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Automatische Prozesserkennung</a:t>
            </a:r>
            <a:b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62667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Automatische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Ausführung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der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korrekten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Schritte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1D085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C69D1E76-90D4-E395-7B06-7C347B4C681D}"/>
              </a:ext>
            </a:extLst>
          </p:cNvPr>
          <p:cNvSpPr txBox="1"/>
          <p:nvPr/>
        </p:nvSpPr>
        <p:spPr>
          <a:xfrm>
            <a:off x="610394" y="5213209"/>
            <a:ext cx="4428029" cy="6093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000">
                <a:solidFill>
                  <a:srgbClr val="626679"/>
                </a:solidFill>
              </a:defRPr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Zuordnung von Artikeln zu Warengruppen</a:t>
            </a:r>
            <a:b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62667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Analyse von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Bestelldaten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vereinfacht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den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Ablauf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1D085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6" name="Textfeld 115">
            <a:extLst>
              <a:ext uri="{FF2B5EF4-FFF2-40B4-BE49-F238E27FC236}">
                <a16:creationId xmlns:a16="http://schemas.microsoft.com/office/drawing/2014/main" id="{442C79B6-7D69-8F3B-34A6-9209BCEFA8D7}"/>
              </a:ext>
            </a:extLst>
          </p:cNvPr>
          <p:cNvSpPr txBox="1"/>
          <p:nvPr/>
        </p:nvSpPr>
        <p:spPr>
          <a:xfrm>
            <a:off x="7199205" y="2025466"/>
            <a:ext cx="4428029" cy="6093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000">
                <a:solidFill>
                  <a:srgbClr val="626679"/>
                </a:solidFill>
              </a:defRPr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Kritische Lieferantenanalyse</a:t>
            </a:r>
            <a:b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62667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Bedarfsgerechte Auswahl des passenden Lieferanten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1D085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BDF9C4B1-2AE2-EE40-53C8-A88AC0A05C35}"/>
              </a:ext>
            </a:extLst>
          </p:cNvPr>
          <p:cNvSpPr txBox="1"/>
          <p:nvPr/>
        </p:nvSpPr>
        <p:spPr>
          <a:xfrm>
            <a:off x="7199205" y="5203894"/>
            <a:ext cx="4428029" cy="6093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000">
                <a:solidFill>
                  <a:srgbClr val="626679"/>
                </a:solidFill>
              </a:defRPr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Von fragmentierten Systemen zur Transparenz</a:t>
            </a:r>
            <a:b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62667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Ein einheitliches System schafft Nachvollziehbarkeit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1D085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9" name="Grafik 118" descr="Datenbank mit einfarbiger Füllung">
            <a:extLst>
              <a:ext uri="{FF2B5EF4-FFF2-40B4-BE49-F238E27FC236}">
                <a16:creationId xmlns:a16="http://schemas.microsoft.com/office/drawing/2014/main" id="{7AA90CD3-2D82-F648-1882-A4F22A3339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98048" y="2051065"/>
            <a:ext cx="516808" cy="516808"/>
          </a:xfrm>
          <a:prstGeom prst="rect">
            <a:avLst/>
          </a:prstGeom>
        </p:spPr>
      </p:pic>
      <p:pic>
        <p:nvPicPr>
          <p:cNvPr id="121" name="Grafik 120" descr="Workflow mit einfarbiger Füllung">
            <a:extLst>
              <a:ext uri="{FF2B5EF4-FFF2-40B4-BE49-F238E27FC236}">
                <a16:creationId xmlns:a16="http://schemas.microsoft.com/office/drawing/2014/main" id="{FFD31178-C72F-BB07-BC6B-709CC74209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34620" y="3579004"/>
            <a:ext cx="524563" cy="524563"/>
          </a:xfrm>
          <a:prstGeom prst="rect">
            <a:avLst/>
          </a:prstGeom>
        </p:spPr>
      </p:pic>
      <p:pic>
        <p:nvPicPr>
          <p:cNvPr id="123" name="Grafik 122" descr="Entscheidungsdiagramm mit einfarbiger Füllung">
            <a:extLst>
              <a:ext uri="{FF2B5EF4-FFF2-40B4-BE49-F238E27FC236}">
                <a16:creationId xmlns:a16="http://schemas.microsoft.com/office/drawing/2014/main" id="{9802CABD-BF6D-ED9A-9C5F-1A48623E97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10748" y="5241742"/>
            <a:ext cx="496772" cy="496772"/>
          </a:xfrm>
          <a:prstGeom prst="rect">
            <a:avLst/>
          </a:prstGeom>
        </p:spPr>
      </p:pic>
      <p:pic>
        <p:nvPicPr>
          <p:cNvPr id="125" name="Grafik 124" descr="Seilknoten mit einfarbiger Füllung">
            <a:extLst>
              <a:ext uri="{FF2B5EF4-FFF2-40B4-BE49-F238E27FC236}">
                <a16:creationId xmlns:a16="http://schemas.microsoft.com/office/drawing/2014/main" id="{D93098DB-FD6D-05AE-F473-F31013A637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67829" y="3601739"/>
            <a:ext cx="475301" cy="475301"/>
          </a:xfrm>
          <a:prstGeom prst="rect">
            <a:avLst/>
          </a:prstGeom>
        </p:spPr>
      </p:pic>
      <p:pic>
        <p:nvPicPr>
          <p:cNvPr id="127" name="Grafik 126" descr="Kreise mit Pfeilen mit einfarbiger Füllung">
            <a:extLst>
              <a:ext uri="{FF2B5EF4-FFF2-40B4-BE49-F238E27FC236}">
                <a16:creationId xmlns:a16="http://schemas.microsoft.com/office/drawing/2014/main" id="{34FCE5DF-5A14-2638-421E-0F83EDDDF8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392884" y="5151409"/>
            <a:ext cx="697306" cy="697306"/>
          </a:xfrm>
          <a:prstGeom prst="rect">
            <a:avLst/>
          </a:prstGeom>
        </p:spPr>
      </p:pic>
      <p:sp>
        <p:nvSpPr>
          <p:cNvPr id="4" name="TextBox 82">
            <a:extLst>
              <a:ext uri="{FF2B5EF4-FFF2-40B4-BE49-F238E27FC236}">
                <a16:creationId xmlns:a16="http://schemas.microsoft.com/office/drawing/2014/main" id="{9A120DA8-BEFF-79D7-CDFA-3B63110D395B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258658676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11516-C3BC-295E-8295-A2BD61784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1F2A003E-5B0B-7AC9-FA3E-874F053E8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9E9AE5BF-0A7F-7A73-3584-78D3EB4F4F13}"/>
              </a:ext>
            </a:extLst>
          </p:cNvPr>
          <p:cNvSpPr/>
          <p:nvPr/>
        </p:nvSpPr>
        <p:spPr>
          <a:xfrm>
            <a:off x="-204753" y="-172995"/>
            <a:ext cx="12989433" cy="7154563"/>
          </a:xfrm>
          <a:prstGeom prst="rect">
            <a:avLst/>
          </a:prstGeom>
          <a:solidFill>
            <a:schemeClr val="bg1">
              <a:lumMod val="75000"/>
              <a:lumOff val="25000"/>
              <a:alpha val="29804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0CAB56E-BBD4-A208-7410-8BA93FE55A1C}"/>
              </a:ext>
            </a:extLst>
          </p:cNvPr>
          <p:cNvSpPr txBox="1"/>
          <p:nvPr/>
        </p:nvSpPr>
        <p:spPr>
          <a:xfrm>
            <a:off x="843529" y="2644171"/>
            <a:ext cx="10504942" cy="175432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defPPr>
              <a:defRPr lang="en-DE"/>
            </a:defPPr>
            <a:lvl1pPr marR="0" lvl="0" indent="0" algn="ctr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1">
                <a:solidFill>
                  <a:schemeClr val="accent6"/>
                </a:solidFill>
                <a:latin typeface="Brandon Text Bold" panose="020B0803020203060203" pitchFamily="34" charset="0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  <a:sym typeface="Open Sans"/>
              </a:rPr>
              <a:t>Mit </a:t>
            </a:r>
            <a:r>
              <a:rPr kumimoji="0" lang="de-DE" sz="5400" b="1" i="0" u="none" strike="noStrike" kern="1200" cap="none" spc="0" normalizeH="0" baseline="0" noProof="0" err="1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  <a:sym typeface="Open Sans"/>
              </a:rPr>
              <a:t>Mercanis</a:t>
            </a:r>
            <a:r>
              <a:rPr kumimoji="0" lang="de-DE" sz="54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  <a:sym typeface="Open Sans"/>
              </a:rPr>
              <a:t> zum intuitiven </a:t>
            </a:r>
            <a:r>
              <a:rPr kumimoji="0" lang="de-DE" sz="5400" b="1" i="0" u="none" strike="noStrike" kern="1200" cap="none" spc="0" normalizeH="0" baseline="0" noProof="0" err="1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  <a:sym typeface="Open Sans"/>
              </a:rPr>
              <a:t>Intake</a:t>
            </a:r>
            <a:r>
              <a:rPr kumimoji="0" lang="de-DE" sz="54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  <a:sym typeface="Open Sans"/>
              </a:rPr>
              <a:t> </a:t>
            </a:r>
            <a:r>
              <a:rPr kumimoji="0" lang="de-DE" sz="5400" b="1" i="0" u="none" strike="noStrike" kern="1200" cap="none" spc="0" normalizeH="0" baseline="0" noProof="0" err="1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  <a:sym typeface="Open Sans"/>
              </a:rPr>
              <a:t>to</a:t>
            </a:r>
            <a:r>
              <a:rPr kumimoji="0" lang="de-DE" sz="54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  <a:sym typeface="Open Sans"/>
              </a:rPr>
              <a:t> Order Prozess</a:t>
            </a:r>
          </a:p>
        </p:txBody>
      </p:sp>
      <p:sp>
        <p:nvSpPr>
          <p:cNvPr id="2" name="TextBox 82">
            <a:extLst>
              <a:ext uri="{FF2B5EF4-FFF2-40B4-BE49-F238E27FC236}">
                <a16:creationId xmlns:a16="http://schemas.microsoft.com/office/drawing/2014/main" id="{B67D8F75-0084-BAA9-DD2E-F709DED75771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421761968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1122C-28C4-3EC6-E1C6-1D8A494C3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65F6017A-9161-E107-228E-265A67D7637F}"/>
              </a:ext>
            </a:extLst>
          </p:cNvPr>
          <p:cNvSpPr/>
          <p:nvPr/>
        </p:nvSpPr>
        <p:spPr>
          <a:xfrm>
            <a:off x="1315844" y="5023273"/>
            <a:ext cx="9603112" cy="408620"/>
          </a:xfrm>
          <a:prstGeom prst="roundRect">
            <a:avLst/>
          </a:prstGeom>
          <a:solidFill>
            <a:schemeClr val="bg2">
              <a:lumMod val="75000"/>
              <a:alpha val="3607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9A6300D8-852A-28B9-3A1C-7292A5ECD3D4}"/>
              </a:ext>
            </a:extLst>
          </p:cNvPr>
          <p:cNvSpPr/>
          <p:nvPr/>
        </p:nvSpPr>
        <p:spPr>
          <a:xfrm>
            <a:off x="1315845" y="3354667"/>
            <a:ext cx="3233854" cy="40862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4F8CF494-A08D-5459-7357-6B9D72DBA542}"/>
              </a:ext>
            </a:extLst>
          </p:cNvPr>
          <p:cNvSpPr/>
          <p:nvPr/>
        </p:nvSpPr>
        <p:spPr>
          <a:xfrm>
            <a:off x="4679795" y="3354667"/>
            <a:ext cx="6239161" cy="40862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107864F4-6C62-8D92-BA9C-41780CA22638}"/>
              </a:ext>
            </a:extLst>
          </p:cNvPr>
          <p:cNvSpPr/>
          <p:nvPr/>
        </p:nvSpPr>
        <p:spPr>
          <a:xfrm>
            <a:off x="1315844" y="3883244"/>
            <a:ext cx="9603112" cy="40862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92B12A81-9777-3529-E376-0ED45324B670}"/>
              </a:ext>
            </a:extLst>
          </p:cNvPr>
          <p:cNvSpPr/>
          <p:nvPr/>
        </p:nvSpPr>
        <p:spPr>
          <a:xfrm>
            <a:off x="1315844" y="4454027"/>
            <a:ext cx="9603112" cy="40862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E415FBD-2AB7-04C3-50A5-F75083601ACA}"/>
              </a:ext>
            </a:extLst>
          </p:cNvPr>
          <p:cNvGrpSpPr/>
          <p:nvPr/>
        </p:nvGrpSpPr>
        <p:grpSpPr>
          <a:xfrm>
            <a:off x="1890918" y="1194737"/>
            <a:ext cx="2023338" cy="1776248"/>
            <a:chOff x="1690534" y="986161"/>
            <a:chExt cx="2295931" cy="1907114"/>
          </a:xfrm>
        </p:grpSpPr>
        <p:pic>
          <p:nvPicPr>
            <p:cNvPr id="16" name="Graphic 29">
              <a:extLst>
                <a:ext uri="{FF2B5EF4-FFF2-40B4-BE49-F238E27FC236}">
                  <a16:creationId xmlns:a16="http://schemas.microsoft.com/office/drawing/2014/main" id="{9153809E-2313-395C-A297-7BF94EFCD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4218"/>
            <a:stretch/>
          </p:blipFill>
          <p:spPr>
            <a:xfrm>
              <a:off x="2650375" y="1633275"/>
              <a:ext cx="1336090" cy="1260000"/>
            </a:xfrm>
            <a:prstGeom prst="rect">
              <a:avLst/>
            </a:prstGeom>
          </p:spPr>
        </p:pic>
        <p:pic>
          <p:nvPicPr>
            <p:cNvPr id="25" name="Graphic 30">
              <a:extLst>
                <a:ext uri="{FF2B5EF4-FFF2-40B4-BE49-F238E27FC236}">
                  <a16:creationId xmlns:a16="http://schemas.microsoft.com/office/drawing/2014/main" id="{F57798D2-E078-F900-4E21-FF6AA9892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30912"/>
            <a:stretch/>
          </p:blipFill>
          <p:spPr>
            <a:xfrm>
              <a:off x="1690534" y="986161"/>
              <a:ext cx="1470770" cy="1260000"/>
            </a:xfrm>
            <a:prstGeom prst="rect">
              <a:avLst/>
            </a:prstGeom>
          </p:spPr>
        </p:pic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0CDB9C6B-4A8A-7EE5-F0E8-4BFE073757E4}"/>
              </a:ext>
            </a:extLst>
          </p:cNvPr>
          <p:cNvGrpSpPr>
            <a:grpSpLocks noChangeAspect="1"/>
          </p:cNvGrpSpPr>
          <p:nvPr/>
        </p:nvGrpSpPr>
        <p:grpSpPr>
          <a:xfrm>
            <a:off x="5284441" y="1454675"/>
            <a:ext cx="1440000" cy="1441578"/>
            <a:chOff x="5461425" y="1099185"/>
            <a:chExt cx="1656000" cy="165781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24133A5-5944-9433-64C5-515C12ECEC82}"/>
                </a:ext>
              </a:extLst>
            </p:cNvPr>
            <p:cNvSpPr>
              <a:spLocks/>
            </p:cNvSpPr>
            <p:nvPr/>
          </p:nvSpPr>
          <p:spPr>
            <a:xfrm>
              <a:off x="5461425" y="1099185"/>
              <a:ext cx="1656000" cy="1656000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blurRad="1270000" sx="100329" sy="100329" algn="ctr" rotWithShape="0">
                <a:prstClr val="black">
                  <a:alpha val="17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28" name="Picture 35">
              <a:extLst>
                <a:ext uri="{FF2B5EF4-FFF2-40B4-BE49-F238E27FC236}">
                  <a16:creationId xmlns:a16="http://schemas.microsoft.com/office/drawing/2014/main" id="{52B357A3-9A24-21F0-332D-82B613DE7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744" y="1099185"/>
              <a:ext cx="1475683" cy="1657812"/>
            </a:xfrm>
            <a:prstGeom prst="rect">
              <a:avLst/>
            </a:prstGeom>
          </p:spPr>
        </p:pic>
      </p:grpSp>
      <p:sp>
        <p:nvSpPr>
          <p:cNvPr id="31" name="Eingebuchteter Richtungspfeil 30">
            <a:extLst>
              <a:ext uri="{FF2B5EF4-FFF2-40B4-BE49-F238E27FC236}">
                <a16:creationId xmlns:a16="http://schemas.microsoft.com/office/drawing/2014/main" id="{C88FF4B0-4B4D-2CBC-3C38-70AECABFEB7A}"/>
              </a:ext>
            </a:extLst>
          </p:cNvPr>
          <p:cNvSpPr/>
          <p:nvPr/>
        </p:nvSpPr>
        <p:spPr>
          <a:xfrm>
            <a:off x="4225721" y="1503703"/>
            <a:ext cx="617750" cy="1643255"/>
          </a:xfrm>
          <a:prstGeom prst="chevron">
            <a:avLst>
              <a:gd name="adj" fmla="val 94954"/>
            </a:avLst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" name="Plus 31">
            <a:extLst>
              <a:ext uri="{FF2B5EF4-FFF2-40B4-BE49-F238E27FC236}">
                <a16:creationId xmlns:a16="http://schemas.microsoft.com/office/drawing/2014/main" id="{BD19BCB7-CC30-F54D-327F-13EFFC79D545}"/>
              </a:ext>
            </a:extLst>
          </p:cNvPr>
          <p:cNvSpPr>
            <a:spLocks noChangeAspect="1"/>
          </p:cNvSpPr>
          <p:nvPr/>
        </p:nvSpPr>
        <p:spPr>
          <a:xfrm>
            <a:off x="6993941" y="1679675"/>
            <a:ext cx="1296000" cy="1291310"/>
          </a:xfrm>
          <a:prstGeom prst="mathPlus">
            <a:avLst>
              <a:gd name="adj1" fmla="val 2487"/>
            </a:avLst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12F1D84-FF50-F573-0859-B31308AA18C8}"/>
              </a:ext>
            </a:extLst>
          </p:cNvPr>
          <p:cNvSpPr txBox="1"/>
          <p:nvPr/>
        </p:nvSpPr>
        <p:spPr>
          <a:xfrm>
            <a:off x="1414754" y="2980053"/>
            <a:ext cx="274947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Helvetica"/>
                <a:cs typeface="Helvetica"/>
              </a:rPr>
              <a:t>Mercanis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Procurement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Helvetica"/>
                <a:cs typeface="Helvetica"/>
              </a:rPr>
              <a:t> Suite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FDFCFB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3A0FF4EB-FCF6-09D7-DFC6-A9CE4C0812A1}"/>
              </a:ext>
            </a:extLst>
          </p:cNvPr>
          <p:cNvSpPr txBox="1"/>
          <p:nvPr/>
        </p:nvSpPr>
        <p:spPr>
          <a:xfrm>
            <a:off x="4654988" y="2980053"/>
            <a:ext cx="286445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Konversationsbasierte UX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53FF491-82C0-C342-C142-6435C746095D}"/>
              </a:ext>
            </a:extLst>
          </p:cNvPr>
          <p:cNvSpPr txBox="1"/>
          <p:nvPr/>
        </p:nvSpPr>
        <p:spPr>
          <a:xfrm>
            <a:off x="8010202" y="2980053"/>
            <a:ext cx="286445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Anwendungs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UI/UX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E5015BBE-B23A-257A-5D9B-7A237798BF30}"/>
              </a:ext>
            </a:extLst>
          </p:cNvPr>
          <p:cNvSpPr txBox="1"/>
          <p:nvPr/>
        </p:nvSpPr>
        <p:spPr>
          <a:xfrm>
            <a:off x="1500543" y="3401183"/>
            <a:ext cx="286445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</a:t>
            </a: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eführter</a:t>
            </a: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Bestellprozess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10B993F2-E277-DC13-6EC8-02622BA29CBC}"/>
              </a:ext>
            </a:extLst>
          </p:cNvPr>
          <p:cNvSpPr txBox="1"/>
          <p:nvPr/>
        </p:nvSpPr>
        <p:spPr>
          <a:xfrm>
            <a:off x="4679795" y="3407651"/>
            <a:ext cx="623916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Insights</a:t>
            </a: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&amp; Sourcing Agenten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B447265F-707F-6D5E-1312-D014DE173D72}"/>
              </a:ext>
            </a:extLst>
          </p:cNvPr>
          <p:cNvSpPr txBox="1"/>
          <p:nvPr/>
        </p:nvSpPr>
        <p:spPr>
          <a:xfrm>
            <a:off x="1500542" y="3933666"/>
            <a:ext cx="9337367" cy="307775"/>
          </a:xfrm>
          <a:prstGeom prst="rect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 hangingPunct="0">
              <a:defRPr/>
            </a:pPr>
            <a:r>
              <a:rPr lang="de-DE" sz="1400" b="1">
                <a:solidFill>
                  <a:srgbClr val="FDFCF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Struktur &amp; Regeln: </a:t>
            </a:r>
            <a:r>
              <a:rPr lang="de-DE" sz="1400">
                <a:solidFill>
                  <a:srgbClr val="FDFCF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Warengruppe, Genehmigung, </a:t>
            </a:r>
            <a:r>
              <a:rPr lang="de-DE" sz="1400" err="1">
                <a:solidFill>
                  <a:srgbClr val="FDFCF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Procurement</a:t>
            </a:r>
            <a:r>
              <a:rPr lang="de-DE" sz="1400">
                <a:solidFill>
                  <a:srgbClr val="FDFCF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-Policy</a:t>
            </a:r>
            <a:endParaRPr lang="de-DE" sz="1200">
              <a:solidFill>
                <a:srgbClr val="FDFCF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626C1DA-E785-9122-7C26-EA933006C9E9}"/>
              </a:ext>
            </a:extLst>
          </p:cNvPr>
          <p:cNvGrpSpPr/>
          <p:nvPr/>
        </p:nvGrpSpPr>
        <p:grpSpPr>
          <a:xfrm>
            <a:off x="1294443" y="5592519"/>
            <a:ext cx="9624513" cy="362415"/>
            <a:chOff x="1294443" y="5303066"/>
            <a:chExt cx="9624513" cy="362415"/>
          </a:xfrm>
        </p:grpSpPr>
        <p:sp>
          <p:nvSpPr>
            <p:cNvPr id="15" name="Abgerundetes Rechteck 14">
              <a:extLst>
                <a:ext uri="{FF2B5EF4-FFF2-40B4-BE49-F238E27FC236}">
                  <a16:creationId xmlns:a16="http://schemas.microsoft.com/office/drawing/2014/main" id="{1361C717-1178-2851-C63E-7AF58F6EC34D}"/>
                </a:ext>
              </a:extLst>
            </p:cNvPr>
            <p:cNvSpPr/>
            <p:nvPr/>
          </p:nvSpPr>
          <p:spPr>
            <a:xfrm>
              <a:off x="1315844" y="5303066"/>
              <a:ext cx="9603112" cy="362415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433243AA-B06E-9347-D0BE-572CBCC0234B}"/>
                </a:ext>
              </a:extLst>
            </p:cNvPr>
            <p:cNvSpPr txBox="1"/>
            <p:nvPr/>
          </p:nvSpPr>
          <p:spPr>
            <a:xfrm>
              <a:off x="1294443" y="5330385"/>
              <a:ext cx="9603112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Basis: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 Large Language Models (LLMs)</a:t>
              </a:r>
            </a:p>
          </p:txBody>
        </p:sp>
      </p:grpSp>
      <p:sp>
        <p:nvSpPr>
          <p:cNvPr id="43" name="Textfeld 42">
            <a:extLst>
              <a:ext uri="{FF2B5EF4-FFF2-40B4-BE49-F238E27FC236}">
                <a16:creationId xmlns:a16="http://schemas.microsoft.com/office/drawing/2014/main" id="{58D75D26-AF03-07FD-B857-9097C3046E92}"/>
              </a:ext>
            </a:extLst>
          </p:cNvPr>
          <p:cNvSpPr txBox="1"/>
          <p:nvPr/>
        </p:nvSpPr>
        <p:spPr>
          <a:xfrm>
            <a:off x="2842660" y="4504812"/>
            <a:ext cx="650667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 hangingPunct="0">
              <a:defRPr/>
            </a:pPr>
            <a:r>
              <a:rPr lang="de-DE" sz="1400" b="1">
                <a:solidFill>
                  <a:srgbClr val="FDFCF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Systemintegration:</a:t>
            </a:r>
            <a:r>
              <a:rPr lang="de-DE" sz="1400">
                <a:solidFill>
                  <a:srgbClr val="FDFCF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Übergibt Daten nahtlos an bestehende Systeme</a:t>
            </a:r>
            <a:endParaRPr lang="de-DE" sz="1400">
              <a:solidFill>
                <a:srgbClr val="FDFCF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44" name="Abgerundetes Rechteck 43">
            <a:extLst>
              <a:ext uri="{FF2B5EF4-FFF2-40B4-BE49-F238E27FC236}">
                <a16:creationId xmlns:a16="http://schemas.microsoft.com/office/drawing/2014/main" id="{0FFC433A-2256-9100-D3DE-5DC348BAA1A6}"/>
              </a:ext>
            </a:extLst>
          </p:cNvPr>
          <p:cNvSpPr/>
          <p:nvPr/>
        </p:nvSpPr>
        <p:spPr>
          <a:xfrm>
            <a:off x="782472" y="1194736"/>
            <a:ext cx="10498846" cy="5044325"/>
          </a:xfrm>
          <a:prstGeom prst="roundRect">
            <a:avLst>
              <a:gd name="adj" fmla="val 8994"/>
            </a:avLst>
          </a:prstGeom>
          <a:noFill/>
          <a:ln w="19050" cap="flat">
            <a:solidFill>
              <a:srgbClr val="4C00E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3FE8DE95-7CF1-64D5-D3F4-BB288089EEF8}"/>
              </a:ext>
            </a:extLst>
          </p:cNvPr>
          <p:cNvSpPr txBox="1"/>
          <p:nvPr/>
        </p:nvSpPr>
        <p:spPr>
          <a:xfrm>
            <a:off x="1475374" y="5084082"/>
            <a:ext cx="924125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Bedarfsführung: </a:t>
            </a:r>
            <a:r>
              <a:rPr kumimoji="0" lang="de-DE" sz="1400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Historische Daten </a:t>
            </a:r>
            <a:r>
              <a:rPr lang="de-DE" sz="1400">
                <a:solidFill>
                  <a:srgbClr val="FDFCF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ermöglichen eine Entlastung des Einkaufs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FDFCF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C3E7F049-5547-126C-FABA-F5226F123B8B}"/>
              </a:ext>
            </a:extLst>
          </p:cNvPr>
          <p:cNvSpPr txBox="1"/>
          <p:nvPr/>
        </p:nvSpPr>
        <p:spPr>
          <a:xfrm>
            <a:off x="1294443" y="618939"/>
            <a:ext cx="9603111" cy="523218"/>
          </a:xfrm>
          <a:prstGeom prst="rect">
            <a:avLst/>
          </a:prstGeom>
        </p:spPr>
        <p:txBody>
          <a:bodyPr/>
          <a:lstStyle>
            <a:lvl1pPr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DE" sz="2800" b="1" i="0" u="none" strike="noStrike" cap="none" spc="0" normalizeH="0" baseline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Brandon Text Bold" panose="020B0803020203060203" pitchFamily="34" charset="0"/>
                <a:ea typeface="Brandon Text Bold"/>
                <a:cs typeface="Brandon Text Bold"/>
                <a:sym typeface="Brandon Text Bold"/>
              </a:defRPr>
            </a:lvl1pPr>
            <a:lvl2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2pPr>
            <a:lvl3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3pPr>
            <a:lvl4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4pPr>
            <a:lvl5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5pPr>
            <a:lvl6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6pPr>
            <a:lvl7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7pPr>
            <a:lvl8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8pPr>
            <a:lvl9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9pPr>
          </a:lstStyle>
          <a:p>
            <a:pPr algn="ctr"/>
            <a:r>
              <a:rPr lang="de-DE" err="1">
                <a:sym typeface="Open Sans"/>
              </a:rPr>
              <a:t>Mercu</a:t>
            </a:r>
            <a:r>
              <a:rPr lang="de-DE">
                <a:sym typeface="Open Sans"/>
              </a:rPr>
              <a:t> AI Co-Pilot – Angetrieben von generativer KI</a:t>
            </a:r>
          </a:p>
        </p:txBody>
      </p:sp>
      <p:pic>
        <p:nvPicPr>
          <p:cNvPr id="49" name="Grafik 48" descr="Ein Bild, das Symbol, Grafiken, Screenshot, Electric Blue (Farbe) enthält.&#10;&#10;Automatisch generierte Beschreibung">
            <a:extLst>
              <a:ext uri="{FF2B5EF4-FFF2-40B4-BE49-F238E27FC236}">
                <a16:creationId xmlns:a16="http://schemas.microsoft.com/office/drawing/2014/main" id="{C1C7058D-76F8-49E9-7247-B4506F8DAD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9441" y="1496412"/>
            <a:ext cx="1535489" cy="1430524"/>
          </a:xfrm>
          <a:prstGeom prst="rect">
            <a:avLst/>
          </a:prstGeom>
        </p:spPr>
      </p:pic>
      <p:sp>
        <p:nvSpPr>
          <p:cNvPr id="3" name="TextBox 82">
            <a:extLst>
              <a:ext uri="{FF2B5EF4-FFF2-40B4-BE49-F238E27FC236}">
                <a16:creationId xmlns:a16="http://schemas.microsoft.com/office/drawing/2014/main" id="{5BFD03A8-BB0D-2330-6233-B7C1697D3546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3623566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FC461-516F-9A66-2233-05E108EE6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1F1F62C-2EC2-0610-9B93-C7B1C1726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err="1"/>
              <a:t>Intuitives</a:t>
            </a:r>
            <a:r>
              <a:rPr lang="en-GB" sz="2800" b="1"/>
              <a:t> Intake Management – </a:t>
            </a:r>
            <a:r>
              <a:rPr lang="en-GB" sz="2800" b="1" err="1"/>
              <a:t>strukturiert</a:t>
            </a:r>
            <a:r>
              <a:rPr lang="en-GB" sz="2800" b="1"/>
              <a:t>, compliant, </a:t>
            </a:r>
            <a:r>
              <a:rPr lang="en-GB" sz="2800" b="1" err="1"/>
              <a:t>effizient</a:t>
            </a:r>
            <a:endParaRPr lang="en-DE" sz="2800" b="1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18514E3-673C-FB65-C3C5-AAF91161BC84}"/>
              </a:ext>
            </a:extLst>
          </p:cNvPr>
          <p:cNvGrpSpPr/>
          <p:nvPr/>
        </p:nvGrpSpPr>
        <p:grpSpPr>
          <a:xfrm>
            <a:off x="6252428" y="1803526"/>
            <a:ext cx="5370413" cy="4322992"/>
            <a:chOff x="5852378" y="1803526"/>
            <a:chExt cx="5370413" cy="4322992"/>
          </a:xfrm>
        </p:grpSpPr>
        <p:pic>
          <p:nvPicPr>
            <p:cNvPr id="36" name="Grafik 35" descr="Ein Bild, das Screenshot, Text, Software enthält.&#10;&#10;KI-generierte Inhalte können fehlerhaft sein.">
              <a:extLst>
                <a:ext uri="{FF2B5EF4-FFF2-40B4-BE49-F238E27FC236}">
                  <a16:creationId xmlns:a16="http://schemas.microsoft.com/office/drawing/2014/main" id="{DA582E94-05B9-E71B-9D6E-AE475CD13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2188" y="2032990"/>
              <a:ext cx="4911769" cy="2792625"/>
            </a:xfrm>
            <a:prstGeom prst="rect">
              <a:avLst/>
            </a:prstGeom>
          </p:spPr>
        </p:pic>
        <p:pic>
          <p:nvPicPr>
            <p:cNvPr id="11" name="Picture 10" descr="A computer monitor with a black screen&#10;&#10;AI-generated content may be incorrect.">
              <a:extLst>
                <a:ext uri="{FF2B5EF4-FFF2-40B4-BE49-F238E27FC236}">
                  <a16:creationId xmlns:a16="http://schemas.microsoft.com/office/drawing/2014/main" id="{F85E08E7-DEFF-CA60-5A97-ABC081A93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2378" y="1803526"/>
              <a:ext cx="5370413" cy="432299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D7EED6-95EA-D016-23FC-69EB2621333A}"/>
              </a:ext>
            </a:extLst>
          </p:cNvPr>
          <p:cNvGrpSpPr/>
          <p:nvPr/>
        </p:nvGrpSpPr>
        <p:grpSpPr>
          <a:xfrm>
            <a:off x="479849" y="1860296"/>
            <a:ext cx="4500000" cy="900000"/>
            <a:chOff x="466789" y="1860296"/>
            <a:chExt cx="4500000" cy="900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CFBE9E-C8A3-A89F-F5AB-FA33050A31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6789" y="1860296"/>
              <a:ext cx="900000" cy="900000"/>
            </a:xfrm>
            <a:prstGeom prst="ellipse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7EF426-C83A-A896-3DE7-3B21BBC1485D}"/>
                </a:ext>
              </a:extLst>
            </p:cNvPr>
            <p:cNvSpPr/>
            <p:nvPr/>
          </p:nvSpPr>
          <p:spPr>
            <a:xfrm>
              <a:off x="916789" y="1860296"/>
              <a:ext cx="3600000" cy="900000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lumMod val="10000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BED21E9-4F34-B8B7-120E-F8A70156BC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789" y="1914296"/>
              <a:ext cx="792000" cy="792000"/>
            </a:xfrm>
            <a:prstGeom prst="ellipse">
              <a:avLst/>
            </a:prstGeom>
            <a:solidFill>
              <a:srgbClr val="6A4FF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1B58DF8-B8F0-B5AD-ACF2-58E12E3509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66789" y="1860296"/>
              <a:ext cx="900000" cy="900000"/>
            </a:xfrm>
            <a:prstGeom prst="ellipse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5B6B54-465F-CEB4-C6DD-0871F2092527}"/>
              </a:ext>
            </a:extLst>
          </p:cNvPr>
          <p:cNvGrpSpPr/>
          <p:nvPr/>
        </p:nvGrpSpPr>
        <p:grpSpPr>
          <a:xfrm>
            <a:off x="479849" y="2885659"/>
            <a:ext cx="4500000" cy="900000"/>
            <a:chOff x="466789" y="1860296"/>
            <a:chExt cx="4500000" cy="9000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4EFB621-B6F5-5191-4FEB-0270B702CC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6789" y="1860296"/>
              <a:ext cx="900000" cy="900000"/>
            </a:xfrm>
            <a:prstGeom prst="ellipse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A63AD5E-0362-6142-0CC2-64D54084E6DC}"/>
                </a:ext>
              </a:extLst>
            </p:cNvPr>
            <p:cNvSpPr/>
            <p:nvPr/>
          </p:nvSpPr>
          <p:spPr>
            <a:xfrm>
              <a:off x="916789" y="1860296"/>
              <a:ext cx="3600000" cy="900000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94C4719-BA56-D35E-7D58-8914970AA8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789" y="1914296"/>
              <a:ext cx="792000" cy="792000"/>
            </a:xfrm>
            <a:prstGeom prst="ellipse">
              <a:avLst/>
            </a:prstGeom>
            <a:solidFill>
              <a:srgbClr val="694FF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39C5498-07F4-D58F-7849-ACF12ECD7E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66789" y="1860296"/>
              <a:ext cx="900000" cy="900000"/>
            </a:xfrm>
            <a:prstGeom prst="ellipse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2CB108-5F18-887F-410E-19E40EDB4802}"/>
              </a:ext>
            </a:extLst>
          </p:cNvPr>
          <p:cNvGrpSpPr/>
          <p:nvPr/>
        </p:nvGrpSpPr>
        <p:grpSpPr>
          <a:xfrm>
            <a:off x="479849" y="3911022"/>
            <a:ext cx="4500000" cy="900000"/>
            <a:chOff x="466789" y="1860296"/>
            <a:chExt cx="4500000" cy="900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AAA2D31-82C6-A40A-EF9A-D3B6A8386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6789" y="1860296"/>
              <a:ext cx="900000" cy="900000"/>
            </a:xfrm>
            <a:prstGeom prst="ellipse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7B0E252-05B2-73F0-FA6E-91D6699E56A2}"/>
                </a:ext>
              </a:extLst>
            </p:cNvPr>
            <p:cNvSpPr/>
            <p:nvPr/>
          </p:nvSpPr>
          <p:spPr>
            <a:xfrm>
              <a:off x="916789" y="1860296"/>
              <a:ext cx="3600000" cy="900000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1BAA43D-C574-AF5C-FEF7-5CB17C3332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789" y="1914296"/>
              <a:ext cx="792000" cy="792000"/>
            </a:xfrm>
            <a:prstGeom prst="ellipse">
              <a:avLst/>
            </a:prstGeom>
            <a:solidFill>
              <a:srgbClr val="694FF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27CF197-E931-C1E1-813A-7921522432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66789" y="1860296"/>
              <a:ext cx="900000" cy="900000"/>
            </a:xfrm>
            <a:prstGeom prst="ellipse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8AB7F54-270A-F71C-89ED-D57671533F1E}"/>
              </a:ext>
            </a:extLst>
          </p:cNvPr>
          <p:cNvGrpSpPr/>
          <p:nvPr/>
        </p:nvGrpSpPr>
        <p:grpSpPr>
          <a:xfrm>
            <a:off x="479849" y="4936384"/>
            <a:ext cx="4500000" cy="900000"/>
            <a:chOff x="466789" y="1860296"/>
            <a:chExt cx="4500000" cy="9000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28EECEF-A9D0-4D62-AFF6-F25D678C4D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6789" y="1860296"/>
              <a:ext cx="900000" cy="900000"/>
            </a:xfrm>
            <a:prstGeom prst="ellipse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91B5CE1-BD34-9CA3-924C-EB3A61D334D9}"/>
                </a:ext>
              </a:extLst>
            </p:cNvPr>
            <p:cNvSpPr/>
            <p:nvPr/>
          </p:nvSpPr>
          <p:spPr>
            <a:xfrm>
              <a:off x="916789" y="1860296"/>
              <a:ext cx="3600000" cy="900000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84E282E-5537-BF7E-93CB-D99ABB0256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789" y="1914296"/>
              <a:ext cx="792000" cy="792000"/>
            </a:xfrm>
            <a:prstGeom prst="ellipse">
              <a:avLst/>
            </a:prstGeom>
            <a:solidFill>
              <a:srgbClr val="694FF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2337A74-4831-F4A7-D248-07E718F5B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66789" y="1860296"/>
              <a:ext cx="900000" cy="900000"/>
            </a:xfrm>
            <a:prstGeom prst="ellipse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20528102-830D-E9F1-6729-FF98B78FEE73}"/>
              </a:ext>
            </a:extLst>
          </p:cNvPr>
          <p:cNvSpPr txBox="1"/>
          <p:nvPr/>
        </p:nvSpPr>
        <p:spPr>
          <a:xfrm>
            <a:off x="1379849" y="2017909"/>
            <a:ext cx="360000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Bedarfsanforderungen in wenigen Schritten, verfolgen und freigeben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9708C70-80E5-0654-2854-9AE7073BB30C}"/>
              </a:ext>
            </a:extLst>
          </p:cNvPr>
          <p:cNvSpPr txBox="1"/>
          <p:nvPr/>
        </p:nvSpPr>
        <p:spPr>
          <a:xfrm>
            <a:off x="1379848" y="3043272"/>
            <a:ext cx="360000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Artikel mit nur wenigen Befehlen bestellen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605243A-88D9-553A-8F63-91AF529FF906}"/>
              </a:ext>
            </a:extLst>
          </p:cNvPr>
          <p:cNvSpPr txBox="1"/>
          <p:nvPr/>
        </p:nvSpPr>
        <p:spPr>
          <a:xfrm>
            <a:off x="1379847" y="4068635"/>
            <a:ext cx="360000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Compliance sichern und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Guided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Buying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ermöglichen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7AD85C9-D8EB-654D-4FF2-66913C62C8A3}"/>
              </a:ext>
            </a:extLst>
          </p:cNvPr>
          <p:cNvSpPr txBox="1"/>
          <p:nvPr/>
        </p:nvSpPr>
        <p:spPr>
          <a:xfrm>
            <a:off x="1379848" y="5093997"/>
            <a:ext cx="315000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Hohe Akzeptanz dank proaktiver Alerts &amp; Freigaben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13" name="Grafik 12" descr="Posteingang Häkchen Silhouette">
            <a:extLst>
              <a:ext uri="{FF2B5EF4-FFF2-40B4-BE49-F238E27FC236}">
                <a16:creationId xmlns:a16="http://schemas.microsoft.com/office/drawing/2014/main" id="{E7512805-32F2-28DF-8497-554D62C9B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0256" y="1943496"/>
            <a:ext cx="659186" cy="659186"/>
          </a:xfrm>
          <a:prstGeom prst="rect">
            <a:avLst/>
          </a:prstGeom>
        </p:spPr>
      </p:pic>
      <p:pic>
        <p:nvPicPr>
          <p:cNvPr id="38" name="Grafik 37" descr="Cursor Silhouette">
            <a:extLst>
              <a:ext uri="{FF2B5EF4-FFF2-40B4-BE49-F238E27FC236}">
                <a16:creationId xmlns:a16="http://schemas.microsoft.com/office/drawing/2014/main" id="{55296246-6FEC-94D2-1663-0E911E0AF1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5668" y="3023931"/>
            <a:ext cx="623454" cy="623454"/>
          </a:xfrm>
          <a:prstGeom prst="rect">
            <a:avLst/>
          </a:prstGeom>
        </p:spPr>
      </p:pic>
      <p:pic>
        <p:nvPicPr>
          <p:cNvPr id="40" name="Grafik 39" descr="Route zwei Stecknadeln mit Weg Silhouette">
            <a:extLst>
              <a:ext uri="{FF2B5EF4-FFF2-40B4-BE49-F238E27FC236}">
                <a16:creationId xmlns:a16="http://schemas.microsoft.com/office/drawing/2014/main" id="{E77307BC-0118-B540-ACD6-0F16B4A37B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8003" y="4091629"/>
            <a:ext cx="538784" cy="538784"/>
          </a:xfrm>
          <a:prstGeom prst="rect">
            <a:avLst/>
          </a:prstGeom>
        </p:spPr>
      </p:pic>
      <p:pic>
        <p:nvPicPr>
          <p:cNvPr id="42" name="Grafik 41" descr="Gruppe von Männern Silhouette">
            <a:extLst>
              <a:ext uri="{FF2B5EF4-FFF2-40B4-BE49-F238E27FC236}">
                <a16:creationId xmlns:a16="http://schemas.microsoft.com/office/drawing/2014/main" id="{10A313EB-6F4C-0163-64D6-ABD297163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4309" y="5143297"/>
            <a:ext cx="486171" cy="486171"/>
          </a:xfrm>
          <a:prstGeom prst="rect">
            <a:avLst/>
          </a:prstGeom>
        </p:spPr>
      </p:pic>
      <p:sp>
        <p:nvSpPr>
          <p:cNvPr id="9" name="TextBox 82">
            <a:extLst>
              <a:ext uri="{FF2B5EF4-FFF2-40B4-BE49-F238E27FC236}">
                <a16:creationId xmlns:a16="http://schemas.microsoft.com/office/drawing/2014/main" id="{1475B00F-93A5-C384-4A42-8A4BA7481F6C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146884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25B8A-FD27-180D-8939-1964DD297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7B1C1FB-7ABC-B6A4-9E41-5C50A23DA162}"/>
              </a:ext>
            </a:extLst>
          </p:cNvPr>
          <p:cNvSpPr/>
          <p:nvPr/>
        </p:nvSpPr>
        <p:spPr>
          <a:xfrm>
            <a:off x="414399" y="1588167"/>
            <a:ext cx="11363202" cy="4649121"/>
          </a:xfrm>
          <a:prstGeom prst="roundRect">
            <a:avLst>
              <a:gd name="adj" fmla="val 6698"/>
            </a:avLst>
          </a:prstGeom>
          <a:solidFill>
            <a:schemeClr val="tx2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A71F927-B84D-3100-E7DD-6AF22B8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noProof="0"/>
              <a:t>Von freitextbasierten Bestellungen bis zum regelbasierten </a:t>
            </a:r>
            <a:r>
              <a:rPr lang="de-DE" sz="2800" b="1" noProof="0" err="1"/>
              <a:t>Guided</a:t>
            </a:r>
            <a:r>
              <a:rPr lang="de-DE" sz="2800" b="1" noProof="0"/>
              <a:t> </a:t>
            </a:r>
            <a:r>
              <a:rPr lang="de-DE" sz="2800" b="1" noProof="0" err="1"/>
              <a:t>Buying</a:t>
            </a:r>
            <a:r>
              <a:rPr lang="de-DE" sz="2800" b="1" noProof="0"/>
              <a:t> – flexibel skalierbar</a:t>
            </a:r>
            <a:br>
              <a:rPr lang="de-DE" sz="2800" b="1" noProof="0"/>
            </a:br>
            <a:endParaRPr lang="de-DE" sz="2800" b="1" noProof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EC1102C-F863-E7B0-D8F2-D939F1E5BDC8}"/>
              </a:ext>
            </a:extLst>
          </p:cNvPr>
          <p:cNvSpPr/>
          <p:nvPr/>
        </p:nvSpPr>
        <p:spPr>
          <a:xfrm>
            <a:off x="1073430" y="4909583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FE60699-B91D-7E39-2851-7154BFBC78D9}"/>
              </a:ext>
            </a:extLst>
          </p:cNvPr>
          <p:cNvSpPr/>
          <p:nvPr/>
        </p:nvSpPr>
        <p:spPr>
          <a:xfrm>
            <a:off x="3646462" y="4909583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2C7126-5388-BCEF-7553-826714AD4F3D}"/>
              </a:ext>
            </a:extLst>
          </p:cNvPr>
          <p:cNvSpPr/>
          <p:nvPr/>
        </p:nvSpPr>
        <p:spPr>
          <a:xfrm>
            <a:off x="6219494" y="4909583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8389E4-CCFE-85CE-40E7-6133CE8F8626}"/>
              </a:ext>
            </a:extLst>
          </p:cNvPr>
          <p:cNvSpPr/>
          <p:nvPr/>
        </p:nvSpPr>
        <p:spPr>
          <a:xfrm>
            <a:off x="8792527" y="4909583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C0FFF9B-B770-F4E6-541D-0F3C5E6D4EA8}"/>
              </a:ext>
            </a:extLst>
          </p:cNvPr>
          <p:cNvSpPr/>
          <p:nvPr/>
        </p:nvSpPr>
        <p:spPr>
          <a:xfrm>
            <a:off x="3646462" y="4225011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5C7522E-8AAF-CFFD-E166-B4530AA055FF}"/>
              </a:ext>
            </a:extLst>
          </p:cNvPr>
          <p:cNvSpPr/>
          <p:nvPr/>
        </p:nvSpPr>
        <p:spPr>
          <a:xfrm>
            <a:off x="6219494" y="4225011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0121B09-6739-57A1-8243-87277B99D1B7}"/>
              </a:ext>
            </a:extLst>
          </p:cNvPr>
          <p:cNvSpPr/>
          <p:nvPr/>
        </p:nvSpPr>
        <p:spPr>
          <a:xfrm>
            <a:off x="6219494" y="3540439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3117D81-0BA1-076C-3937-2E660C4F0F57}"/>
              </a:ext>
            </a:extLst>
          </p:cNvPr>
          <p:cNvSpPr/>
          <p:nvPr/>
        </p:nvSpPr>
        <p:spPr>
          <a:xfrm>
            <a:off x="8792527" y="4225011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CF4CB44-E094-9044-B1E0-833FE5858977}"/>
              </a:ext>
            </a:extLst>
          </p:cNvPr>
          <p:cNvSpPr/>
          <p:nvPr/>
        </p:nvSpPr>
        <p:spPr>
          <a:xfrm>
            <a:off x="8792527" y="3540439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D92E77C-57C8-30C2-A039-116E80481060}"/>
              </a:ext>
            </a:extLst>
          </p:cNvPr>
          <p:cNvSpPr/>
          <p:nvPr/>
        </p:nvSpPr>
        <p:spPr>
          <a:xfrm>
            <a:off x="8792527" y="2855867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F0191F-52D1-5876-A8CD-182BA2EEE8B0}"/>
              </a:ext>
            </a:extLst>
          </p:cNvPr>
          <p:cNvSpPr txBox="1"/>
          <p:nvPr/>
        </p:nvSpPr>
        <p:spPr>
          <a:xfrm>
            <a:off x="1315778" y="5019741"/>
            <a:ext cx="185530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Freitextbestellung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C3C084-FC64-AFE2-B3AD-3A90E54DF3D1}"/>
              </a:ext>
            </a:extLst>
          </p:cNvPr>
          <p:cNvSpPr txBox="1"/>
          <p:nvPr/>
        </p:nvSpPr>
        <p:spPr>
          <a:xfrm>
            <a:off x="3732028" y="5019741"/>
            <a:ext cx="214777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Freitextanbestellung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8D49B4-20C3-19F3-190F-E5AD24864410}"/>
              </a:ext>
            </a:extLst>
          </p:cNvPr>
          <p:cNvSpPr txBox="1"/>
          <p:nvPr/>
        </p:nvSpPr>
        <p:spPr>
          <a:xfrm>
            <a:off x="3888810" y="4224030"/>
            <a:ext cx="185530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Genehmigungs-anfrage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462719-7539-7C55-B5A2-76991D093A2D}"/>
              </a:ext>
            </a:extLst>
          </p:cNvPr>
          <p:cNvSpPr txBox="1"/>
          <p:nvPr/>
        </p:nvSpPr>
        <p:spPr>
          <a:xfrm>
            <a:off x="6294473" y="5019741"/>
            <a:ext cx="214777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Freitextanfrage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B7C4FD-9AC5-EA5C-49EE-0017907ADE12}"/>
              </a:ext>
            </a:extLst>
          </p:cNvPr>
          <p:cNvSpPr txBox="1"/>
          <p:nvPr/>
        </p:nvSpPr>
        <p:spPr>
          <a:xfrm>
            <a:off x="9020918" y="5019741"/>
            <a:ext cx="185530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Freitextanfrage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4D3114-6702-94FF-920D-10E299C6C512}"/>
              </a:ext>
            </a:extLst>
          </p:cNvPr>
          <p:cNvSpPr txBox="1"/>
          <p:nvPr/>
        </p:nvSpPr>
        <p:spPr>
          <a:xfrm>
            <a:off x="1073430" y="1949116"/>
            <a:ext cx="23400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b="1">
                <a:solidFill>
                  <a:schemeClr val="accent6"/>
                </a:solidFill>
                <a:sym typeface="Open Sans"/>
              </a:rPr>
              <a:t>Automatisierte</a:t>
            </a:r>
            <a:r>
              <a:rPr lang="en-DE" sz="1100" b="1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DE" b="1">
                <a:solidFill>
                  <a:schemeClr val="accent6"/>
                </a:solidFill>
                <a:sym typeface="Open Sans"/>
              </a:rPr>
              <a:t>Katalogbestellungen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FB32AF-0668-B75E-0CE1-E63C846D0BA5}"/>
              </a:ext>
            </a:extLst>
          </p:cNvPr>
          <p:cNvSpPr txBox="1"/>
          <p:nvPr/>
        </p:nvSpPr>
        <p:spPr>
          <a:xfrm>
            <a:off x="3646462" y="1949115"/>
            <a:ext cx="23400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b="1">
                <a:solidFill>
                  <a:schemeClr val="accent6"/>
                </a:solidFill>
                <a:sym typeface="Open Sans"/>
              </a:rPr>
              <a:t>Strukturierte Kataloganfragen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1F10EE-3826-3592-52C8-0198C731DAE9}"/>
              </a:ext>
            </a:extLst>
          </p:cNvPr>
          <p:cNvSpPr txBox="1"/>
          <p:nvPr/>
        </p:nvSpPr>
        <p:spPr>
          <a:xfrm>
            <a:off x="8750260" y="1917973"/>
            <a:ext cx="23400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b="1">
                <a:solidFill>
                  <a:schemeClr val="accent6"/>
                </a:solidFill>
                <a:sym typeface="Open Sans"/>
              </a:rPr>
              <a:t>Guided </a:t>
            </a:r>
            <a:br>
              <a:rPr lang="en-DE" b="1">
                <a:solidFill>
                  <a:schemeClr val="accent6"/>
                </a:solidFill>
                <a:sym typeface="Open Sans"/>
              </a:rPr>
            </a:br>
            <a:r>
              <a:rPr lang="en-DE" b="1">
                <a:solidFill>
                  <a:schemeClr val="accent6"/>
                </a:solidFill>
                <a:sym typeface="Open Sans"/>
              </a:rPr>
              <a:t>Buying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EF2905-662F-FD29-A480-AD9B40474772}"/>
              </a:ext>
            </a:extLst>
          </p:cNvPr>
          <p:cNvSpPr txBox="1"/>
          <p:nvPr/>
        </p:nvSpPr>
        <p:spPr>
          <a:xfrm>
            <a:off x="6198361" y="1944532"/>
            <a:ext cx="23400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b="1">
                <a:solidFill>
                  <a:schemeClr val="accent6"/>
                </a:solidFill>
                <a:sym typeface="Open Sans"/>
              </a:rPr>
              <a:t>Strukturierte</a:t>
            </a:r>
            <a:br>
              <a:rPr lang="en-DE" b="1">
                <a:solidFill>
                  <a:schemeClr val="accent6"/>
                </a:solidFill>
                <a:sym typeface="Open Sans"/>
              </a:rPr>
            </a:br>
            <a:r>
              <a:rPr lang="en-DE" b="1">
                <a:solidFill>
                  <a:schemeClr val="accent6"/>
                </a:solidFill>
                <a:sym typeface="Open Sans"/>
              </a:rPr>
              <a:t>Bedarfsanfragen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0C6208-32D9-724A-8854-9E9ECFDF3AD6}"/>
              </a:ext>
            </a:extLst>
          </p:cNvPr>
          <p:cNvSpPr txBox="1"/>
          <p:nvPr/>
        </p:nvSpPr>
        <p:spPr>
          <a:xfrm>
            <a:off x="6447886" y="4340991"/>
            <a:ext cx="185530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Bedarfsanfrage</a:t>
            </a:r>
            <a:endParaRPr kumimoji="0" lang="en-DE" sz="1600" b="0" i="0" u="none" strike="noStrike" cap="none" spc="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7F8008-C3AB-71CF-7BA5-84B4BDF3B1D0}"/>
              </a:ext>
            </a:extLst>
          </p:cNvPr>
          <p:cNvSpPr txBox="1"/>
          <p:nvPr/>
        </p:nvSpPr>
        <p:spPr>
          <a:xfrm>
            <a:off x="9031551" y="2859280"/>
            <a:ext cx="185530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Genehmigungs-anfrage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354AD8-023C-8CF7-4032-86EB34887637}"/>
              </a:ext>
            </a:extLst>
          </p:cNvPr>
          <p:cNvSpPr txBox="1"/>
          <p:nvPr/>
        </p:nvSpPr>
        <p:spPr>
          <a:xfrm>
            <a:off x="9020918" y="3531855"/>
            <a:ext cx="185530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spc="0" normalizeH="0" baseline="0" err="1">
                <a:ln>
                  <a:noFill/>
                </a:ln>
                <a:solidFill>
                  <a:schemeClr val="tx2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Guided</a:t>
            </a:r>
            <a:br>
              <a:rPr lang="de-DE" sz="160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de-DE" sz="1600" err="1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Buying</a:t>
            </a:r>
            <a:endParaRPr kumimoji="0" lang="en-DE" sz="1600" b="0" i="0" u="none" strike="noStrike" cap="none" spc="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CCC1D2-6BB9-1926-85C2-C31C7CDDA911}"/>
              </a:ext>
            </a:extLst>
          </p:cNvPr>
          <p:cNvSpPr txBox="1"/>
          <p:nvPr/>
        </p:nvSpPr>
        <p:spPr>
          <a:xfrm>
            <a:off x="6440709" y="3651515"/>
            <a:ext cx="185530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Sourcing</a:t>
            </a:r>
            <a:endParaRPr kumimoji="0" lang="en-DE" sz="1600" b="0" i="0" u="none" strike="noStrike" cap="none" spc="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45BC0A-0B53-E9DB-47E6-D6275F6A1F18}"/>
              </a:ext>
            </a:extLst>
          </p:cNvPr>
          <p:cNvSpPr txBox="1"/>
          <p:nvPr/>
        </p:nvSpPr>
        <p:spPr>
          <a:xfrm>
            <a:off x="8992608" y="4237549"/>
            <a:ext cx="185530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Freigaben-erkennung</a:t>
            </a:r>
            <a:endParaRPr kumimoji="0" lang="en-DE" sz="1600" b="0" i="0" u="none" strike="noStrike" cap="none" spc="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C98066A-6AFC-2C28-59BC-FA90F6E8EAF7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6979303" y="5760720"/>
            <a:ext cx="3983337" cy="7233"/>
          </a:xfrm>
          <a:prstGeom prst="straightConnector1">
            <a:avLst/>
          </a:prstGeom>
          <a:noFill/>
          <a:ln w="19050" cap="flat">
            <a:solidFill>
              <a:srgbClr val="7540FF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477E319-C194-B73A-CA69-275D986E2FA3}"/>
              </a:ext>
            </a:extLst>
          </p:cNvPr>
          <p:cNvSpPr txBox="1"/>
          <p:nvPr/>
        </p:nvSpPr>
        <p:spPr>
          <a:xfrm>
            <a:off x="5212697" y="5583288"/>
            <a:ext cx="176660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b="1">
                <a:solidFill>
                  <a:schemeClr val="accent6"/>
                </a:solidFill>
                <a:sym typeface="Open Sans"/>
              </a:rPr>
              <a:t>Komplexität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FA73830-A684-588C-7552-1982FE996A84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1229360" y="5760720"/>
            <a:ext cx="3983337" cy="7233"/>
          </a:xfrm>
          <a:prstGeom prst="line">
            <a:avLst/>
          </a:prstGeom>
          <a:noFill/>
          <a:ln w="19050" cap="flat">
            <a:solidFill>
              <a:srgbClr val="7540F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82">
            <a:extLst>
              <a:ext uri="{FF2B5EF4-FFF2-40B4-BE49-F238E27FC236}">
                <a16:creationId xmlns:a16="http://schemas.microsoft.com/office/drawing/2014/main" id="{CBE5ABB8-2925-A66C-2A06-6F444232685D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1252672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DDDF2-192C-C361-016F-2CCA7E4D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3" name="Catalog Laptops -&gt; demand Request.mp4">
            <a:hlinkClick r:id="" action="ppaction://media"/>
            <a:extLst>
              <a:ext uri="{FF2B5EF4-FFF2-40B4-BE49-F238E27FC236}">
                <a16:creationId xmlns:a16="http://schemas.microsoft.com/office/drawing/2014/main" id="{894D7E79-E840-F76D-2573-00CD861167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82">
            <a:extLst>
              <a:ext uri="{FF2B5EF4-FFF2-40B4-BE49-F238E27FC236}">
                <a16:creationId xmlns:a16="http://schemas.microsoft.com/office/drawing/2014/main" id="{B1D5B9AF-C3EE-3A5D-C543-C8D54F38BF03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29948155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BF8DD-5C73-B612-0178-CBA70B61F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2">
            <a:extLst>
              <a:ext uri="{FF2B5EF4-FFF2-40B4-BE49-F238E27FC236}">
                <a16:creationId xmlns:a16="http://schemas.microsoft.com/office/drawing/2014/main" id="{83A67367-6D15-BC11-8593-BAEB2709335A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  <p:sp>
        <p:nvSpPr>
          <p:cNvPr id="2" name="Rounded Rectangle 22">
            <a:extLst>
              <a:ext uri="{FF2B5EF4-FFF2-40B4-BE49-F238E27FC236}">
                <a16:creationId xmlns:a16="http://schemas.microsoft.com/office/drawing/2014/main" id="{98F7D620-813E-9F11-A89B-111F46029F65}"/>
              </a:ext>
            </a:extLst>
          </p:cNvPr>
          <p:cNvSpPr/>
          <p:nvPr/>
        </p:nvSpPr>
        <p:spPr>
          <a:xfrm>
            <a:off x="407988" y="3605958"/>
            <a:ext cx="11376025" cy="2628000"/>
          </a:xfrm>
          <a:prstGeom prst="roundRect">
            <a:avLst>
              <a:gd name="adj" fmla="val 3408"/>
            </a:avLst>
          </a:prstGeom>
          <a:solidFill>
            <a:schemeClr val="tx2">
              <a:alpha val="80000"/>
            </a:schemeClr>
          </a:solidFill>
          <a:effectLst>
            <a:outerShdw blurRad="514464" dist="109934" dir="2880000" sx="95000" sy="95000" algn="ctr" rotWithShape="0">
              <a:srgbClr val="000000">
                <a:alpha val="1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Rounded Rectangle 265">
            <a:extLst>
              <a:ext uri="{FF2B5EF4-FFF2-40B4-BE49-F238E27FC236}">
                <a16:creationId xmlns:a16="http://schemas.microsoft.com/office/drawing/2014/main" id="{08ED7902-C3A0-B2AE-8A8C-1EF1A3ABF981}"/>
              </a:ext>
            </a:extLst>
          </p:cNvPr>
          <p:cNvSpPr/>
          <p:nvPr/>
        </p:nvSpPr>
        <p:spPr>
          <a:xfrm>
            <a:off x="407988" y="1614758"/>
            <a:ext cx="8404355" cy="1477625"/>
          </a:xfrm>
          <a:prstGeom prst="roundRect">
            <a:avLst>
              <a:gd name="adj" fmla="val 3408"/>
            </a:avLst>
          </a:prstGeom>
          <a:solidFill>
            <a:schemeClr val="tx2">
              <a:alpha val="80000"/>
            </a:schemeClr>
          </a:solidFill>
          <a:effectLst>
            <a:outerShdw blurRad="514464" dist="109934" dir="2880000" sx="95000" sy="95000" algn="ctr" rotWithShape="0">
              <a:srgbClr val="000000">
                <a:alpha val="1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TextBox 291">
            <a:extLst>
              <a:ext uri="{FF2B5EF4-FFF2-40B4-BE49-F238E27FC236}">
                <a16:creationId xmlns:a16="http://schemas.microsoft.com/office/drawing/2014/main" id="{2194FC81-757E-24F1-AABB-961748E9DE9E}"/>
              </a:ext>
            </a:extLst>
          </p:cNvPr>
          <p:cNvSpPr txBox="1"/>
          <p:nvPr/>
        </p:nvSpPr>
        <p:spPr>
          <a:xfrm>
            <a:off x="594537" y="3722922"/>
            <a:ext cx="465018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6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 – </a:t>
            </a:r>
            <a:r>
              <a:rPr kumimoji="0" lang="de-DE" sz="1600" b="1" i="0" u="none" strike="noStrike" kern="1200" cap="none" spc="0" normalizeH="0" baseline="0" noProof="0" err="1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the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de-DE" sz="1600" b="1" i="0" u="none" strike="noStrike" kern="1200" cap="none" spc="0" normalizeH="0" baseline="0" noProof="0" err="1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Agentic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-AI </a:t>
            </a:r>
            <a:r>
              <a:rPr kumimoji="0" lang="en-DE" sz="16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Procurement Suite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5919803-5813-C9C9-2B3D-B2A725943023}"/>
              </a:ext>
            </a:extLst>
          </p:cNvPr>
          <p:cNvGrpSpPr/>
          <p:nvPr/>
        </p:nvGrpSpPr>
        <p:grpSpPr>
          <a:xfrm>
            <a:off x="694649" y="4141043"/>
            <a:ext cx="1727690" cy="1804054"/>
            <a:chOff x="581576" y="4031315"/>
            <a:chExt cx="1727690" cy="1804054"/>
          </a:xfrm>
        </p:grpSpPr>
        <p:pic>
          <p:nvPicPr>
            <p:cNvPr id="6" name="Graphic 40">
              <a:extLst>
                <a:ext uri="{FF2B5EF4-FFF2-40B4-BE49-F238E27FC236}">
                  <a16:creationId xmlns:a16="http://schemas.microsoft.com/office/drawing/2014/main" id="{8568D6DE-15C6-BF1A-6487-4281EE352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18394"/>
            <a:stretch/>
          </p:blipFill>
          <p:spPr>
            <a:xfrm>
              <a:off x="1156237" y="4031315"/>
              <a:ext cx="578368" cy="585255"/>
            </a:xfrm>
            <a:prstGeom prst="rect">
              <a:avLst/>
            </a:prstGeom>
          </p:spPr>
        </p:pic>
        <p:sp>
          <p:nvSpPr>
            <p:cNvPr id="7" name="TextBox 51">
              <a:extLst>
                <a:ext uri="{FF2B5EF4-FFF2-40B4-BE49-F238E27FC236}">
                  <a16:creationId xmlns:a16="http://schemas.microsoft.com/office/drawing/2014/main" id="{604E1F42-8060-81FB-3419-024A683A76D2}"/>
                </a:ext>
              </a:extLst>
            </p:cNvPr>
            <p:cNvSpPr txBox="1"/>
            <p:nvPr/>
          </p:nvSpPr>
          <p:spPr>
            <a:xfrm>
              <a:off x="581576" y="4650431"/>
              <a:ext cx="1727690" cy="1184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KI-gestützte </a:t>
              </a:r>
              <a:r>
                <a:rPr kumimoji="0" lang="de-DE" sz="1050" b="1" i="0" u="none" strike="noStrike" kern="1200" cap="none" spc="0" normalizeH="0" baseline="0" noProof="0" err="1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Procurement</a:t>
              </a: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Lösungen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Automatisierung und Optimierung des gesamten Beschaffungsprozesses mit KI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0DAA093-C0C8-8414-1168-390C229DB26C}"/>
              </a:ext>
            </a:extLst>
          </p:cNvPr>
          <p:cNvGrpSpPr/>
          <p:nvPr/>
        </p:nvGrpSpPr>
        <p:grpSpPr>
          <a:xfrm>
            <a:off x="2937686" y="4161304"/>
            <a:ext cx="1728000" cy="1791487"/>
            <a:chOff x="2998953" y="4051576"/>
            <a:chExt cx="1728000" cy="1791487"/>
          </a:xfrm>
        </p:grpSpPr>
        <p:pic>
          <p:nvPicPr>
            <p:cNvPr id="9" name="Graphic 41">
              <a:extLst>
                <a:ext uri="{FF2B5EF4-FFF2-40B4-BE49-F238E27FC236}">
                  <a16:creationId xmlns:a16="http://schemas.microsoft.com/office/drawing/2014/main" id="{2DDC6897-63E7-AD09-56DF-5526F83A1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8390" r="8889" b="19289"/>
            <a:stretch/>
          </p:blipFill>
          <p:spPr>
            <a:xfrm>
              <a:off x="3581125" y="4051576"/>
              <a:ext cx="558302" cy="544733"/>
            </a:xfrm>
            <a:prstGeom prst="rect">
              <a:avLst/>
            </a:prstGeom>
          </p:spPr>
        </p:pic>
        <p:sp>
          <p:nvSpPr>
            <p:cNvPr id="11" name="TextBox 58">
              <a:extLst>
                <a:ext uri="{FF2B5EF4-FFF2-40B4-BE49-F238E27FC236}">
                  <a16:creationId xmlns:a16="http://schemas.microsoft.com/office/drawing/2014/main" id="{7C45FDB0-7CDC-AB68-94C3-C4FEE9ADD401}"/>
                </a:ext>
              </a:extLst>
            </p:cNvPr>
            <p:cNvSpPr txBox="1"/>
            <p:nvPr/>
          </p:nvSpPr>
          <p:spPr>
            <a:xfrm>
              <a:off x="2998953" y="4650431"/>
              <a:ext cx="1728000" cy="11926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>
              <a:defPPr>
                <a:defRPr lang="en-DE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err="1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Spend</a:t>
              </a: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Analysen und Optimierung</a:t>
              </a:r>
              <a:b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Einblicke in </a:t>
              </a:r>
              <a:r>
                <a:rPr kumimoji="0" lang="de-DE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Spend</a:t>
              </a:r>
              <a:r>
                <a:rPr kumimoji="0" lang="de-DE" sz="1000" b="0" i="0" u="none" strike="noStrike" kern="1200" cap="none" spc="0" normalizeH="0" baseline="0" noProof="0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-Muster zur Identifizierung von Einsparpotenzialen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F006052-1C48-3352-B872-9E51F1FB1EB5}"/>
              </a:ext>
            </a:extLst>
          </p:cNvPr>
          <p:cNvGrpSpPr/>
          <p:nvPr/>
        </p:nvGrpSpPr>
        <p:grpSpPr>
          <a:xfrm>
            <a:off x="5181033" y="4173749"/>
            <a:ext cx="1728000" cy="1925236"/>
            <a:chOff x="5072572" y="4064021"/>
            <a:chExt cx="1728000" cy="1925236"/>
          </a:xfrm>
        </p:grpSpPr>
        <p:pic>
          <p:nvPicPr>
            <p:cNvPr id="16" name="Graphic 47">
              <a:extLst>
                <a:ext uri="{FF2B5EF4-FFF2-40B4-BE49-F238E27FC236}">
                  <a16:creationId xmlns:a16="http://schemas.microsoft.com/office/drawing/2014/main" id="{6D53C1E0-6617-D1EB-5DB3-21C1C7304E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4445" b="24292"/>
            <a:stretch/>
          </p:blipFill>
          <p:spPr>
            <a:xfrm>
              <a:off x="5653127" y="4064021"/>
              <a:ext cx="583567" cy="519843"/>
            </a:xfrm>
            <a:prstGeom prst="rect">
              <a:avLst/>
            </a:prstGeom>
          </p:spPr>
        </p:pic>
        <p:sp>
          <p:nvSpPr>
            <p:cNvPr id="17" name="TextBox 59">
              <a:extLst>
                <a:ext uri="{FF2B5EF4-FFF2-40B4-BE49-F238E27FC236}">
                  <a16:creationId xmlns:a16="http://schemas.microsoft.com/office/drawing/2014/main" id="{64D6E9D6-2812-EC34-1E8D-3DC2265512B9}"/>
                </a:ext>
              </a:extLst>
            </p:cNvPr>
            <p:cNvSpPr txBox="1"/>
            <p:nvPr/>
          </p:nvSpPr>
          <p:spPr>
            <a:xfrm>
              <a:off x="5072572" y="4650431"/>
              <a:ext cx="1728000" cy="13388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>
              <a:defPPr>
                <a:defRPr lang="en-DE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Lieferanten- und Risikomanagement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Bewertung der Lieferantenleistung zur Verwaltung von Beziehungen und Risikominderung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CE9F22B-F19A-1173-A49E-CED382F537D2}"/>
              </a:ext>
            </a:extLst>
          </p:cNvPr>
          <p:cNvGrpSpPr/>
          <p:nvPr/>
        </p:nvGrpSpPr>
        <p:grpSpPr>
          <a:xfrm>
            <a:off x="7424380" y="4186802"/>
            <a:ext cx="1728000" cy="1758295"/>
            <a:chOff x="7110615" y="4077074"/>
            <a:chExt cx="1728000" cy="1758295"/>
          </a:xfrm>
        </p:grpSpPr>
        <p:pic>
          <p:nvPicPr>
            <p:cNvPr id="19" name="Graphic 49">
              <a:extLst>
                <a:ext uri="{FF2B5EF4-FFF2-40B4-BE49-F238E27FC236}">
                  <a16:creationId xmlns:a16="http://schemas.microsoft.com/office/drawing/2014/main" id="{180AAD1F-A0B9-D02F-83CE-56F16FD1F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20337"/>
            <a:stretch/>
          </p:blipFill>
          <p:spPr>
            <a:xfrm>
              <a:off x="7723898" y="4077074"/>
              <a:ext cx="499822" cy="493737"/>
            </a:xfrm>
            <a:prstGeom prst="rect">
              <a:avLst/>
            </a:prstGeom>
          </p:spPr>
        </p:pic>
        <p:sp>
          <p:nvSpPr>
            <p:cNvPr id="25" name="TextBox 60">
              <a:extLst>
                <a:ext uri="{FF2B5EF4-FFF2-40B4-BE49-F238E27FC236}">
                  <a16:creationId xmlns:a16="http://schemas.microsoft.com/office/drawing/2014/main" id="{2D34E07F-A184-15C0-6FEB-89CD444407BD}"/>
                </a:ext>
              </a:extLst>
            </p:cNvPr>
            <p:cNvSpPr txBox="1"/>
            <p:nvPr/>
          </p:nvSpPr>
          <p:spPr>
            <a:xfrm>
              <a:off x="7110615" y="4650431"/>
              <a:ext cx="1728000" cy="1184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>
              <a:defPPr>
                <a:defRPr lang="en-DE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Vertrags-</a:t>
              </a:r>
              <a:b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Streamlinen der Vertragsprozesse, um Compliance sicherzustellen und Werte zu maximieren</a:t>
              </a:r>
            </a:p>
          </p:txBody>
        </p:sp>
      </p:grpSp>
      <p:pic>
        <p:nvPicPr>
          <p:cNvPr id="27" name="Graphic 61">
            <a:extLst>
              <a:ext uri="{FF2B5EF4-FFF2-40B4-BE49-F238E27FC236}">
                <a16:creationId xmlns:a16="http://schemas.microsoft.com/office/drawing/2014/main" id="{9D41EC73-FC06-460C-C165-599C5FC722F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5853" t="20262" r="33561" b="48621"/>
          <a:stretch/>
        </p:blipFill>
        <p:spPr>
          <a:xfrm>
            <a:off x="542304" y="1855119"/>
            <a:ext cx="1435865" cy="1032264"/>
          </a:xfrm>
          <a:prstGeom prst="rect">
            <a:avLst/>
          </a:prstGeom>
        </p:spPr>
      </p:pic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BB20078D-1335-D278-F0B8-69A1373234CB}"/>
              </a:ext>
            </a:extLst>
          </p:cNvPr>
          <p:cNvGrpSpPr/>
          <p:nvPr/>
        </p:nvGrpSpPr>
        <p:grpSpPr>
          <a:xfrm>
            <a:off x="8749998" y="1323090"/>
            <a:ext cx="3167706" cy="1805743"/>
            <a:chOff x="8273748" y="1323090"/>
            <a:chExt cx="3167706" cy="1805743"/>
          </a:xfrm>
        </p:grpSpPr>
        <p:sp>
          <p:nvSpPr>
            <p:cNvPr id="36" name="Rounded Rectangle 1055">
              <a:extLst>
                <a:ext uri="{FF2B5EF4-FFF2-40B4-BE49-F238E27FC236}">
                  <a16:creationId xmlns:a16="http://schemas.microsoft.com/office/drawing/2014/main" id="{1F64C822-B937-9845-91A5-486050FE77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7371" y="1652834"/>
              <a:ext cx="2259666" cy="1475999"/>
            </a:xfrm>
            <a:prstGeom prst="roundRect">
              <a:avLst>
                <a:gd name="adj" fmla="val 4618"/>
              </a:avLst>
            </a:prstGeom>
            <a:solidFill>
              <a:schemeClr val="tx2">
                <a:alpha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" name="Rounded Rectangle 1045">
              <a:extLst>
                <a:ext uri="{FF2B5EF4-FFF2-40B4-BE49-F238E27FC236}">
                  <a16:creationId xmlns:a16="http://schemas.microsoft.com/office/drawing/2014/main" id="{0C5B8B0E-4D05-3D25-B3EA-81A3A4B5A817}"/>
                </a:ext>
              </a:extLst>
            </p:cNvPr>
            <p:cNvSpPr/>
            <p:nvPr/>
          </p:nvSpPr>
          <p:spPr>
            <a:xfrm>
              <a:off x="9176425" y="1323090"/>
              <a:ext cx="2130611" cy="306465"/>
            </a:xfrm>
            <a:prstGeom prst="roundRect">
              <a:avLst/>
            </a:prstGeom>
            <a:solidFill>
              <a:schemeClr val="accent2">
                <a:hueOff val="12123197"/>
                <a:lumOff val="12686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200" b="1" i="0" u="none" strike="noStrike" kern="1200" cap="none" spc="0" normalizeH="0" baseline="0" noProof="0">
                  <a:ln>
                    <a:noFill/>
                  </a:ln>
                  <a:solidFill>
                    <a:srgbClr val="FDFCFB">
                      <a:hueOff val="-1192752"/>
                      <a:satOff val="-39415"/>
                      <a:lumOff val="1066"/>
                    </a:srgbClr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   Sprecher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239F1B4-9CE4-F698-4EAF-49AA58E2B676}"/>
                </a:ext>
              </a:extLst>
            </p:cNvPr>
            <p:cNvSpPr/>
            <p:nvPr/>
          </p:nvSpPr>
          <p:spPr>
            <a:xfrm>
              <a:off x="8273748" y="1341202"/>
              <a:ext cx="1776364" cy="1776364"/>
            </a:xfrm>
            <a:prstGeom prst="ellipse">
              <a:avLst/>
            </a:prstGeom>
            <a:solidFill>
              <a:srgbClr val="F6F8FC"/>
            </a:solidFill>
            <a:ln w="28575" cap="flat">
              <a:solidFill>
                <a:srgbClr val="501FD9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" name="TextBox 1024">
              <a:extLst>
                <a:ext uri="{FF2B5EF4-FFF2-40B4-BE49-F238E27FC236}">
                  <a16:creationId xmlns:a16="http://schemas.microsoft.com/office/drawing/2014/main" id="{19DA7994-F919-6259-1EBA-3839BCFCF731}"/>
                </a:ext>
              </a:extLst>
            </p:cNvPr>
            <p:cNvSpPr txBox="1"/>
            <p:nvPr/>
          </p:nvSpPr>
          <p:spPr>
            <a:xfrm>
              <a:off x="9687342" y="2007851"/>
              <a:ext cx="1754112" cy="1015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>
              <a:defPPr>
                <a:defRPr lang="en-DE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1" i="0" u="none" strike="noStrike" cap="none" spc="0" normalizeH="0" baseline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600" b="1" i="0" u="none" strike="noStrike" kern="120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Fabian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600" b="1" i="0" u="none" strike="noStrike" kern="120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Heinrich</a:t>
              </a:r>
              <a:br>
                <a:rPr kumimoji="0" lang="en-DE" sz="1600" b="1" i="0" u="none" strike="noStrike" kern="120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</a:br>
              <a:endParaRPr kumimoji="0" lang="en-DE" sz="16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200" b="1" i="0" u="none" strike="noStrike" kern="120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CEO &amp; Co-Founder</a:t>
              </a:r>
            </a:p>
          </p:txBody>
        </p:sp>
        <p:pic>
          <p:nvPicPr>
            <p:cNvPr id="49" name="Grafik 48" descr="Ein Bild, das Menschliches Gesicht, Brille, Kleidung, Shirt enthält.&#10;&#10;Beschreibung automatisch generiert.">
              <a:extLst>
                <a:ext uri="{FF2B5EF4-FFF2-40B4-BE49-F238E27FC236}">
                  <a16:creationId xmlns:a16="http://schemas.microsoft.com/office/drawing/2014/main" id="{39E86B52-3CB5-6720-FF31-349627EA9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36093" y="1390705"/>
              <a:ext cx="1651682" cy="1677361"/>
            </a:xfrm>
            <a:prstGeom prst="rect">
              <a:avLst/>
            </a:prstGeom>
          </p:spPr>
        </p:pic>
      </p:grpSp>
      <p:sp>
        <p:nvSpPr>
          <p:cNvPr id="52" name="Rounded Rectangle">
            <a:extLst>
              <a:ext uri="{FF2B5EF4-FFF2-40B4-BE49-F238E27FC236}">
                <a16:creationId xmlns:a16="http://schemas.microsoft.com/office/drawing/2014/main" id="{0900EE3F-A89C-0E7B-5320-5D59C613C503}"/>
              </a:ext>
            </a:extLst>
          </p:cNvPr>
          <p:cNvSpPr/>
          <p:nvPr/>
        </p:nvSpPr>
        <p:spPr>
          <a:xfrm>
            <a:off x="2095846" y="1855120"/>
            <a:ext cx="1152000" cy="1032263"/>
          </a:xfrm>
          <a:prstGeom prst="roundRect">
            <a:avLst>
              <a:gd name="adj" fmla="val 3879"/>
            </a:avLst>
          </a:prstGeom>
          <a:solidFill>
            <a:srgbClr val="ECE7FC"/>
          </a:solidFill>
          <a:ln w="12700" cap="flat">
            <a:noFill/>
            <a:miter lim="400000"/>
          </a:ln>
          <a:effectLst>
            <a:outerShdw blurRad="254000" dist="127000" dir="5400000" rotWithShape="0">
              <a:srgbClr val="041133">
                <a:alpha val="4837"/>
              </a:srgbClr>
            </a:outerShdw>
          </a:effectLst>
        </p:spPr>
        <p:txBody>
          <a:bodyPr wrap="square" lIns="180000" tIns="1007999" rIns="180000" bIns="180000" numCol="1" anchor="b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0" cap="none" spc="0" normalizeH="0" baseline="0" noProof="0">
              <a:ln>
                <a:noFill/>
              </a:ln>
              <a:solidFill>
                <a:srgbClr val="BEA6FF">
                  <a:lumMod val="10000"/>
                </a:srgbClr>
              </a:solidFill>
              <a:effectLst/>
              <a:highlight>
                <a:srgbClr val="ECE7FC"/>
              </a:highlight>
              <a:uLnTx/>
              <a:uFillTx/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</p:txBody>
      </p:sp>
      <p:pic>
        <p:nvPicPr>
          <p:cNvPr id="54" name="Graphic 60">
            <a:extLst>
              <a:ext uri="{FF2B5EF4-FFF2-40B4-BE49-F238E27FC236}">
                <a16:creationId xmlns:a16="http://schemas.microsoft.com/office/drawing/2014/main" id="{D108781A-11F9-2CFA-5B25-E4F31C5B46D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15703"/>
          <a:stretch/>
        </p:blipFill>
        <p:spPr>
          <a:xfrm>
            <a:off x="2501401" y="1941462"/>
            <a:ext cx="340889" cy="359198"/>
          </a:xfrm>
          <a:prstGeom prst="rect">
            <a:avLst/>
          </a:prstGeom>
        </p:spPr>
      </p:pic>
      <p:sp>
        <p:nvSpPr>
          <p:cNvPr id="58" name="Rounded Rectangle">
            <a:extLst>
              <a:ext uri="{FF2B5EF4-FFF2-40B4-BE49-F238E27FC236}">
                <a16:creationId xmlns:a16="http://schemas.microsoft.com/office/drawing/2014/main" id="{A9836D22-22DF-5E06-B651-D1A8A1679D0D}"/>
              </a:ext>
            </a:extLst>
          </p:cNvPr>
          <p:cNvSpPr/>
          <p:nvPr/>
        </p:nvSpPr>
        <p:spPr>
          <a:xfrm>
            <a:off x="3437780" y="1855120"/>
            <a:ext cx="1152000" cy="1032263"/>
          </a:xfrm>
          <a:prstGeom prst="roundRect">
            <a:avLst>
              <a:gd name="adj" fmla="val 3879"/>
            </a:avLst>
          </a:prstGeom>
          <a:solidFill>
            <a:srgbClr val="ECE7FC"/>
          </a:solidFill>
          <a:ln w="12700" cap="flat">
            <a:noFill/>
            <a:miter lim="400000"/>
          </a:ln>
          <a:effectLst>
            <a:outerShdw blurRad="254000" dist="127000" dir="5400000" rotWithShape="0">
              <a:srgbClr val="041133">
                <a:alpha val="4837"/>
              </a:srgbClr>
            </a:outerShdw>
          </a:effectLst>
        </p:spPr>
        <p:txBody>
          <a:bodyPr wrap="square" lIns="180000" tIns="1007999" rIns="180000" bIns="180000" numCol="1" anchor="b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1" i="0" u="none" strike="noStrike" kern="0" cap="none" spc="0" normalizeH="0" baseline="0" noProof="0">
              <a:ln>
                <a:noFill/>
              </a:ln>
              <a:solidFill>
                <a:srgbClr val="BEA6FF">
                  <a:lumMod val="10000"/>
                </a:srgbClr>
              </a:solidFill>
              <a:effectLst/>
              <a:highlight>
                <a:srgbClr val="ECE7FC"/>
              </a:highlight>
              <a:uLnTx/>
              <a:uFillTx/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</p:txBody>
      </p:sp>
      <p:pic>
        <p:nvPicPr>
          <p:cNvPr id="59" name="Graphic 59">
            <a:extLst>
              <a:ext uri="{FF2B5EF4-FFF2-40B4-BE49-F238E27FC236}">
                <a16:creationId xmlns:a16="http://schemas.microsoft.com/office/drawing/2014/main" id="{50096EA2-0F83-1066-E003-B554C7EB42A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16193"/>
          <a:stretch/>
        </p:blipFill>
        <p:spPr>
          <a:xfrm>
            <a:off x="3859703" y="1963424"/>
            <a:ext cx="308154" cy="320233"/>
          </a:xfrm>
          <a:prstGeom prst="rect">
            <a:avLst/>
          </a:prstGeom>
        </p:spPr>
      </p:pic>
      <p:sp>
        <p:nvSpPr>
          <p:cNvPr id="61" name="Rounded Rectangle">
            <a:extLst>
              <a:ext uri="{FF2B5EF4-FFF2-40B4-BE49-F238E27FC236}">
                <a16:creationId xmlns:a16="http://schemas.microsoft.com/office/drawing/2014/main" id="{247E4C1A-5E6F-5869-6751-38627F593675}"/>
              </a:ext>
            </a:extLst>
          </p:cNvPr>
          <p:cNvSpPr/>
          <p:nvPr/>
        </p:nvSpPr>
        <p:spPr>
          <a:xfrm>
            <a:off x="4779714" y="1854074"/>
            <a:ext cx="1152000" cy="1032263"/>
          </a:xfrm>
          <a:prstGeom prst="roundRect">
            <a:avLst>
              <a:gd name="adj" fmla="val 3879"/>
            </a:avLst>
          </a:prstGeom>
          <a:solidFill>
            <a:srgbClr val="ECE7FC"/>
          </a:solidFill>
          <a:ln w="12700" cap="flat">
            <a:noFill/>
            <a:miter lim="400000"/>
          </a:ln>
          <a:effectLst>
            <a:outerShdw blurRad="254000" dist="127000" dir="5400000" rotWithShape="0">
              <a:srgbClr val="041133">
                <a:alpha val="4837"/>
              </a:srgbClr>
            </a:outerShdw>
          </a:effectLst>
        </p:spPr>
        <p:txBody>
          <a:bodyPr wrap="square" lIns="180000" tIns="1007999" rIns="180000" bIns="180000" numCol="1" anchor="b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1" i="0" u="none" strike="noStrike" kern="0" cap="none" spc="0" normalizeH="0" baseline="0" noProof="0">
              <a:ln>
                <a:noFill/>
              </a:ln>
              <a:solidFill>
                <a:srgbClr val="BEA6FF">
                  <a:lumMod val="10000"/>
                </a:srgbClr>
              </a:solidFill>
              <a:effectLst/>
              <a:highlight>
                <a:srgbClr val="ECE7FC"/>
              </a:highlight>
              <a:uLnTx/>
              <a:uFillTx/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</p:txBody>
      </p:sp>
      <p:pic>
        <p:nvPicPr>
          <p:cNvPr id="62" name="Graphic 64">
            <a:extLst>
              <a:ext uri="{FF2B5EF4-FFF2-40B4-BE49-F238E27FC236}">
                <a16:creationId xmlns:a16="http://schemas.microsoft.com/office/drawing/2014/main" id="{AB33436A-970E-DCBF-B40C-E3EC10BDAA7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b="18532"/>
          <a:stretch/>
        </p:blipFill>
        <p:spPr>
          <a:xfrm>
            <a:off x="5176133" y="1979275"/>
            <a:ext cx="359162" cy="292601"/>
          </a:xfrm>
          <a:prstGeom prst="rect">
            <a:avLst/>
          </a:prstGeom>
        </p:spPr>
      </p:pic>
      <p:sp>
        <p:nvSpPr>
          <p:cNvPr id="63" name="Rounded Rectangle">
            <a:extLst>
              <a:ext uri="{FF2B5EF4-FFF2-40B4-BE49-F238E27FC236}">
                <a16:creationId xmlns:a16="http://schemas.microsoft.com/office/drawing/2014/main" id="{FB6D585B-1592-6EAF-6B94-D582380C042C}"/>
              </a:ext>
            </a:extLst>
          </p:cNvPr>
          <p:cNvSpPr/>
          <p:nvPr/>
        </p:nvSpPr>
        <p:spPr>
          <a:xfrm>
            <a:off x="6121648" y="1854074"/>
            <a:ext cx="1152000" cy="1032263"/>
          </a:xfrm>
          <a:prstGeom prst="roundRect">
            <a:avLst>
              <a:gd name="adj" fmla="val 3879"/>
            </a:avLst>
          </a:prstGeom>
          <a:solidFill>
            <a:srgbClr val="ECE7FC"/>
          </a:solidFill>
          <a:ln w="12700" cap="flat">
            <a:noFill/>
            <a:miter lim="400000"/>
          </a:ln>
          <a:effectLst>
            <a:outerShdw blurRad="254000" dist="127000" dir="5400000" rotWithShape="0">
              <a:srgbClr val="041133">
                <a:alpha val="4837"/>
              </a:srgbClr>
            </a:outerShdw>
          </a:effectLst>
        </p:spPr>
        <p:txBody>
          <a:bodyPr wrap="square" lIns="180000" tIns="1007999" rIns="180000" bIns="180000" numCol="1" anchor="b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srgbClr val="BEA6FF">
                  <a:lumMod val="10000"/>
                </a:srgbClr>
              </a:solidFill>
              <a:effectLst/>
              <a:highlight>
                <a:srgbClr val="ECE7FC"/>
              </a:highligh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64" name="Grafik 63" descr="Gruppenbrainstorming mit einfarbiger Füllung">
            <a:extLst>
              <a:ext uri="{FF2B5EF4-FFF2-40B4-BE49-F238E27FC236}">
                <a16:creationId xmlns:a16="http://schemas.microsoft.com/office/drawing/2014/main" id="{81FC7868-10E9-1861-EE56-28167102054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517698" y="1916526"/>
            <a:ext cx="359901" cy="359901"/>
          </a:xfrm>
          <a:prstGeom prst="rect">
            <a:avLst/>
          </a:prstGeom>
        </p:spPr>
      </p:pic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17F7605F-45E1-5265-7070-A60DBF1DC40D}"/>
              </a:ext>
            </a:extLst>
          </p:cNvPr>
          <p:cNvGrpSpPr/>
          <p:nvPr/>
        </p:nvGrpSpPr>
        <p:grpSpPr>
          <a:xfrm>
            <a:off x="9667728" y="4003126"/>
            <a:ext cx="1728000" cy="1941971"/>
            <a:chOff x="9056184" y="3893398"/>
            <a:chExt cx="1728000" cy="1941971"/>
          </a:xfrm>
        </p:grpSpPr>
        <p:sp>
          <p:nvSpPr>
            <p:cNvPr id="66" name="TextBox 3">
              <a:extLst>
                <a:ext uri="{FF2B5EF4-FFF2-40B4-BE49-F238E27FC236}">
                  <a16:creationId xmlns:a16="http://schemas.microsoft.com/office/drawing/2014/main" id="{E9E4D9D6-01F3-BAE4-EEC9-25AB9ED6885F}"/>
                </a:ext>
              </a:extLst>
            </p:cNvPr>
            <p:cNvSpPr txBox="1"/>
            <p:nvPr/>
          </p:nvSpPr>
          <p:spPr>
            <a:xfrm>
              <a:off x="9056184" y="4650431"/>
              <a:ext cx="1728000" cy="1184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>
              <a:defPPr>
                <a:defRPr lang="en-DE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Ausschreibungen &amp; Bedarfsanfragen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Automatisierte und digitale </a:t>
              </a:r>
              <a:r>
                <a:rPr kumimoji="0" lang="de-DE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RfX</a:t>
              </a:r>
              <a:r>
                <a:rPr kumimoji="0" lang="de-DE" sz="1000" b="0" i="0" u="none" strike="noStrike" kern="1200" cap="none" spc="0" normalizeH="0" baseline="0" noProof="0">
                  <a:ln>
                    <a:noFill/>
                  </a:ln>
                  <a:solidFill>
                    <a:srgbClr val="BEA6FF">
                      <a:lumMod val="1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Workflows und Preisanfragen für erhebliche Zeitersparnis</a:t>
              </a:r>
            </a:p>
          </p:txBody>
        </p:sp>
        <p:pic>
          <p:nvPicPr>
            <p:cNvPr id="67" name="Graphic 30">
              <a:extLst>
                <a:ext uri="{FF2B5EF4-FFF2-40B4-BE49-F238E27FC236}">
                  <a16:creationId xmlns:a16="http://schemas.microsoft.com/office/drawing/2014/main" id="{1308382D-3049-5BD5-C8A9-49C189E753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b="30912"/>
            <a:stretch/>
          </p:blipFill>
          <p:spPr>
            <a:xfrm>
              <a:off x="9521765" y="3893398"/>
              <a:ext cx="795226" cy="720000"/>
            </a:xfrm>
            <a:prstGeom prst="rect">
              <a:avLst/>
            </a:prstGeom>
          </p:spPr>
        </p:pic>
      </p:grpSp>
      <p:sp>
        <p:nvSpPr>
          <p:cNvPr id="68" name="Textfeld 67">
            <a:extLst>
              <a:ext uri="{FF2B5EF4-FFF2-40B4-BE49-F238E27FC236}">
                <a16:creationId xmlns:a16="http://schemas.microsoft.com/office/drawing/2014/main" id="{7D88D57D-2A4E-73BF-B21D-07A30B98D47F}"/>
              </a:ext>
            </a:extLst>
          </p:cNvPr>
          <p:cNvSpPr txBox="1"/>
          <p:nvPr/>
        </p:nvSpPr>
        <p:spPr>
          <a:xfrm>
            <a:off x="4802999" y="2335301"/>
            <a:ext cx="110543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>
                <a:solidFill>
                  <a:srgbClr val="BEA6FF">
                    <a:lumMod val="10000"/>
                  </a:srgbClr>
                </a:solidFill>
                <a:highlight>
                  <a:srgbClr val="ECE7FC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70</a:t>
            </a: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highlight>
                  <a:srgbClr val="ECE7FC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+ </a:t>
            </a:r>
            <a:b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highlight>
                  <a:srgbClr val="ECE7FC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</a:b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highlight>
                  <a:srgbClr val="ECE7FC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Kunden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BE679BCD-BB42-F75E-60B2-0A0B84F23B60}"/>
              </a:ext>
            </a:extLst>
          </p:cNvPr>
          <p:cNvSpPr txBox="1"/>
          <p:nvPr/>
        </p:nvSpPr>
        <p:spPr>
          <a:xfrm>
            <a:off x="6144932" y="2335301"/>
            <a:ext cx="110543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highlight>
                  <a:srgbClr val="ECE7FC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50+ </a:t>
            </a:r>
            <a:b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highlight>
                  <a:srgbClr val="ECE7FC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</a:b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highlight>
                  <a:srgbClr val="ECE7FC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Mitarbeiter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5067FA50-61FA-5C05-AEDE-BD7A78ED25D9}"/>
              </a:ext>
            </a:extLst>
          </p:cNvPr>
          <p:cNvSpPr txBox="1"/>
          <p:nvPr/>
        </p:nvSpPr>
        <p:spPr>
          <a:xfrm>
            <a:off x="3461064" y="2335301"/>
            <a:ext cx="110543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highlight>
                  <a:srgbClr val="ECE7FC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Deutschland &amp; USA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FFB9C32D-AC63-D26C-2EC8-1130D7D74033}"/>
              </a:ext>
            </a:extLst>
          </p:cNvPr>
          <p:cNvSpPr txBox="1"/>
          <p:nvPr/>
        </p:nvSpPr>
        <p:spPr>
          <a:xfrm>
            <a:off x="2119130" y="2335301"/>
            <a:ext cx="110543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highlight>
                  <a:srgbClr val="ECE7FC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2020 gegründet</a:t>
            </a: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AFFF1B50-A32B-7374-81FF-92E08CC3F04D}"/>
              </a:ext>
            </a:extLst>
          </p:cNvPr>
          <p:cNvSpPr txBox="1">
            <a:spLocks/>
          </p:cNvSpPr>
          <p:nvPr/>
        </p:nvSpPr>
        <p:spPr>
          <a:xfrm>
            <a:off x="440895" y="462764"/>
            <a:ext cx="11376024" cy="522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defPPr>
              <a:defRPr lang="en-DE"/>
            </a:defPPr>
            <a:lvl1pPr marR="0" indent="0" defTabSz="72237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chemeClr val="accent5"/>
                </a:solidFill>
                <a:uFillTx/>
                <a:latin typeface="Brandon Text Bold" panose="020B0803020203060203" pitchFamily="34" charset="0"/>
                <a:ea typeface="Brandon Text Bold"/>
                <a:cs typeface="Brandon Text Bold"/>
              </a:defRPr>
            </a:lvl1pPr>
            <a:lvl2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2pPr>
            <a:lvl3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3pPr>
            <a:lvl4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4pPr>
            <a:lvl5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5pPr>
            <a:lvl6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6pPr>
            <a:lvl7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7pPr>
            <a:lvl8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8pPr>
            <a:lvl9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9pPr>
          </a:lstStyle>
          <a:p>
            <a:pPr marL="0" marR="0" lvl="0" indent="0" algn="l" defTabSz="7223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F9F8F8"/>
                </a:solidFill>
                <a:effectLst/>
                <a:uLnTx/>
                <a:uFillTx/>
                <a:latin typeface="Brandon Text Bold" panose="020B0803020203060203" pitchFamily="34" charset="0"/>
              </a:rPr>
              <a:t>Über </a:t>
            </a:r>
            <a:r>
              <a:rPr kumimoji="0" lang="de-DE" sz="2800" b="1" i="0" u="none" strike="noStrike" kern="1200" cap="none" spc="0" normalizeH="0" baseline="0" noProof="0" err="1">
                <a:ln>
                  <a:noFill/>
                </a:ln>
                <a:solidFill>
                  <a:srgbClr val="F9F8F8"/>
                </a:solidFill>
                <a:effectLst/>
                <a:uLnTx/>
                <a:uFillTx/>
                <a:latin typeface="Brandon Text Bold" panose="020B0803020203060203" pitchFamily="34" charset="0"/>
              </a:rPr>
              <a:t>Mercanis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srgbClr val="F9F8F8"/>
              </a:solidFill>
              <a:effectLst/>
              <a:uLnTx/>
              <a:uFillTx/>
              <a:latin typeface="Brandon Text Bold" panose="020B0803020203060203" pitchFamily="34" charset="0"/>
            </a:endParaRPr>
          </a:p>
        </p:txBody>
      </p:sp>
      <p:sp>
        <p:nvSpPr>
          <p:cNvPr id="10" name="Rounded Rectangle">
            <a:extLst>
              <a:ext uri="{FF2B5EF4-FFF2-40B4-BE49-F238E27FC236}">
                <a16:creationId xmlns:a16="http://schemas.microsoft.com/office/drawing/2014/main" id="{15F3C30C-6924-488D-2A15-7FE0EBD609D7}"/>
              </a:ext>
            </a:extLst>
          </p:cNvPr>
          <p:cNvSpPr/>
          <p:nvPr/>
        </p:nvSpPr>
        <p:spPr>
          <a:xfrm>
            <a:off x="7463581" y="1854073"/>
            <a:ext cx="1152000" cy="1032263"/>
          </a:xfrm>
          <a:prstGeom prst="roundRect">
            <a:avLst>
              <a:gd name="adj" fmla="val 3879"/>
            </a:avLst>
          </a:prstGeom>
          <a:solidFill>
            <a:srgbClr val="ECE7FC"/>
          </a:solidFill>
          <a:ln w="12700" cap="flat">
            <a:noFill/>
            <a:miter lim="400000"/>
          </a:ln>
          <a:effectLst>
            <a:outerShdw blurRad="254000" dist="127000" dir="5400000" rotWithShape="0">
              <a:srgbClr val="041133">
                <a:alpha val="4837"/>
              </a:srgbClr>
            </a:outerShdw>
          </a:effectLst>
        </p:spPr>
        <p:txBody>
          <a:bodyPr wrap="square" lIns="180000" tIns="1007999" rIns="180000" bIns="180000" numCol="1" anchor="b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srgbClr val="BEA6FF">
                  <a:lumMod val="10000"/>
                </a:srgbClr>
              </a:solidFill>
              <a:effectLst/>
              <a:highlight>
                <a:srgbClr val="ECE7FC"/>
              </a:highligh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20" name="Graphic 63">
            <a:extLst>
              <a:ext uri="{FF2B5EF4-FFF2-40B4-BE49-F238E27FC236}">
                <a16:creationId xmlns:a16="http://schemas.microsoft.com/office/drawing/2014/main" id="{48607258-410C-1344-4914-9308D1D8ABDC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 b="20925"/>
          <a:stretch/>
        </p:blipFill>
        <p:spPr>
          <a:xfrm>
            <a:off x="7877580" y="1936350"/>
            <a:ext cx="324000" cy="32025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941A923-DCFE-AC9E-1AFD-DFCC1219C6AF}"/>
              </a:ext>
            </a:extLst>
          </p:cNvPr>
          <p:cNvSpPr txBox="1"/>
          <p:nvPr/>
        </p:nvSpPr>
        <p:spPr>
          <a:xfrm>
            <a:off x="7486864" y="2335301"/>
            <a:ext cx="110543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10000"/>
                  </a:srgbClr>
                </a:solidFill>
                <a:effectLst/>
                <a:highlight>
                  <a:srgbClr val="ECE7FC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$30 Mio. Finanzierung</a:t>
            </a:r>
          </a:p>
        </p:txBody>
      </p:sp>
    </p:spTree>
    <p:extLst>
      <p:ext uri="{BB962C8B-B14F-4D97-AF65-F5344CB8AC3E}">
        <p14:creationId xmlns:p14="http://schemas.microsoft.com/office/powerpoint/2010/main" val="94869067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1">
          <a:extLst>
            <a:ext uri="{FF2B5EF4-FFF2-40B4-BE49-F238E27FC236}">
              <a16:creationId xmlns:a16="http://schemas.microsoft.com/office/drawing/2014/main" id="{0E198701-4C1E-C000-E89F-30181DF94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85C2B6-9347-5939-BAA4-6CEC83FEB722}"/>
              </a:ext>
            </a:extLst>
          </p:cNvPr>
          <p:cNvSpPr txBox="1">
            <a:spLocks/>
          </p:cNvSpPr>
          <p:nvPr/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DE" sz="3200" b="0" i="0" u="none" strike="noStrike" cap="none" spc="0" normalizeH="0" baseline="0" dirty="0">
                <a:ln>
                  <a:noFill/>
                </a:ln>
                <a:solidFill>
                  <a:srgbClr val="1D0954"/>
                </a:solidFill>
                <a:effectLst/>
                <a:uFillTx/>
                <a:latin typeface="Brandon Text Bold" panose="020B0803020203060203" pitchFamily="34" charset="0"/>
                <a:ea typeface="Brandon Text Bold"/>
                <a:cs typeface="Brandon Text Bold"/>
                <a:sym typeface="Brandon Text Bold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9pPr>
          </a:lstStyle>
          <a:p>
            <a:pPr marL="0" marR="0" lvl="0" indent="0" algn="l" defTabSz="7223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Text Bold" panose="020B0803020203060203" pitchFamily="34" charset="0"/>
                <a:sym typeface="Brandon Text Bold"/>
              </a:rPr>
              <a:t>Katalogbestellungen nur noch als Bedarfsanfrage freigeben</a:t>
            </a: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1D0954"/>
              </a:solidFill>
              <a:effectLst/>
              <a:uLnTx/>
              <a:uFillTx/>
              <a:latin typeface="Brandon Text Bold" panose="020B0803020203060203" pitchFamily="34" charset="0"/>
              <a:sym typeface="Brandon Text Bold"/>
            </a:endParaRP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C2A2830E-83DB-9F89-5B23-8A72363E65D5}"/>
              </a:ext>
            </a:extLst>
          </p:cNvPr>
          <p:cNvSpPr txBox="1"/>
          <p:nvPr/>
        </p:nvSpPr>
        <p:spPr>
          <a:xfrm>
            <a:off x="1216525" y="4832368"/>
            <a:ext cx="4879476" cy="1096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5C980">
                    <a:hueOff val="-9459184"/>
                    <a:satOff val="-88762"/>
                    <a:lumOff val="-31176"/>
                  </a:srgbClr>
                </a:solidFill>
                <a:latin typeface="Brandon Text Bold"/>
                <a:ea typeface="Brandon Text Bold"/>
                <a:cs typeface="Brandon Text Bold"/>
                <a:sym typeface="Brandon Text Bold"/>
              </a:defRPr>
            </a:pPr>
            <a:r>
              <a:rPr kumimoji="0" lang="de-DE" sz="1600" b="1" i="0" u="none" strike="noStrike" kern="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randon Text Bold"/>
              </a:rPr>
              <a:t>Frühzeitiges Erkennen von Risiken und Chancen</a:t>
            </a:r>
          </a:p>
          <a:p>
            <a:pPr marL="0" marR="0" lvl="0" indent="0" algn="l" defTabSz="914400" rtl="0" eaLnBrk="1" fontAlgn="auto" latinLnBrk="0" hangingPunct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5C980">
                    <a:hueOff val="-9459184"/>
                    <a:satOff val="-88762"/>
                    <a:lumOff val="-31176"/>
                  </a:srgbClr>
                </a:solidFill>
                <a:latin typeface="Brandon Text Bold"/>
                <a:ea typeface="Brandon Text Bold"/>
                <a:cs typeface="Brandon Text Bold"/>
                <a:sym typeface="Brandon Text Bold"/>
              </a:defRPr>
            </a:pP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randon Text Bold"/>
              </a:rPr>
              <a:t>Mercu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randon Text Bold"/>
              </a:rPr>
              <a:t> AI sorgt dafür, dass auch komplexere Anfragen automatisch richtig eingeordnet, dokumentiert und geprüft werden. Die Entscheidung folgt den Einkaufsrichtlinien.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AEF0C39D-C95A-C59C-2397-9CBC22B0BACF}"/>
              </a:ext>
            </a:extLst>
          </p:cNvPr>
          <p:cNvSpPr txBox="1"/>
          <p:nvPr/>
        </p:nvSpPr>
        <p:spPr>
          <a:xfrm>
            <a:off x="1216523" y="1751402"/>
            <a:ext cx="5166460" cy="1096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5C980">
                    <a:hueOff val="-9459184"/>
                    <a:satOff val="-88762"/>
                    <a:lumOff val="-31176"/>
                  </a:srgbClr>
                </a:solidFill>
                <a:latin typeface="Brandon Text Bold"/>
                <a:ea typeface="Brandon Text Bold"/>
                <a:cs typeface="Brandon Text Bold"/>
                <a:sym typeface="Brandon Text Bold"/>
              </a:defRPr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randon Text Bold"/>
              </a:rPr>
              <a:t>Struktur statt Freitext – auch bei Sonderfällen</a:t>
            </a:r>
          </a:p>
          <a:p>
            <a:pPr marL="0" marR="0" lvl="0" indent="0" algn="l" defTabSz="914400" rtl="0" eaLnBrk="1" fontAlgn="auto" latinLnBrk="0" hangingPunct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5C980">
                    <a:hueOff val="-9459184"/>
                    <a:satOff val="-88762"/>
                    <a:lumOff val="-31176"/>
                  </a:srgbClr>
                </a:solidFill>
                <a:latin typeface="Brandon Text Bold"/>
                <a:ea typeface="Brandon Text Bold"/>
                <a:cs typeface="Brandon Text Bold"/>
                <a:sym typeface="Brandon Text Bold"/>
              </a:defRPr>
            </a:pP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randon Text Bold"/>
              </a:rPr>
              <a:t>Mercu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randon Text Bold"/>
              </a:rPr>
              <a:t> AI erkennt Katalogartikel über der Genehmigungsgrenze, erstellt sofort einen strukturierten, korrekt gerouteten Vorgang – ganz ohne Freitext.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67890FD-46F4-577B-D56B-534B53A74F49}"/>
              </a:ext>
            </a:extLst>
          </p:cNvPr>
          <p:cNvGrpSpPr/>
          <p:nvPr/>
        </p:nvGrpSpPr>
        <p:grpSpPr>
          <a:xfrm>
            <a:off x="556367" y="2084670"/>
            <a:ext cx="547835" cy="547835"/>
            <a:chOff x="556367" y="2286923"/>
            <a:chExt cx="547835" cy="547835"/>
          </a:xfrm>
        </p:grpSpPr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BC57D35C-4A38-6C09-5597-0DC011019F9B}"/>
                </a:ext>
              </a:extLst>
            </p:cNvPr>
            <p:cNvSpPr/>
            <p:nvPr/>
          </p:nvSpPr>
          <p:spPr>
            <a:xfrm>
              <a:off x="556367" y="2286923"/>
              <a:ext cx="547835" cy="547835"/>
            </a:xfrm>
            <a:prstGeom prst="ellipse">
              <a:avLst/>
            </a:prstGeom>
            <a:solidFill>
              <a:srgbClr val="501FD7"/>
            </a:solidFill>
            <a:ln w="12700">
              <a:miter lim="400000"/>
            </a:ln>
          </p:spPr>
          <p:txBody>
            <a:bodyPr lIns="45719" rIns="45719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05C980"/>
                  </a:solidFill>
                </a:defRPr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5C98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endParaRPr>
            </a:p>
          </p:txBody>
        </p:sp>
        <p:pic>
          <p:nvPicPr>
            <p:cNvPr id="26" name="Graphic 15">
              <a:extLst>
                <a:ext uri="{FF2B5EF4-FFF2-40B4-BE49-F238E27FC236}">
                  <a16:creationId xmlns:a16="http://schemas.microsoft.com/office/drawing/2014/main" id="{1B1E7526-D7C2-C18A-0E1D-BA5AE8E87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1215"/>
            <a:stretch/>
          </p:blipFill>
          <p:spPr>
            <a:xfrm>
              <a:off x="588008" y="2342987"/>
              <a:ext cx="452583" cy="447996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EE0D945-46A5-75EB-328D-7706BC3463C9}"/>
              </a:ext>
            </a:extLst>
          </p:cNvPr>
          <p:cNvGrpSpPr/>
          <p:nvPr/>
        </p:nvGrpSpPr>
        <p:grpSpPr>
          <a:xfrm>
            <a:off x="556367" y="5226967"/>
            <a:ext cx="547835" cy="547835"/>
            <a:chOff x="556367" y="5214566"/>
            <a:chExt cx="547835" cy="54783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88A74F5-52A5-0610-6119-AD0AFEA137EF}"/>
                </a:ext>
              </a:extLst>
            </p:cNvPr>
            <p:cNvSpPr/>
            <p:nvPr/>
          </p:nvSpPr>
          <p:spPr>
            <a:xfrm>
              <a:off x="556367" y="5214566"/>
              <a:ext cx="547835" cy="547835"/>
            </a:xfrm>
            <a:prstGeom prst="ellipse">
              <a:avLst/>
            </a:prstGeom>
            <a:solidFill>
              <a:srgbClr val="501FD7"/>
            </a:solidFill>
            <a:ln w="12700">
              <a:miter lim="400000"/>
            </a:ln>
          </p:spPr>
          <p:txBody>
            <a:bodyPr lIns="45719" rIns="45719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05C980"/>
                  </a:solidFill>
                </a:defRPr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5C98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endParaRPr>
            </a:p>
          </p:txBody>
        </p:sp>
        <p:pic>
          <p:nvPicPr>
            <p:cNvPr id="27" name="Graphic 16">
              <a:extLst>
                <a:ext uri="{FF2B5EF4-FFF2-40B4-BE49-F238E27FC236}">
                  <a16:creationId xmlns:a16="http://schemas.microsoft.com/office/drawing/2014/main" id="{74646B36-0C06-63AF-DB2F-C83B6BCCF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18394"/>
            <a:stretch/>
          </p:blipFill>
          <p:spPr>
            <a:xfrm>
              <a:off x="608354" y="5272613"/>
              <a:ext cx="426659" cy="431740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6037705-0EDD-070E-D3B1-61C58D435DE6}"/>
              </a:ext>
            </a:extLst>
          </p:cNvPr>
          <p:cNvGrpSpPr/>
          <p:nvPr/>
        </p:nvGrpSpPr>
        <p:grpSpPr>
          <a:xfrm>
            <a:off x="556367" y="3645642"/>
            <a:ext cx="547835" cy="547835"/>
            <a:chOff x="556367" y="3554838"/>
            <a:chExt cx="547835" cy="547835"/>
          </a:xfrm>
        </p:grpSpPr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26D1921C-0AD7-9AFD-217C-A22982EE381F}"/>
                </a:ext>
              </a:extLst>
            </p:cNvPr>
            <p:cNvSpPr/>
            <p:nvPr/>
          </p:nvSpPr>
          <p:spPr>
            <a:xfrm>
              <a:off x="556367" y="3554838"/>
              <a:ext cx="547835" cy="547835"/>
            </a:xfrm>
            <a:prstGeom prst="ellipse">
              <a:avLst/>
            </a:prstGeom>
            <a:solidFill>
              <a:srgbClr val="501FD7"/>
            </a:solidFill>
            <a:ln w="12700">
              <a:miter lim="400000"/>
            </a:ln>
          </p:spPr>
          <p:txBody>
            <a:bodyPr lIns="45719" rIns="45719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rgbClr val="05C980"/>
                  </a:solidFill>
                </a:defRPr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5C98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endParaRPr>
            </a:p>
          </p:txBody>
        </p:sp>
        <p:pic>
          <p:nvPicPr>
            <p:cNvPr id="28" name="Graphic 17">
              <a:extLst>
                <a:ext uri="{FF2B5EF4-FFF2-40B4-BE49-F238E27FC236}">
                  <a16:creationId xmlns:a16="http://schemas.microsoft.com/office/drawing/2014/main" id="{D6570B33-6A19-EE7B-EC4D-8D30B849A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19725"/>
            <a:stretch/>
          </p:blipFill>
          <p:spPr>
            <a:xfrm>
              <a:off x="598415" y="3597949"/>
              <a:ext cx="463737" cy="461611"/>
            </a:xfrm>
            <a:prstGeom prst="rect">
              <a:avLst/>
            </a:prstGeom>
          </p:spPr>
        </p:pic>
      </p:grpSp>
      <p:sp>
        <p:nvSpPr>
          <p:cNvPr id="21" name="TextBox 15">
            <a:extLst>
              <a:ext uri="{FF2B5EF4-FFF2-40B4-BE49-F238E27FC236}">
                <a16:creationId xmlns:a16="http://schemas.microsoft.com/office/drawing/2014/main" id="{5085CCE0-7365-7D4E-2EE6-9FA7F07394AE}"/>
              </a:ext>
            </a:extLst>
          </p:cNvPr>
          <p:cNvSpPr txBox="1"/>
          <p:nvPr/>
        </p:nvSpPr>
        <p:spPr>
          <a:xfrm>
            <a:off x="1195979" y="3291885"/>
            <a:ext cx="5166460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Transparenz über Lieferanten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DFCF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Strukturierte Anforderung, alle Daten komplett. Einkauf muss nur noch per Klick annehmen oder ablehnen – kein Nachfassen, kein Medienbruch.</a:t>
            </a:r>
          </a:p>
        </p:txBody>
      </p:sp>
      <p:pic>
        <p:nvPicPr>
          <p:cNvPr id="22" name="Grafik 21" descr="Ein Bild, das Screenshot, Software, Text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97C4A95E-5411-450B-82B7-CA4F7B8A01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3820" y="3863401"/>
            <a:ext cx="3600000" cy="1806135"/>
          </a:xfrm>
          <a:prstGeom prst="roundRect">
            <a:avLst>
              <a:gd name="adj" fmla="val 7197"/>
            </a:avLst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3" name="Grafik 22" descr="Ein Bild, das Text, Software, Screenshot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239C1BE8-D48B-A910-1C06-B5BC015896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4413" y="1998028"/>
            <a:ext cx="3279600" cy="1647614"/>
          </a:xfrm>
          <a:prstGeom prst="roundRect">
            <a:avLst>
              <a:gd name="adj" fmla="val 7197"/>
            </a:avLst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4" name="Grafik 23" descr="Ein Bild, das Screenshot, Text, Software, Webseite enthält.&#10;&#10;KI-generierte Inhalte können fehlerhaft sein.">
            <a:extLst>
              <a:ext uri="{FF2B5EF4-FFF2-40B4-BE49-F238E27FC236}">
                <a16:creationId xmlns:a16="http://schemas.microsoft.com/office/drawing/2014/main" id="{1C3F2750-F447-2520-5E37-D37BE8BF72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4213" y="2821835"/>
            <a:ext cx="3600000" cy="1804898"/>
          </a:xfrm>
          <a:prstGeom prst="roundRect">
            <a:avLst>
              <a:gd name="adj" fmla="val 7197"/>
            </a:avLst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8" name="TextBox 82">
            <a:extLst>
              <a:ext uri="{FF2B5EF4-FFF2-40B4-BE49-F238E27FC236}">
                <a16:creationId xmlns:a16="http://schemas.microsoft.com/office/drawing/2014/main" id="{2C88748F-C501-677C-12EA-28FE6E5A1FC3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232972949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49CDF-ED84-4C15-E013-165A21E00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9F3838A-D112-AAE5-F18E-7E4100B56463}"/>
              </a:ext>
            </a:extLst>
          </p:cNvPr>
          <p:cNvSpPr/>
          <p:nvPr/>
        </p:nvSpPr>
        <p:spPr>
          <a:xfrm>
            <a:off x="414399" y="1588167"/>
            <a:ext cx="11363202" cy="4649121"/>
          </a:xfrm>
          <a:prstGeom prst="roundRect">
            <a:avLst>
              <a:gd name="adj" fmla="val 6698"/>
            </a:avLst>
          </a:prstGeom>
          <a:solidFill>
            <a:schemeClr val="tx2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02FA1EA-A480-BA34-A1A9-D1B8A7EB1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noProof="0"/>
              <a:t>Von freitextbasierten Bestellungen bis zum regelbasierten </a:t>
            </a:r>
            <a:r>
              <a:rPr lang="de-DE" sz="2800" b="1" noProof="0" err="1"/>
              <a:t>Guided</a:t>
            </a:r>
            <a:r>
              <a:rPr lang="de-DE" sz="2800" b="1" noProof="0"/>
              <a:t> </a:t>
            </a:r>
            <a:r>
              <a:rPr lang="de-DE" sz="2800" b="1" noProof="0" err="1"/>
              <a:t>Buying</a:t>
            </a:r>
            <a:r>
              <a:rPr lang="de-DE" sz="2800" b="1" noProof="0"/>
              <a:t> – flexibel skalierbar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E844E7C-5457-EAD0-7141-8C8EF691CB04}"/>
              </a:ext>
            </a:extLst>
          </p:cNvPr>
          <p:cNvSpPr/>
          <p:nvPr/>
        </p:nvSpPr>
        <p:spPr>
          <a:xfrm>
            <a:off x="1073430" y="4909583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8065FA4-6ECF-8A1D-3959-446A1DD2E642}"/>
              </a:ext>
            </a:extLst>
          </p:cNvPr>
          <p:cNvSpPr/>
          <p:nvPr/>
        </p:nvSpPr>
        <p:spPr>
          <a:xfrm>
            <a:off x="3646462" y="4909583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741C26E-8444-7B15-57A3-A1274FE7F22E}"/>
              </a:ext>
            </a:extLst>
          </p:cNvPr>
          <p:cNvSpPr/>
          <p:nvPr/>
        </p:nvSpPr>
        <p:spPr>
          <a:xfrm>
            <a:off x="6219494" y="4909583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57FF765-594F-8B6B-D74B-1040E376CA42}"/>
              </a:ext>
            </a:extLst>
          </p:cNvPr>
          <p:cNvSpPr/>
          <p:nvPr/>
        </p:nvSpPr>
        <p:spPr>
          <a:xfrm>
            <a:off x="8792527" y="4909583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724B4F-DDA6-D0B1-35E6-8A04F26CB21A}"/>
              </a:ext>
            </a:extLst>
          </p:cNvPr>
          <p:cNvSpPr/>
          <p:nvPr/>
        </p:nvSpPr>
        <p:spPr>
          <a:xfrm>
            <a:off x="3646462" y="4225011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9C8380-02A6-C3E8-586F-F8D1C6138B45}"/>
              </a:ext>
            </a:extLst>
          </p:cNvPr>
          <p:cNvSpPr/>
          <p:nvPr/>
        </p:nvSpPr>
        <p:spPr>
          <a:xfrm>
            <a:off x="6219494" y="4225011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845B51-7DCD-869B-DD1E-13F866A9563B}"/>
              </a:ext>
            </a:extLst>
          </p:cNvPr>
          <p:cNvSpPr/>
          <p:nvPr/>
        </p:nvSpPr>
        <p:spPr>
          <a:xfrm>
            <a:off x="6219494" y="3540439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9866E85-A9ED-2130-1348-777A03E2C892}"/>
              </a:ext>
            </a:extLst>
          </p:cNvPr>
          <p:cNvSpPr/>
          <p:nvPr/>
        </p:nvSpPr>
        <p:spPr>
          <a:xfrm>
            <a:off x="8792527" y="4225011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67A58B9-E289-2D44-A54C-796D5D4D962F}"/>
              </a:ext>
            </a:extLst>
          </p:cNvPr>
          <p:cNvSpPr/>
          <p:nvPr/>
        </p:nvSpPr>
        <p:spPr>
          <a:xfrm>
            <a:off x="8792527" y="3540439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A7C7E81-D1D0-0A35-3D65-DFF4BF5F681F}"/>
              </a:ext>
            </a:extLst>
          </p:cNvPr>
          <p:cNvSpPr/>
          <p:nvPr/>
        </p:nvSpPr>
        <p:spPr>
          <a:xfrm>
            <a:off x="8792527" y="2855867"/>
            <a:ext cx="2340000" cy="576000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cap="none" spc="0" normalizeH="0" baseline="0">
              <a:ln>
                <a:noFill/>
              </a:ln>
              <a:solidFill>
                <a:schemeClr val="accent6">
                  <a:hueOff val="-1192752"/>
                  <a:satOff val="-39415"/>
                  <a:lumOff val="1066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948201-F018-3440-635F-BAB0320F5A31}"/>
              </a:ext>
            </a:extLst>
          </p:cNvPr>
          <p:cNvSpPr txBox="1"/>
          <p:nvPr/>
        </p:nvSpPr>
        <p:spPr>
          <a:xfrm>
            <a:off x="1315778" y="5019741"/>
            <a:ext cx="185530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Freitextbestellung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C49169-818A-E465-7A7C-859FA8347DCA}"/>
              </a:ext>
            </a:extLst>
          </p:cNvPr>
          <p:cNvSpPr txBox="1"/>
          <p:nvPr/>
        </p:nvSpPr>
        <p:spPr>
          <a:xfrm>
            <a:off x="3732028" y="5019741"/>
            <a:ext cx="214777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Freitextanbestellung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EB19D1-3E67-5372-D583-937117E7674E}"/>
              </a:ext>
            </a:extLst>
          </p:cNvPr>
          <p:cNvSpPr txBox="1"/>
          <p:nvPr/>
        </p:nvSpPr>
        <p:spPr>
          <a:xfrm>
            <a:off x="3888810" y="4224030"/>
            <a:ext cx="185530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Genehmigungs-anfrage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9659A1-75C1-59A4-6666-BAF96CFBA9DF}"/>
              </a:ext>
            </a:extLst>
          </p:cNvPr>
          <p:cNvSpPr txBox="1"/>
          <p:nvPr/>
        </p:nvSpPr>
        <p:spPr>
          <a:xfrm>
            <a:off x="6294473" y="5019741"/>
            <a:ext cx="214777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Freitextanfrage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B6FC94-6643-DB83-3CF8-33510E8EADB7}"/>
              </a:ext>
            </a:extLst>
          </p:cNvPr>
          <p:cNvSpPr txBox="1"/>
          <p:nvPr/>
        </p:nvSpPr>
        <p:spPr>
          <a:xfrm>
            <a:off x="9020918" y="5019741"/>
            <a:ext cx="185530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Freitextanfrage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57C367-4FD9-6D92-A4B4-BFDE503EEC4A}"/>
              </a:ext>
            </a:extLst>
          </p:cNvPr>
          <p:cNvSpPr txBox="1"/>
          <p:nvPr/>
        </p:nvSpPr>
        <p:spPr>
          <a:xfrm>
            <a:off x="1073430" y="1949116"/>
            <a:ext cx="23400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b="1">
                <a:solidFill>
                  <a:schemeClr val="accent6"/>
                </a:solidFill>
                <a:sym typeface="Open Sans"/>
              </a:rPr>
              <a:t>Automatisierte</a:t>
            </a:r>
            <a:r>
              <a:rPr lang="en-DE" sz="1100" b="1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DE" b="1">
                <a:solidFill>
                  <a:schemeClr val="accent6"/>
                </a:solidFill>
                <a:sym typeface="Open Sans"/>
              </a:rPr>
              <a:t>Katalogbestellungen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86F717-2A26-D07E-8DCB-3253F1F1E414}"/>
              </a:ext>
            </a:extLst>
          </p:cNvPr>
          <p:cNvSpPr txBox="1"/>
          <p:nvPr/>
        </p:nvSpPr>
        <p:spPr>
          <a:xfrm>
            <a:off x="3646462" y="1949115"/>
            <a:ext cx="23400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b="1">
                <a:solidFill>
                  <a:schemeClr val="accent6"/>
                </a:solidFill>
                <a:sym typeface="Open Sans"/>
              </a:rPr>
              <a:t>Strukturierte Kataloganfragen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2FF12A-9491-C8E9-6FDB-B7DAAAD2391C}"/>
              </a:ext>
            </a:extLst>
          </p:cNvPr>
          <p:cNvSpPr txBox="1"/>
          <p:nvPr/>
        </p:nvSpPr>
        <p:spPr>
          <a:xfrm>
            <a:off x="8750260" y="1917973"/>
            <a:ext cx="23400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b="1">
                <a:solidFill>
                  <a:schemeClr val="accent6"/>
                </a:solidFill>
                <a:sym typeface="Open Sans"/>
              </a:rPr>
              <a:t>Guided </a:t>
            </a:r>
            <a:br>
              <a:rPr lang="en-DE" b="1">
                <a:solidFill>
                  <a:schemeClr val="accent6"/>
                </a:solidFill>
                <a:sym typeface="Open Sans"/>
              </a:rPr>
            </a:br>
            <a:r>
              <a:rPr lang="en-DE" b="1">
                <a:solidFill>
                  <a:schemeClr val="accent6"/>
                </a:solidFill>
                <a:sym typeface="Open Sans"/>
              </a:rPr>
              <a:t>Buying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75466E-B532-14EF-0505-4FFE777EF848}"/>
              </a:ext>
            </a:extLst>
          </p:cNvPr>
          <p:cNvSpPr txBox="1"/>
          <p:nvPr/>
        </p:nvSpPr>
        <p:spPr>
          <a:xfrm>
            <a:off x="6198361" y="1944532"/>
            <a:ext cx="23400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b="1">
                <a:solidFill>
                  <a:schemeClr val="accent6"/>
                </a:solidFill>
                <a:sym typeface="Open Sans"/>
              </a:rPr>
              <a:t>Strukturierte</a:t>
            </a:r>
            <a:br>
              <a:rPr lang="en-DE" b="1">
                <a:solidFill>
                  <a:schemeClr val="accent6"/>
                </a:solidFill>
                <a:sym typeface="Open Sans"/>
              </a:rPr>
            </a:br>
            <a:r>
              <a:rPr lang="en-DE" b="1">
                <a:solidFill>
                  <a:schemeClr val="accent6"/>
                </a:solidFill>
                <a:sym typeface="Open Sans"/>
              </a:rPr>
              <a:t>Bedarfsanfragen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EFA304-0421-B6D9-3D55-5656B7F2CD42}"/>
              </a:ext>
            </a:extLst>
          </p:cNvPr>
          <p:cNvSpPr txBox="1"/>
          <p:nvPr/>
        </p:nvSpPr>
        <p:spPr>
          <a:xfrm>
            <a:off x="6447886" y="4340991"/>
            <a:ext cx="185530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Bedarfsanfrage</a:t>
            </a:r>
            <a:endParaRPr kumimoji="0" lang="en-DE" sz="1600" b="0" i="0" u="none" strike="noStrike" cap="none" spc="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DDA8D3-9145-A98D-13F2-DE1B1BF30142}"/>
              </a:ext>
            </a:extLst>
          </p:cNvPr>
          <p:cNvSpPr txBox="1"/>
          <p:nvPr/>
        </p:nvSpPr>
        <p:spPr>
          <a:xfrm>
            <a:off x="9031551" y="2859280"/>
            <a:ext cx="185530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Genehmigungs-anfrage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57DDB8-CBC3-6E96-F95C-AEA846B33091}"/>
              </a:ext>
            </a:extLst>
          </p:cNvPr>
          <p:cNvSpPr txBox="1"/>
          <p:nvPr/>
        </p:nvSpPr>
        <p:spPr>
          <a:xfrm>
            <a:off x="9020918" y="3531855"/>
            <a:ext cx="185530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spc="0" normalizeH="0" baseline="0" err="1">
                <a:ln>
                  <a:noFill/>
                </a:ln>
                <a:solidFill>
                  <a:schemeClr val="tx2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Guided</a:t>
            </a:r>
            <a:br>
              <a:rPr lang="de-DE" sz="160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de-DE" sz="1600" err="1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Buying</a:t>
            </a:r>
            <a:endParaRPr kumimoji="0" lang="en-DE" sz="1600" b="0" i="0" u="none" strike="noStrike" cap="none" spc="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EDA9BE-2F5F-718C-320D-81796D914A38}"/>
              </a:ext>
            </a:extLst>
          </p:cNvPr>
          <p:cNvSpPr txBox="1"/>
          <p:nvPr/>
        </p:nvSpPr>
        <p:spPr>
          <a:xfrm>
            <a:off x="6440709" y="3651515"/>
            <a:ext cx="185530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Sourcing</a:t>
            </a:r>
            <a:endParaRPr kumimoji="0" lang="en-DE" sz="1600" b="0" i="0" u="none" strike="noStrike" cap="none" spc="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8C7475-CE7F-EAE6-8DC1-5324E49DDA29}"/>
              </a:ext>
            </a:extLst>
          </p:cNvPr>
          <p:cNvSpPr txBox="1"/>
          <p:nvPr/>
        </p:nvSpPr>
        <p:spPr>
          <a:xfrm>
            <a:off x="8992608" y="4237549"/>
            <a:ext cx="185530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Freigaben-erkennung</a:t>
            </a:r>
            <a:endParaRPr kumimoji="0" lang="en-DE" sz="1600" b="0" i="0" u="none" strike="noStrike" cap="none" spc="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ED5F546-6554-B067-8A27-E1611A8010B4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6979303" y="5760720"/>
            <a:ext cx="3983337" cy="7233"/>
          </a:xfrm>
          <a:prstGeom prst="straightConnector1">
            <a:avLst/>
          </a:prstGeom>
          <a:noFill/>
          <a:ln w="19050" cap="flat">
            <a:solidFill>
              <a:srgbClr val="7540FF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9C59879-C32E-7BCB-DC02-5E0C93420CB5}"/>
              </a:ext>
            </a:extLst>
          </p:cNvPr>
          <p:cNvSpPr txBox="1"/>
          <p:nvPr/>
        </p:nvSpPr>
        <p:spPr>
          <a:xfrm>
            <a:off x="5212697" y="5583288"/>
            <a:ext cx="176660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DE" b="1">
                <a:solidFill>
                  <a:schemeClr val="accent6"/>
                </a:solidFill>
                <a:sym typeface="Open Sans"/>
              </a:rPr>
              <a:t>Komplexität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70451D0-E887-8DA9-FA56-FB4A0231A145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1229360" y="5760720"/>
            <a:ext cx="3983337" cy="7233"/>
          </a:xfrm>
          <a:prstGeom prst="line">
            <a:avLst/>
          </a:prstGeom>
          <a:noFill/>
          <a:ln w="19050" cap="flat">
            <a:solidFill>
              <a:srgbClr val="7540F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82">
            <a:extLst>
              <a:ext uri="{FF2B5EF4-FFF2-40B4-BE49-F238E27FC236}">
                <a16:creationId xmlns:a16="http://schemas.microsoft.com/office/drawing/2014/main" id="{6DF2A082-A7AE-1A22-CBFD-311D71282D71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1301912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269B2-17D5-AD41-44D0-CB5C21E45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3" name="Guided Buying.mp4">
            <a:hlinkClick r:id="" action="ppaction://media"/>
            <a:extLst>
              <a:ext uri="{FF2B5EF4-FFF2-40B4-BE49-F238E27FC236}">
                <a16:creationId xmlns:a16="http://schemas.microsoft.com/office/drawing/2014/main" id="{58A7D13D-A3E0-3888-2A42-5B11C2886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82">
            <a:extLst>
              <a:ext uri="{FF2B5EF4-FFF2-40B4-BE49-F238E27FC236}">
                <a16:creationId xmlns:a16="http://schemas.microsoft.com/office/drawing/2014/main" id="{9476767B-4DC7-E9CD-391D-43DE7B6194B0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32280729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1">
          <a:extLst>
            <a:ext uri="{FF2B5EF4-FFF2-40B4-BE49-F238E27FC236}">
              <a16:creationId xmlns:a16="http://schemas.microsoft.com/office/drawing/2014/main" id="{BCBBF07F-9572-B4E0-F68F-E02CFC4B3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CBBB94B-4262-D148-3719-7F5479062EC7}"/>
              </a:ext>
            </a:extLst>
          </p:cNvPr>
          <p:cNvSpPr txBox="1">
            <a:spLocks/>
          </p:cNvSpPr>
          <p:nvPr/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>
            <a:defPPr>
              <a:defRPr lang="en-DE"/>
            </a:defPPr>
            <a:lvl1pPr marR="0" indent="0" defTabSz="72237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Brandon Text Bold" panose="020B0803020203060203" pitchFamily="34" charset="0"/>
                <a:ea typeface="Brandon Text Bold"/>
                <a:cs typeface="Brandon Text Bold"/>
              </a:defRPr>
            </a:lvl1pPr>
            <a:lvl2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2pPr>
            <a:lvl3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3pPr>
            <a:lvl4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4pPr>
            <a:lvl5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5pPr>
            <a:lvl6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6pPr>
            <a:lvl7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7pPr>
            <a:lvl8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8pPr>
            <a:lvl9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9pPr>
          </a:lstStyle>
          <a:p>
            <a:pPr marL="0" marR="0" lvl="0" indent="0" algn="l" defTabSz="7223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Text Bold" panose="020B0803020203060203" pitchFamily="34" charset="0"/>
              </a:rPr>
              <a:t>Nicht katalogisierter Bedarf – als Bedarfsträger selbst beschafft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Text Bold" panose="020B0803020203060203" pitchFamily="34" charset="0"/>
              <a:sym typeface="Brandon Text Bold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8D58E6E-3234-2190-6E59-76FF3CC68C8F}"/>
              </a:ext>
            </a:extLst>
          </p:cNvPr>
          <p:cNvSpPr/>
          <p:nvPr/>
        </p:nvSpPr>
        <p:spPr>
          <a:xfrm>
            <a:off x="556367" y="5214566"/>
            <a:ext cx="547835" cy="547835"/>
          </a:xfrm>
          <a:prstGeom prst="ellipse">
            <a:avLst/>
          </a:prstGeom>
          <a:solidFill>
            <a:srgbClr val="501FD7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5C980"/>
                </a:solidFill>
              </a:defRPr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5C98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"/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11A10515-D904-F0AD-326B-CFD9232C83D3}"/>
              </a:ext>
            </a:extLst>
          </p:cNvPr>
          <p:cNvSpPr txBox="1"/>
          <p:nvPr/>
        </p:nvSpPr>
        <p:spPr>
          <a:xfrm>
            <a:off x="1216523" y="3300277"/>
            <a:ext cx="4570990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Strukturierte Datenerfassung statt E-Mail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DFCFB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MercuAI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fragt alle Pflicht­informationen ab (Kategorie, Menge, Budget). Alles als sauberer Datensatz – es entsteht keine Freitext-Mail.</a:t>
            </a: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04814277-563D-A616-7ADB-6B2C9196C80C}"/>
              </a:ext>
            </a:extLst>
          </p:cNvPr>
          <p:cNvSpPr/>
          <p:nvPr/>
        </p:nvSpPr>
        <p:spPr>
          <a:xfrm>
            <a:off x="556367" y="2180757"/>
            <a:ext cx="547835" cy="547835"/>
          </a:xfrm>
          <a:prstGeom prst="ellipse">
            <a:avLst/>
          </a:prstGeom>
          <a:solidFill>
            <a:srgbClr val="501FD7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5C980"/>
                </a:solidFill>
              </a:defRPr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5C98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"/>
            </a:endParaRPr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9AB01A8C-1C36-AF25-5A53-C4CA96BBEEB2}"/>
              </a:ext>
            </a:extLst>
          </p:cNvPr>
          <p:cNvSpPr/>
          <p:nvPr/>
        </p:nvSpPr>
        <p:spPr>
          <a:xfrm>
            <a:off x="556367" y="3554838"/>
            <a:ext cx="547835" cy="547835"/>
          </a:xfrm>
          <a:prstGeom prst="ellipse">
            <a:avLst/>
          </a:prstGeom>
          <a:solidFill>
            <a:srgbClr val="501FD7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5C980"/>
                </a:solidFill>
              </a:defRPr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5C98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"/>
            </a:endParaRP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4B2CC1BA-05EF-29F1-19E9-75857B32993A}"/>
              </a:ext>
            </a:extLst>
          </p:cNvPr>
          <p:cNvSpPr txBox="1"/>
          <p:nvPr/>
        </p:nvSpPr>
        <p:spPr>
          <a:xfrm>
            <a:off x="1216524" y="4819967"/>
            <a:ext cx="4570989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Entlastung des Einkaufs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DFCFB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rgbClr val="FDFCF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Mithilfe des </a:t>
            </a:r>
            <a:r>
              <a:rPr lang="de-DE" sz="1200" err="1">
                <a:solidFill>
                  <a:srgbClr val="FDFCF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Guided</a:t>
            </a:r>
            <a:r>
              <a:rPr lang="de-DE" sz="1200">
                <a:solidFill>
                  <a:srgbClr val="FDFCF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de-DE" sz="1200" err="1">
                <a:solidFill>
                  <a:srgbClr val="FDFCF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Buying</a:t>
            </a:r>
            <a:r>
              <a:rPr lang="de-DE" sz="1200">
                <a:solidFill>
                  <a:srgbClr val="FDFCF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-Prozesses agiert der Bedarfsträger mit </a:t>
            </a:r>
            <a:r>
              <a:rPr lang="de-DE" sz="1200" err="1">
                <a:solidFill>
                  <a:srgbClr val="FDFCF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MercuAI</a:t>
            </a:r>
            <a:r>
              <a:rPr lang="de-DE" sz="1200">
                <a:solidFill>
                  <a:srgbClr val="FDFCF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autark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Der Einkauf bleibt entlastet und konzentriert sich auf strategische Aufgaben.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BC64A285-9BB2-82F8-8437-BCF79F2C9BDD}"/>
              </a:ext>
            </a:extLst>
          </p:cNvPr>
          <p:cNvSpPr txBox="1"/>
          <p:nvPr/>
        </p:nvSpPr>
        <p:spPr>
          <a:xfrm>
            <a:off x="1216523" y="1906191"/>
            <a:ext cx="5166460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Self-Service erkannt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DFCFB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MercuAI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erkennt: Der Artikel ist nicht im Katalog, aber unter der Freigabe­grenze. Das System öffnet den </a:t>
            </a:r>
            <a:r>
              <a:rPr lang="de-DE" sz="1200">
                <a:solidFill>
                  <a:srgbClr val="FDFCF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uided</a:t>
            </a:r>
            <a:r>
              <a:rPr lang="de-DE" sz="1200">
                <a:solidFill>
                  <a:srgbClr val="FDFCF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Buying</a:t>
            </a:r>
            <a:r>
              <a:rPr lang="de-DE" sz="1200">
                <a:solidFill>
                  <a:srgbClr val="FDFCF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Prozess für den Bedarfsträger – kein Einschalten des Einkaufs nötig.</a:t>
            </a:r>
          </a:p>
        </p:txBody>
      </p:sp>
      <p:pic>
        <p:nvPicPr>
          <p:cNvPr id="26" name="Graphic 15">
            <a:extLst>
              <a:ext uri="{FF2B5EF4-FFF2-40B4-BE49-F238E27FC236}">
                <a16:creationId xmlns:a16="http://schemas.microsoft.com/office/drawing/2014/main" id="{7F498F4C-8942-CAF2-0427-AE7FA3C5A2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1215"/>
          <a:stretch/>
        </p:blipFill>
        <p:spPr>
          <a:xfrm>
            <a:off x="598415" y="2230676"/>
            <a:ext cx="452583" cy="447996"/>
          </a:xfrm>
          <a:prstGeom prst="rect">
            <a:avLst/>
          </a:prstGeom>
        </p:spPr>
      </p:pic>
      <p:pic>
        <p:nvPicPr>
          <p:cNvPr id="27" name="Graphic 16">
            <a:extLst>
              <a:ext uri="{FF2B5EF4-FFF2-40B4-BE49-F238E27FC236}">
                <a16:creationId xmlns:a16="http://schemas.microsoft.com/office/drawing/2014/main" id="{45808AD3-80DF-6BAB-38E2-D7460146D5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8394"/>
          <a:stretch/>
        </p:blipFill>
        <p:spPr>
          <a:xfrm>
            <a:off x="608354" y="5272613"/>
            <a:ext cx="426659" cy="431740"/>
          </a:xfrm>
          <a:prstGeom prst="rect">
            <a:avLst/>
          </a:prstGeom>
        </p:spPr>
      </p:pic>
      <p:pic>
        <p:nvPicPr>
          <p:cNvPr id="28" name="Graphic 17">
            <a:extLst>
              <a:ext uri="{FF2B5EF4-FFF2-40B4-BE49-F238E27FC236}">
                <a16:creationId xmlns:a16="http://schemas.microsoft.com/office/drawing/2014/main" id="{FE623BBA-3544-3F42-395C-88F0DB9100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19725"/>
          <a:stretch/>
        </p:blipFill>
        <p:spPr>
          <a:xfrm>
            <a:off x="598415" y="3597949"/>
            <a:ext cx="463737" cy="461611"/>
          </a:xfrm>
          <a:prstGeom prst="rect">
            <a:avLst/>
          </a:prstGeom>
        </p:spPr>
      </p:pic>
      <p:pic>
        <p:nvPicPr>
          <p:cNvPr id="15" name="Grafik 14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5A469D5C-5ABB-BD5A-D2C9-0662626978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33" y="3899442"/>
            <a:ext cx="3600000" cy="1804911"/>
          </a:xfrm>
          <a:prstGeom prst="roundRect">
            <a:avLst>
              <a:gd name="adj" fmla="val 6249"/>
            </a:avLst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7" name="Grafik 16" descr="Ein Bild, das Text, Screenshot, Software, Webseite enthält.&#10;&#10;KI-generierte Inhalte können fehlerhaft sein.">
            <a:extLst>
              <a:ext uri="{FF2B5EF4-FFF2-40B4-BE49-F238E27FC236}">
                <a16:creationId xmlns:a16="http://schemas.microsoft.com/office/drawing/2014/main" id="{5A7E4ACF-C16A-DE74-28CF-0B00E561BE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013" y="1620449"/>
            <a:ext cx="3600000" cy="1809823"/>
          </a:xfrm>
          <a:prstGeom prst="roundRect">
            <a:avLst>
              <a:gd name="adj" fmla="val 6249"/>
            </a:avLst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Grafik 11" descr="Ein Bild, das Screenshot, Software, Text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5CBC4434-2921-0219-A027-31AACC0305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659" y="2811812"/>
            <a:ext cx="3600000" cy="1804924"/>
          </a:xfrm>
          <a:prstGeom prst="roundRect">
            <a:avLst>
              <a:gd name="adj" fmla="val 6249"/>
            </a:avLst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extBox 82">
            <a:extLst>
              <a:ext uri="{FF2B5EF4-FFF2-40B4-BE49-F238E27FC236}">
                <a16:creationId xmlns:a16="http://schemas.microsoft.com/office/drawing/2014/main" id="{975F3771-FB60-EEC4-E877-9B7DCD53021C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219341481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3E20B-BA6A-3DBA-A77D-7025158FC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3867B823-7462-57C9-EB2D-7512C9BDA1C7}"/>
              </a:ext>
            </a:extLst>
          </p:cNvPr>
          <p:cNvSpPr/>
          <p:nvPr/>
        </p:nvSpPr>
        <p:spPr>
          <a:xfrm>
            <a:off x="4519341" y="1606217"/>
            <a:ext cx="3153318" cy="4631071"/>
          </a:xfrm>
          <a:prstGeom prst="roundRect">
            <a:avLst>
              <a:gd name="adj" fmla="val 8994"/>
            </a:avLst>
          </a:prstGeom>
          <a:solidFill>
            <a:schemeClr val="tx2">
              <a:alpha val="80000"/>
            </a:schemeClr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"/>
            </a:endParaRPr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5823425E-ED12-4855-208F-52F2C4F8DA19}"/>
              </a:ext>
            </a:extLst>
          </p:cNvPr>
          <p:cNvSpPr/>
          <p:nvPr/>
        </p:nvSpPr>
        <p:spPr>
          <a:xfrm>
            <a:off x="910683" y="1606218"/>
            <a:ext cx="3153318" cy="4631070"/>
          </a:xfrm>
          <a:prstGeom prst="roundRect">
            <a:avLst>
              <a:gd name="adj" fmla="val 8994"/>
            </a:avLst>
          </a:prstGeom>
          <a:solidFill>
            <a:schemeClr val="tx2">
              <a:alpha val="80000"/>
            </a:schemeClr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"/>
            </a:endParaRP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B2A92E4E-D557-C146-CA2C-6AF8171297CD}"/>
              </a:ext>
            </a:extLst>
          </p:cNvPr>
          <p:cNvSpPr/>
          <p:nvPr/>
        </p:nvSpPr>
        <p:spPr>
          <a:xfrm>
            <a:off x="8127999" y="1592263"/>
            <a:ext cx="3153318" cy="4645025"/>
          </a:xfrm>
          <a:prstGeom prst="roundRect">
            <a:avLst>
              <a:gd name="adj" fmla="val 8994"/>
            </a:avLst>
          </a:prstGeom>
          <a:solidFill>
            <a:schemeClr val="tx2">
              <a:alpha val="80000"/>
            </a:schemeClr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"/>
            </a:endParaRPr>
          </a:p>
        </p:txBody>
      </p:sp>
      <p:sp>
        <p:nvSpPr>
          <p:cNvPr id="9" name="TextBox 31">
            <a:extLst>
              <a:ext uri="{FF2B5EF4-FFF2-40B4-BE49-F238E27FC236}">
                <a16:creationId xmlns:a16="http://schemas.microsoft.com/office/drawing/2014/main" id="{FCBFF64F-F65C-0301-EAE9-8F2023C9C0A2}"/>
              </a:ext>
            </a:extLst>
          </p:cNvPr>
          <p:cNvSpPr txBox="1"/>
          <p:nvPr/>
        </p:nvSpPr>
        <p:spPr>
          <a:xfrm>
            <a:off x="4519341" y="1893410"/>
            <a:ext cx="315331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ea typeface="Open Sans ExtraBold" panose="020B0606030504020204" pitchFamily="34" charset="0"/>
                <a:cs typeface="Open Sans ExtraBold" panose="020B0606030504020204" pitchFamily="34" charset="0"/>
              </a:rPr>
              <a:t>Nahtlose Suite-Integration &amp; Compliance</a:t>
            </a:r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9D66D8A7-10CE-E2F3-9492-50FF47D5E13B}"/>
              </a:ext>
            </a:extLst>
          </p:cNvPr>
          <p:cNvSpPr txBox="1"/>
          <p:nvPr/>
        </p:nvSpPr>
        <p:spPr>
          <a:xfrm>
            <a:off x="910683" y="1893410"/>
            <a:ext cx="315331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Intuitive Bedienung &amp; hohe Akzeptanz</a:t>
            </a:r>
          </a:p>
        </p:txBody>
      </p:sp>
      <p:sp>
        <p:nvSpPr>
          <p:cNvPr id="11" name="TextBox 31">
            <a:extLst>
              <a:ext uri="{FF2B5EF4-FFF2-40B4-BE49-F238E27FC236}">
                <a16:creationId xmlns:a16="http://schemas.microsoft.com/office/drawing/2014/main" id="{3AA49B74-F16D-A09F-6EFB-4293DAB5E7FA}"/>
              </a:ext>
            </a:extLst>
          </p:cNvPr>
          <p:cNvSpPr txBox="1"/>
          <p:nvPr/>
        </p:nvSpPr>
        <p:spPr>
          <a:xfrm>
            <a:off x="8127999" y="1893409"/>
            <a:ext cx="315331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 "/>
                <a:ea typeface="Open Sans ExtraBold" panose="020B0606030504020204" pitchFamily="34" charset="0"/>
                <a:cs typeface="Open Sans ExtraBold" panose="020B0606030504020204" pitchFamily="34" charset="0"/>
              </a:rPr>
              <a:t>Produktivitätssteigerung &amp; Entlastung des Einkaufs </a:t>
            </a: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srgbClr val="1D0853"/>
              </a:solidFill>
              <a:effectLst/>
              <a:uLnTx/>
              <a:uFillTx/>
              <a:latin typeface="Open Sans "/>
              <a:ea typeface="Open Sans ExtraBold" panose="020B0606030504020204" pitchFamily="34" charset="0"/>
              <a:cs typeface="Open Sans ExtraBold" panose="020B0606030504020204" pitchFamily="34" charset="0"/>
              <a:sym typeface="Open Sans"/>
            </a:endParaRP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13A1BA8A-7655-20F0-E54D-2CF6154B09C7}"/>
              </a:ext>
            </a:extLst>
          </p:cNvPr>
          <p:cNvCxnSpPr>
            <a:cxnSpLocks/>
          </p:cNvCxnSpPr>
          <p:nvPr/>
        </p:nvCxnSpPr>
        <p:spPr>
          <a:xfrm>
            <a:off x="1224599" y="2808514"/>
            <a:ext cx="2525486" cy="0"/>
          </a:xfrm>
          <a:prstGeom prst="line">
            <a:avLst/>
          </a:prstGeom>
          <a:noFill/>
          <a:ln w="12700" cap="flat">
            <a:solidFill>
              <a:schemeClr val="bg2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BFEDDE8A-5FDF-4351-0EBB-D28F070CC01D}"/>
              </a:ext>
            </a:extLst>
          </p:cNvPr>
          <p:cNvCxnSpPr>
            <a:cxnSpLocks/>
          </p:cNvCxnSpPr>
          <p:nvPr/>
        </p:nvCxnSpPr>
        <p:spPr>
          <a:xfrm>
            <a:off x="4833256" y="2808514"/>
            <a:ext cx="2525486" cy="0"/>
          </a:xfrm>
          <a:prstGeom prst="line">
            <a:avLst/>
          </a:prstGeom>
          <a:noFill/>
          <a:ln w="12700" cap="flat">
            <a:solidFill>
              <a:schemeClr val="bg2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21786191-9D47-9FD6-2AEB-7EC46559F0E2}"/>
              </a:ext>
            </a:extLst>
          </p:cNvPr>
          <p:cNvCxnSpPr>
            <a:cxnSpLocks/>
          </p:cNvCxnSpPr>
          <p:nvPr/>
        </p:nvCxnSpPr>
        <p:spPr>
          <a:xfrm>
            <a:off x="8441915" y="2808514"/>
            <a:ext cx="2525486" cy="0"/>
          </a:xfrm>
          <a:prstGeom prst="line">
            <a:avLst/>
          </a:prstGeom>
          <a:noFill/>
          <a:ln w="12700" cap="flat">
            <a:solidFill>
              <a:schemeClr val="bg2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8EA6E966-DC8B-6066-0505-1286799AFE8A}"/>
              </a:ext>
            </a:extLst>
          </p:cNvPr>
          <p:cNvSpPr txBox="1"/>
          <p:nvPr/>
        </p:nvSpPr>
        <p:spPr>
          <a:xfrm>
            <a:off x="1012371" y="3004457"/>
            <a:ext cx="2917372" cy="2200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ea typeface="Open Sans Light" panose="020B0606030504020204" pitchFamily="34" charset="0"/>
                <a:cs typeface="Open Sans Light" panose="020B0606030504020204" pitchFamily="34" charset="0"/>
              </a:rPr>
              <a:t>Conversational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ea typeface="Open Sans Light" panose="020B0606030504020204" pitchFamily="34" charset="0"/>
                <a:cs typeface="Open Sans Light" panose="020B0606030504020204" pitchFamily="34" charset="0"/>
              </a:rPr>
              <a:t> AI direkt in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ea typeface="Open Sans Light" panose="020B0606030504020204" pitchFamily="34" charset="0"/>
                <a:cs typeface="Open Sans Light" panose="020B0606030504020204" pitchFamily="34" charset="0"/>
              </a:rPr>
              <a:t>Mercanis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ea typeface="Open Sans Light" panose="020B0606030504020204" pitchFamily="34" charset="0"/>
                <a:cs typeface="Open Sans Light" panose="020B0606030504020204" pitchFamily="34" charset="0"/>
              </a:rPr>
              <a:t> oder MS Teams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Natürlichsprachliche Anfragen in Sekunden 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400">
                <a:solidFill>
                  <a:srgbClr val="041133"/>
                </a:solidFill>
                <a:latin typeface="Open Sans "/>
                <a:cs typeface="Helvetica"/>
              </a:rPr>
              <a:t>Keine Schulung notwendig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 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98 % 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Nutzerakzeptanz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95 % weniger 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Freitext­bestellungen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 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A008652B-B58A-5C5B-D87D-DED33B779E4C}"/>
              </a:ext>
            </a:extLst>
          </p:cNvPr>
          <p:cNvSpPr/>
          <p:nvPr/>
        </p:nvSpPr>
        <p:spPr>
          <a:xfrm>
            <a:off x="407988" y="5147111"/>
            <a:ext cx="11376025" cy="830995"/>
          </a:xfrm>
          <a:prstGeom prst="roundRect">
            <a:avLst/>
          </a:prstGeom>
          <a:solidFill>
            <a:schemeClr val="tx2"/>
          </a:solidFill>
          <a:ln w="19050" cap="flat">
            <a:solidFill>
              <a:schemeClr val="bg2"/>
            </a:solidFill>
            <a:miter lim="400000"/>
          </a:ln>
          <a:effectLst>
            <a:glow>
              <a:schemeClr val="accent1">
                <a:alpha val="40000"/>
              </a:schemeClr>
            </a:glow>
            <a:outerShdw blurRad="159289" dist="50800" dir="5400000" sx="101000" sy="101000" algn="ctr" rotWithShape="0">
              <a:srgbClr val="000000">
                <a:alpha val="51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6800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  <a:sym typeface="Open San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50226F-15E6-010F-13FE-2F5A559765D7}"/>
              </a:ext>
            </a:extLst>
          </p:cNvPr>
          <p:cNvGrpSpPr/>
          <p:nvPr/>
        </p:nvGrpSpPr>
        <p:grpSpPr>
          <a:xfrm>
            <a:off x="610657" y="5187415"/>
            <a:ext cx="2436315" cy="738662"/>
            <a:chOff x="610657" y="5198513"/>
            <a:chExt cx="2436315" cy="738662"/>
          </a:xfrm>
        </p:grpSpPr>
        <p:pic>
          <p:nvPicPr>
            <p:cNvPr id="18" name="Grafik 17" descr="Sanduhr 30% Silhouette">
              <a:extLst>
                <a:ext uri="{FF2B5EF4-FFF2-40B4-BE49-F238E27FC236}">
                  <a16:creationId xmlns:a16="http://schemas.microsoft.com/office/drawing/2014/main" id="{5A917887-09D8-5EFA-EDEB-966BFA45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0657" y="5277169"/>
              <a:ext cx="469855" cy="469855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F7287EE-D703-A798-4ED7-23DB842C8F6E}"/>
                </a:ext>
              </a:extLst>
            </p:cNvPr>
            <p:cNvSpPr txBox="1"/>
            <p:nvPr/>
          </p:nvSpPr>
          <p:spPr>
            <a:xfrm>
              <a:off x="1143620" y="5198513"/>
              <a:ext cx="1903352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 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Durchlaufzeit</a:t>
              </a:r>
              <a:r>
                <a:rPr kumimoji="0" lang="de-DE" sz="1400" i="0" u="none" strike="noStrike" kern="120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 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 von Bedarfsanfragen um 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 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60% reduziert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ea typeface="Open Sans Light" panose="020B0606030504020204" pitchFamily="34" charset="0"/>
                <a:cs typeface="Open Sans Light" panose="020B0606030504020204" pitchFamily="34" charset="0"/>
              </a:endParaRPr>
            </a:p>
          </p:txBody>
        </p:sp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836CFE98-E1C9-32B9-75F4-77ADD72BF525}"/>
              </a:ext>
            </a:extLst>
          </p:cNvPr>
          <p:cNvSpPr txBox="1"/>
          <p:nvPr/>
        </p:nvSpPr>
        <p:spPr>
          <a:xfrm>
            <a:off x="4681118" y="2999412"/>
            <a:ext cx="2917372" cy="204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Zentrale Datenbasis für alle Einkaufsprozesse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Integrierte Policy- &amp; Risikoprüfungen (DSGVO, SOC2, ISO-27001)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Nahtlose Integration mit ERP-, IT- und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Collaboation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-Systeme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 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E78D7FA9-095B-F9DF-22CA-A6B980F46F12}"/>
              </a:ext>
            </a:extLst>
          </p:cNvPr>
          <p:cNvSpPr txBox="1"/>
          <p:nvPr/>
        </p:nvSpPr>
        <p:spPr>
          <a:xfrm>
            <a:off x="8262257" y="3000251"/>
            <a:ext cx="2917372" cy="241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40 % weniger 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Aufwand für Routineaufgaben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400">
                <a:solidFill>
                  <a:srgbClr val="041133"/>
                </a:solidFill>
                <a:latin typeface="Open Sans "/>
                <a:cs typeface="Helvetica"/>
              </a:rPr>
              <a:t>Intelligente Weiterleitung von Anfragen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 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400" b="1">
                <a:solidFill>
                  <a:srgbClr val="041133"/>
                </a:solidFill>
                <a:latin typeface="Open Sans "/>
                <a:cs typeface="Helvetica"/>
              </a:rPr>
              <a:t>30</a:t>
            </a: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% mehr </a:t>
            </a:r>
            <a:r>
              <a:rPr kumimoji="0" lang="de-DE" sz="140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Zeit für strategische Themen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 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400" b="1">
                <a:solidFill>
                  <a:srgbClr val="041133"/>
                </a:solidFill>
                <a:latin typeface="Open Sans "/>
                <a:cs typeface="Helvetica"/>
              </a:rPr>
              <a:t>8</a:t>
            </a: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0% automatisierte </a:t>
            </a: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Intake</a:t>
            </a: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cs typeface="Helvetica"/>
              </a:rPr>
              <a:t>-Verarbeitung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 "/>
              <a:cs typeface="Helvetica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A66703-2AC7-72F3-5172-81F1D88D44CB}"/>
              </a:ext>
            </a:extLst>
          </p:cNvPr>
          <p:cNvGrpSpPr/>
          <p:nvPr/>
        </p:nvGrpSpPr>
        <p:grpSpPr>
          <a:xfrm>
            <a:off x="3426221" y="5266071"/>
            <a:ext cx="2518760" cy="707884"/>
            <a:chOff x="3862274" y="5271781"/>
            <a:chExt cx="2518760" cy="707884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11075C03-041F-778C-E12E-8BEBEAF57149}"/>
                </a:ext>
              </a:extLst>
            </p:cNvPr>
            <p:cNvSpPr txBox="1"/>
            <p:nvPr/>
          </p:nvSpPr>
          <p:spPr>
            <a:xfrm>
              <a:off x="4478198" y="5271781"/>
              <a:ext cx="1902836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 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80% automatisierte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 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Intake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 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-Verarbeitung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ea typeface="Open Sans Light" panose="020B0606030504020204" pitchFamily="34" charset="0"/>
                <a:cs typeface="Open Sans Light" panose="020B0606030504020204" pitchFamily="34" charset="0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ea typeface="Open Sans Light" panose="020B0606030504020204" pitchFamily="34" charset="0"/>
                <a:cs typeface="Open Sans Light" panose="020B0606030504020204" pitchFamily="34" charset="0"/>
                <a:sym typeface="Open Sans"/>
              </a:endParaRPr>
            </a:p>
          </p:txBody>
        </p:sp>
        <p:pic>
          <p:nvPicPr>
            <p:cNvPr id="38" name="Grafik 37" descr="Schneller Vorlauf Silhouette">
              <a:extLst>
                <a:ext uri="{FF2B5EF4-FFF2-40B4-BE49-F238E27FC236}">
                  <a16:creationId xmlns:a16="http://schemas.microsoft.com/office/drawing/2014/main" id="{A2080FB1-F1A0-6EBE-3796-1D583025E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62274" y="5271781"/>
              <a:ext cx="528928" cy="52892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605E8C-5F50-8B74-C2DB-511F781FB948}"/>
              </a:ext>
            </a:extLst>
          </p:cNvPr>
          <p:cNvGrpSpPr/>
          <p:nvPr/>
        </p:nvGrpSpPr>
        <p:grpSpPr>
          <a:xfrm>
            <a:off x="6324230" y="5266071"/>
            <a:ext cx="2213178" cy="707884"/>
            <a:chOff x="6467170" y="5266071"/>
            <a:chExt cx="2213178" cy="707884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A1C40C4D-8630-54EC-DD35-8EF9970A8204}"/>
                </a:ext>
              </a:extLst>
            </p:cNvPr>
            <p:cNvSpPr txBox="1"/>
            <p:nvPr/>
          </p:nvSpPr>
          <p:spPr>
            <a:xfrm>
              <a:off x="7088205" y="5266071"/>
              <a:ext cx="1592143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b="1">
                  <a:solidFill>
                    <a:srgbClr val="041133"/>
                  </a:solidFill>
                  <a:latin typeface="Open Sans 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98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 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% Nutzer-zufriedenheit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ea typeface="Open Sans Light" panose="020B0606030504020204" pitchFamily="34" charset="0"/>
                <a:cs typeface="Open Sans Light" panose="020B0606030504020204" pitchFamily="34" charset="0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"/>
                <a:ea typeface="Open Sans Light" panose="020B0606030504020204" pitchFamily="34" charset="0"/>
                <a:cs typeface="Open Sans Light" panose="020B0606030504020204" pitchFamily="34" charset="0"/>
                <a:sym typeface="Open Sans"/>
              </a:endParaRPr>
            </a:p>
          </p:txBody>
        </p:sp>
        <p:pic>
          <p:nvPicPr>
            <p:cNvPr id="40" name="Grafik 39" descr="Daumen hoch-Zeichen Silhouette">
              <a:extLst>
                <a:ext uri="{FF2B5EF4-FFF2-40B4-BE49-F238E27FC236}">
                  <a16:creationId xmlns:a16="http://schemas.microsoft.com/office/drawing/2014/main" id="{F57FC0F1-AE9E-E0B2-CBB1-B2F0732C5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67170" y="5266071"/>
              <a:ext cx="528928" cy="5289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D3ABB4-9543-0E4C-D4A2-128917FCE334}"/>
              </a:ext>
            </a:extLst>
          </p:cNvPr>
          <p:cNvGrpSpPr/>
          <p:nvPr/>
        </p:nvGrpSpPr>
        <p:grpSpPr>
          <a:xfrm>
            <a:off x="8916658" y="5266071"/>
            <a:ext cx="2685020" cy="528928"/>
            <a:chOff x="9142796" y="5266071"/>
            <a:chExt cx="2685020" cy="528928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99C304F-9EBE-23FF-492E-2287419D1F10}"/>
                </a:ext>
              </a:extLst>
            </p:cNvPr>
            <p:cNvSpPr txBox="1"/>
            <p:nvPr/>
          </p:nvSpPr>
          <p:spPr>
            <a:xfrm>
              <a:off x="9735441" y="5271781"/>
              <a:ext cx="2092375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b="1">
                  <a:solidFill>
                    <a:srgbClr val="041133"/>
                  </a:solidFill>
                  <a:latin typeface="Open Sans "/>
                  <a:ea typeface="Open Sans ExtraBold" panose="020B0606030504020204" pitchFamily="34" charset="0"/>
                  <a:cs typeface="Open Sans ExtraBold" panose="020B0606030504020204" pitchFamily="34" charset="0"/>
                  <a:sym typeface="Open Sans"/>
                </a:rPr>
                <a:t>30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 "/>
                  <a:ea typeface="Open Sans ExtraBold" panose="020B0606030504020204" pitchFamily="34" charset="0"/>
                  <a:cs typeface="Open Sans ExtraBold" panose="020B0606030504020204" pitchFamily="34" charset="0"/>
                  <a:sym typeface="Open Sans"/>
                </a:rPr>
                <a:t>% mehr Zeit für strategische Themen</a:t>
              </a:r>
            </a:p>
          </p:txBody>
        </p:sp>
        <p:pic>
          <p:nvPicPr>
            <p:cNvPr id="45" name="Grafik 44" descr="Balkendiagramm mit Aufwärtstrend Silhouette">
              <a:extLst>
                <a:ext uri="{FF2B5EF4-FFF2-40B4-BE49-F238E27FC236}">
                  <a16:creationId xmlns:a16="http://schemas.microsoft.com/office/drawing/2014/main" id="{7AD8598D-8B74-D1EA-5D46-88F1B0D87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142796" y="5266071"/>
              <a:ext cx="523219" cy="523219"/>
            </a:xfrm>
            <a:prstGeom prst="rect">
              <a:avLst/>
            </a:prstGeom>
          </p:spPr>
        </p:pic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D8806CD3-0378-84E2-DF2B-78FD8EBA914B}"/>
              </a:ext>
            </a:extLst>
          </p:cNvPr>
          <p:cNvSpPr txBox="1">
            <a:spLocks/>
          </p:cNvSpPr>
          <p:nvPr/>
        </p:nvSpPr>
        <p:spPr>
          <a:xfrm>
            <a:off x="346945" y="413872"/>
            <a:ext cx="11010866" cy="1174295"/>
          </a:xfrm>
          <a:prstGeom prst="rect">
            <a:avLst/>
          </a:prstGeom>
        </p:spPr>
        <p:txBody>
          <a:bodyPr/>
          <a:lstStyle>
            <a:defPPr>
              <a:defRPr lang="en-DE"/>
            </a:defPPr>
            <a:lvl1pPr marR="0" indent="0" defTabSz="72237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Brandon Text Bold" panose="020B0803020203060203" pitchFamily="34" charset="0"/>
                <a:ea typeface="Brandon Text Bold"/>
                <a:cs typeface="Brandon Text Bold"/>
              </a:defRPr>
            </a:lvl1pPr>
            <a:lvl2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2pPr>
            <a:lvl3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3pPr>
            <a:lvl4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4pPr>
            <a:lvl5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5pPr>
            <a:lvl6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6pPr>
            <a:lvl7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7pPr>
            <a:lvl8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8pPr>
            <a:lvl9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9pPr>
          </a:lstStyle>
          <a:p>
            <a:pPr marL="0" marR="0" lvl="0" indent="0" algn="l" defTabSz="7223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Von intuitiver Nutzung bis messbarer Wertsteigerung – </a:t>
            </a:r>
            <a:br>
              <a:rPr kumimoji="0" lang="de-DE" sz="28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de-DE" sz="28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Die größten Vorteile des </a:t>
            </a:r>
            <a:r>
              <a:rPr kumimoji="0" lang="de-DE" sz="280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Mercanis</a:t>
            </a:r>
            <a:r>
              <a:rPr kumimoji="0" lang="de-DE" sz="28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de-DE" sz="280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Intake</a:t>
            </a:r>
            <a:r>
              <a:rPr kumimoji="0" lang="de-DE" sz="28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Management auf einen Blick</a:t>
            </a:r>
            <a:endParaRPr kumimoji="0" lang="de-DE" sz="28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Brandon Text Bold"/>
            </a:endParaRPr>
          </a:p>
        </p:txBody>
      </p:sp>
      <p:sp>
        <p:nvSpPr>
          <p:cNvPr id="6" name="TextBox 82">
            <a:extLst>
              <a:ext uri="{FF2B5EF4-FFF2-40B4-BE49-F238E27FC236}">
                <a16:creationId xmlns:a16="http://schemas.microsoft.com/office/drawing/2014/main" id="{E820B9BC-3AC8-DF70-0EE2-ED447E81CC3B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18677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F8DFC2-A3A1-1A6A-C1C3-4F007A8C3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026" name="Picture 2" descr="proactivo o reactivo">
            <a:extLst>
              <a:ext uri="{FF2B5EF4-FFF2-40B4-BE49-F238E27FC236}">
                <a16:creationId xmlns:a16="http://schemas.microsoft.com/office/drawing/2014/main" id="{11DBA75D-E381-C6AC-B03D-80125422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4161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4820D0-190C-6D70-ACAA-34F4476B68B1}"/>
              </a:ext>
            </a:extLst>
          </p:cNvPr>
          <p:cNvSpPr/>
          <p:nvPr/>
        </p:nvSpPr>
        <p:spPr>
          <a:xfrm>
            <a:off x="-100013" y="0"/>
            <a:ext cx="12392025" cy="7018551"/>
          </a:xfrm>
          <a:prstGeom prst="rect">
            <a:avLst/>
          </a:prstGeom>
          <a:solidFill>
            <a:schemeClr val="bg1">
              <a:alpha val="44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6975BA-103E-9987-F1F6-3B8011FEE099}"/>
              </a:ext>
            </a:extLst>
          </p:cNvPr>
          <p:cNvSpPr/>
          <p:nvPr/>
        </p:nvSpPr>
        <p:spPr>
          <a:xfrm>
            <a:off x="-100014" y="-80276"/>
            <a:ext cx="12392025" cy="7018551"/>
          </a:xfrm>
          <a:prstGeom prst="rect">
            <a:avLst/>
          </a:prstGeom>
          <a:solidFill>
            <a:srgbClr val="5220D9">
              <a:alpha val="2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D32551-064D-A697-9B8E-588916F0F500}"/>
              </a:ext>
            </a:extLst>
          </p:cNvPr>
          <p:cNvSpPr txBox="1"/>
          <p:nvPr/>
        </p:nvSpPr>
        <p:spPr>
          <a:xfrm>
            <a:off x="1490685" y="3013502"/>
            <a:ext cx="9213767" cy="923328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</a:rPr>
              <a:t>Proaktiv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</a:rPr>
              <a:t>statt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</a:rPr>
              <a:t>reaktiv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DFCFB"/>
              </a:solidFill>
              <a:effectLst/>
              <a:uLnTx/>
              <a:uFillTx/>
              <a:latin typeface="Brandon Text Bold" panose="020B0803020203060203" pitchFamily="34" charset="0"/>
              <a:cs typeface="Helvetica"/>
            </a:endParaRPr>
          </a:p>
        </p:txBody>
      </p:sp>
      <p:sp>
        <p:nvSpPr>
          <p:cNvPr id="4" name="TextBox 82">
            <a:extLst>
              <a:ext uri="{FF2B5EF4-FFF2-40B4-BE49-F238E27FC236}">
                <a16:creationId xmlns:a16="http://schemas.microsoft.com/office/drawing/2014/main" id="{2E219D73-067C-A988-BAA7-F80ADDEB1E04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212052642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816A2-B1E9-BD47-4830-7FC27334C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9B62D29-23E9-AC51-969A-5177B31D4269}"/>
              </a:ext>
            </a:extLst>
          </p:cNvPr>
          <p:cNvSpPr txBox="1"/>
          <p:nvPr/>
        </p:nvSpPr>
        <p:spPr>
          <a:xfrm>
            <a:off x="166397" y="2705724"/>
            <a:ext cx="5124822" cy="1446548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 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Q&amp;A</a:t>
            </a:r>
            <a:endParaRPr kumimoji="0" lang="en-DE" sz="7200" b="1" i="0" u="none" strike="noStrike" kern="0" cap="none" spc="0" normalizeH="0" baseline="0" noProof="0">
              <a:ln>
                <a:noFill/>
              </a:ln>
              <a:solidFill>
                <a:srgbClr val="BAA0FF"/>
              </a:solidFill>
              <a:effectLst/>
              <a:uLnTx/>
              <a:uFillTx/>
              <a:latin typeface="Open Sans "/>
              <a:ea typeface="Lato" panose="020F0502020204030203" pitchFamily="34" charset="0"/>
              <a:cs typeface="Lato" panose="020F0502020204030203" pitchFamily="34" charset="0"/>
              <a:sym typeface="Open San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676F8C8-87E9-16D7-D0AC-A41997F4D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1300" y="1205969"/>
            <a:ext cx="6310213" cy="444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97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7499025-4201-5ABE-F4B8-CDC25352A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08" y="2172259"/>
            <a:ext cx="2106173" cy="208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0C14F1-7DE4-C02D-50ED-53FD1C656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719" y="5149203"/>
            <a:ext cx="956276" cy="20350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351D92E-2A0A-263B-7E98-EF2419A9C10B}"/>
              </a:ext>
            </a:extLst>
          </p:cNvPr>
          <p:cNvSpPr txBox="1"/>
          <p:nvPr/>
        </p:nvSpPr>
        <p:spPr>
          <a:xfrm>
            <a:off x="9645025" y="5091005"/>
            <a:ext cx="126083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1" i="0" u="none" strike="noStrike" kern="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503020203060203" pitchFamily="34" charset="77"/>
                <a:ea typeface="Open Sans ExtraBold"/>
                <a:cs typeface="Open Sans ExtraBold"/>
                <a:sym typeface="Open Sans"/>
              </a:rPr>
              <a:t>4.</a:t>
            </a: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503020203060203" pitchFamily="34" charset="77"/>
                <a:ea typeface="Open Sans ExtraBold"/>
                <a:cs typeface="Open Sans ExtraBold"/>
                <a:sym typeface="Open Sans"/>
              </a:rPr>
              <a:t>8</a:t>
            </a:r>
            <a:r>
              <a:rPr kumimoji="0" lang="en-DE" sz="1800" b="1" i="0" u="none" strike="noStrike" kern="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503020203060203" pitchFamily="34" charset="77"/>
                <a:ea typeface="Open Sans ExtraBold"/>
                <a:cs typeface="Open Sans ExtraBold"/>
                <a:sym typeface="Open Sans"/>
              </a:rPr>
              <a:t>/5</a:t>
            </a:r>
          </a:p>
        </p:txBody>
      </p:sp>
      <p:sp>
        <p:nvSpPr>
          <p:cNvPr id="45" name="Line">
            <a:extLst>
              <a:ext uri="{FF2B5EF4-FFF2-40B4-BE49-F238E27FC236}">
                <a16:creationId xmlns:a16="http://schemas.microsoft.com/office/drawing/2014/main" id="{47EC414D-6B53-2381-653F-F6026A39BF17}"/>
              </a:ext>
            </a:extLst>
          </p:cNvPr>
          <p:cNvSpPr/>
          <p:nvPr/>
        </p:nvSpPr>
        <p:spPr>
          <a:xfrm>
            <a:off x="710009" y="5460335"/>
            <a:ext cx="10715229" cy="0"/>
          </a:xfrm>
          <a:prstGeom prst="line">
            <a:avLst/>
          </a:prstGeom>
          <a:ln w="12700">
            <a:solidFill>
              <a:schemeClr val="accent6">
                <a:hueOff val="-1192752"/>
                <a:satOff val="-39415"/>
                <a:lumOff val="1066"/>
              </a:schemeClr>
            </a:solidFill>
            <a:miter/>
          </a:ln>
        </p:spPr>
        <p:txBody>
          <a:bodyPr lIns="45719" rIns="45719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5C980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5C98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B34ABDE-96AA-D976-A30F-E86516893690}"/>
              </a:ext>
            </a:extLst>
          </p:cNvPr>
          <p:cNvSpPr txBox="1"/>
          <p:nvPr/>
        </p:nvSpPr>
        <p:spPr>
          <a:xfrm>
            <a:off x="691120" y="5492288"/>
            <a:ext cx="1007465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Trusted by:</a:t>
            </a:r>
            <a:endParaRPr kumimoji="0" lang="en-DE" sz="800" b="1" i="0" u="none" strike="noStrike" kern="0" cap="none" spc="0" normalizeH="0" baseline="0" noProof="0">
              <a:ln>
                <a:noFill/>
              </a:ln>
              <a:solidFill>
                <a:srgbClr val="FDFCFB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"/>
            </a:endParaRP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0F4888C1-F765-BAD8-0A18-E439E378B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258" y="5637192"/>
            <a:ext cx="977619" cy="927182"/>
          </a:xfrm>
          <a:prstGeom prst="roundRect">
            <a:avLst>
              <a:gd name="adj" fmla="val 5507"/>
            </a:avLst>
          </a:prstGeom>
          <a:effectLst>
            <a:outerShdw blurRad="254000" algn="ctr" rotWithShape="0">
              <a:prstClr val="black">
                <a:alpha val="2001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65">
            <a:extLst>
              <a:ext uri="{FF2B5EF4-FFF2-40B4-BE49-F238E27FC236}">
                <a16:creationId xmlns:a16="http://schemas.microsoft.com/office/drawing/2014/main" id="{6C7B9791-BB5E-E352-C95B-9255DC9554FD}"/>
              </a:ext>
            </a:extLst>
          </p:cNvPr>
          <p:cNvSpPr txBox="1"/>
          <p:nvPr/>
        </p:nvSpPr>
        <p:spPr>
          <a:xfrm>
            <a:off x="3865033" y="3103650"/>
            <a:ext cx="232390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 "/>
                <a:ea typeface="Open Sans Light" panose="020B0606030504020204" pitchFamily="34" charset="0"/>
                <a:cs typeface="Open Sans Light" panose="020B0606030504020204" pitchFamily="34" charset="0"/>
                <a:sym typeface="Open Sans"/>
              </a:rPr>
              <a:t>+49 172 466 82 56</a:t>
            </a:r>
          </a:p>
        </p:txBody>
      </p:sp>
      <p:pic>
        <p:nvPicPr>
          <p:cNvPr id="74" name="Graphic 29">
            <a:hlinkClick r:id="rId6"/>
            <a:extLst>
              <a:ext uri="{FF2B5EF4-FFF2-40B4-BE49-F238E27FC236}">
                <a16:creationId xmlns:a16="http://schemas.microsoft.com/office/drawing/2014/main" id="{1D3F03C2-31FD-B390-100B-02AF8F8FC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93368" y="3576833"/>
            <a:ext cx="253385" cy="253385"/>
          </a:xfrm>
          <a:prstGeom prst="rect">
            <a:avLst/>
          </a:prstGeom>
        </p:spPr>
      </p:pic>
      <p:pic>
        <p:nvPicPr>
          <p:cNvPr id="75" name="Graphic 30">
            <a:extLst>
              <a:ext uri="{FF2B5EF4-FFF2-40B4-BE49-F238E27FC236}">
                <a16:creationId xmlns:a16="http://schemas.microsoft.com/office/drawing/2014/main" id="{127153A1-83DC-CD62-5D48-CA70F79E4E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93368" y="3144092"/>
            <a:ext cx="221166" cy="221166"/>
          </a:xfrm>
          <a:prstGeom prst="rect">
            <a:avLst/>
          </a:prstGeom>
        </p:spPr>
      </p:pic>
      <p:sp>
        <p:nvSpPr>
          <p:cNvPr id="76" name="TextBox 67">
            <a:hlinkClick r:id="rId11"/>
            <a:extLst>
              <a:ext uri="{FF2B5EF4-FFF2-40B4-BE49-F238E27FC236}">
                <a16:creationId xmlns:a16="http://schemas.microsoft.com/office/drawing/2014/main" id="{64B48266-13C1-2492-F753-98DF2E5B3A9C}"/>
              </a:ext>
            </a:extLst>
          </p:cNvPr>
          <p:cNvSpPr txBox="1"/>
          <p:nvPr/>
        </p:nvSpPr>
        <p:spPr>
          <a:xfrm>
            <a:off x="3895338" y="4017760"/>
            <a:ext cx="232390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 "/>
                <a:ea typeface="Open Sans Light" panose="020B0606030504020204" pitchFamily="34" charset="0"/>
                <a:cs typeface="Open Sans Light" panose="020B0606030504020204" pitchFamily="34" charset="0"/>
                <a:sym typeface="Open Sa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Fabian Heinrich</a:t>
            </a:r>
            <a:endParaRPr kumimoji="0" lang="de-DE" sz="1600" b="0" i="0" u="none" strike="noStrike" kern="0" cap="none" spc="0" normalizeH="0" baseline="0" noProof="0">
              <a:ln>
                <a:noFill/>
              </a:ln>
              <a:solidFill>
                <a:srgbClr val="FDFCFB"/>
              </a:solidFill>
              <a:effectLst/>
              <a:uLnTx/>
              <a:uFillTx/>
              <a:latin typeface="Open Sans "/>
              <a:ea typeface="Open Sans Light" panose="020B0606030504020204" pitchFamily="34" charset="0"/>
              <a:cs typeface="Open Sans Light" panose="020B0606030504020204" pitchFamily="34" charset="0"/>
              <a:sym typeface="Open Sans"/>
            </a:endParaRPr>
          </a:p>
        </p:txBody>
      </p:sp>
      <p:sp>
        <p:nvSpPr>
          <p:cNvPr id="82" name="TextBox 18">
            <a:extLst>
              <a:ext uri="{FF2B5EF4-FFF2-40B4-BE49-F238E27FC236}">
                <a16:creationId xmlns:a16="http://schemas.microsoft.com/office/drawing/2014/main" id="{58A323BF-7880-0EE5-95D2-8E25E04C3BB2}"/>
              </a:ext>
            </a:extLst>
          </p:cNvPr>
          <p:cNvSpPr txBox="1"/>
          <p:nvPr/>
        </p:nvSpPr>
        <p:spPr>
          <a:xfrm>
            <a:off x="3409624" y="1974779"/>
            <a:ext cx="259097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 "/>
                <a:ea typeface="Open Sans ExtraBold"/>
                <a:cs typeface="Open Sans ExtraBold"/>
                <a:sym typeface="Open Sans"/>
              </a:rPr>
              <a:t>FABIAN HEINRICH</a:t>
            </a:r>
            <a:endParaRPr kumimoji="0" lang="de-DE" sz="1600" b="1" i="0" u="none" strike="noStrike" kern="0" cap="none" spc="0" normalizeH="0" baseline="0" noProof="0">
              <a:ln>
                <a:noFill/>
              </a:ln>
              <a:solidFill>
                <a:srgbClr val="FDFCFB"/>
              </a:solidFill>
              <a:effectLst/>
              <a:uLnTx/>
              <a:uFillTx/>
              <a:latin typeface="Open Sans "/>
              <a:ea typeface="Open Sans ExtraBold"/>
              <a:cs typeface="Open Sans ExtraBold"/>
              <a:sym typeface="Open Sans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 "/>
                <a:ea typeface="Open Sans Light" panose="020B0606030504020204" pitchFamily="34" charset="0"/>
                <a:cs typeface="Open Sans Light" panose="020B0606030504020204" pitchFamily="34" charset="0"/>
                <a:sym typeface="Open Sans"/>
              </a:rPr>
              <a:t>Co-Founder &amp; CEO</a:t>
            </a:r>
          </a:p>
        </p:txBody>
      </p:sp>
      <p:sp>
        <p:nvSpPr>
          <p:cNvPr id="83" name="TextBox 67">
            <a:hlinkClick r:id="rId6"/>
            <a:extLst>
              <a:ext uri="{FF2B5EF4-FFF2-40B4-BE49-F238E27FC236}">
                <a16:creationId xmlns:a16="http://schemas.microsoft.com/office/drawing/2014/main" id="{97D514B7-D66B-6413-5F83-4353F529FE6F}"/>
              </a:ext>
            </a:extLst>
          </p:cNvPr>
          <p:cNvSpPr txBox="1"/>
          <p:nvPr/>
        </p:nvSpPr>
        <p:spPr>
          <a:xfrm>
            <a:off x="3865033" y="3536810"/>
            <a:ext cx="232390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 "/>
                <a:ea typeface="Open Sans Light" panose="020B0606030504020204" pitchFamily="34" charset="0"/>
                <a:cs typeface="Open Sans Light" panose="020B0606030504020204" pitchFamily="34" charset="0"/>
              </a:rPr>
              <a:t>fabian</a:t>
            </a: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 "/>
                <a:ea typeface="Open Sans Light" panose="020B0606030504020204" pitchFamily="34" charset="0"/>
                <a:cs typeface="Open Sans Light" panose="020B0606030504020204" pitchFamily="34" charset="0"/>
                <a:sym typeface="Open Sans"/>
              </a:rPr>
              <a:t>@mercanis.com</a:t>
            </a:r>
          </a:p>
        </p:txBody>
      </p:sp>
      <p:pic>
        <p:nvPicPr>
          <p:cNvPr id="86" name="Graphic 35">
            <a:hlinkClick r:id="rId12"/>
            <a:extLst>
              <a:ext uri="{FF2B5EF4-FFF2-40B4-BE49-F238E27FC236}">
                <a16:creationId xmlns:a16="http://schemas.microsoft.com/office/drawing/2014/main" id="{309E7D29-A092-78B1-FFF4-F9806C7768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22648" y="4049752"/>
            <a:ext cx="212132" cy="212132"/>
          </a:xfrm>
          <a:prstGeom prst="rect">
            <a:avLst/>
          </a:prstGeom>
        </p:spPr>
      </p:pic>
      <p:sp>
        <p:nvSpPr>
          <p:cNvPr id="96" name="Title 9">
            <a:extLst>
              <a:ext uri="{FF2B5EF4-FFF2-40B4-BE49-F238E27FC236}">
                <a16:creationId xmlns:a16="http://schemas.microsoft.com/office/drawing/2014/main" id="{0E04D78C-145B-D33E-39C7-F49BD595660B}"/>
              </a:ext>
            </a:extLst>
          </p:cNvPr>
          <p:cNvSpPr txBox="1">
            <a:spLocks/>
          </p:cNvSpPr>
          <p:nvPr/>
        </p:nvSpPr>
        <p:spPr>
          <a:xfrm>
            <a:off x="440895" y="462763"/>
            <a:ext cx="11376024" cy="839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722376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23" b="0" i="0" u="none" strike="noStrike" cap="none" spc="0" baseline="0">
                <a:solidFill>
                  <a:schemeClr val="accent1">
                    <a:hueOff val="-9459184"/>
                    <a:satOff val="-88762"/>
                    <a:lumOff val="-31176"/>
                  </a:schemeClr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9pPr>
          </a:lstStyle>
          <a:p>
            <a:pPr marL="0" marR="0" lvl="0" indent="0" algn="l" defTabSz="7223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Text Bold"/>
                <a:sym typeface="Brandon Text Bold"/>
              </a:rPr>
              <a:t>Treffen Sie uns an Stand B77! 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Text Bold"/>
                <a:sym typeface="Brandon Text Bold"/>
              </a:rPr>
            </a:br>
            <a:r>
              <a:rPr kumimoji="0" lang="de-DE" sz="36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Text Bold"/>
                <a:sym typeface="Brandon Text Bold"/>
              </a:rPr>
              <a:t>Und sichern Sie sich noch ein Paar Lila Sommer Socken!</a:t>
            </a:r>
            <a:endParaRPr kumimoji="0" lang="de-DE" sz="32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Text Bold"/>
              <a:sym typeface="Brandon Text Bold"/>
            </a:endParaRPr>
          </a:p>
        </p:txBody>
      </p:sp>
      <p:pic>
        <p:nvPicPr>
          <p:cNvPr id="6" name="Picture 41" descr="Logo&#10;&#10;Description automatically generated">
            <a:extLst>
              <a:ext uri="{FF2B5EF4-FFF2-40B4-BE49-F238E27FC236}">
                <a16:creationId xmlns:a16="http://schemas.microsoft.com/office/drawing/2014/main" id="{A010C847-F24C-3A54-901F-BF580995661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8" t="19670" r="10871" b="17271"/>
          <a:stretch/>
        </p:blipFill>
        <p:spPr>
          <a:xfrm>
            <a:off x="9499416" y="5631704"/>
            <a:ext cx="822671" cy="369328"/>
          </a:xfrm>
          <a:prstGeom prst="rect">
            <a:avLst/>
          </a:prstGeom>
          <a:noFill/>
        </p:spPr>
      </p:pic>
      <p:pic>
        <p:nvPicPr>
          <p:cNvPr id="7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89D71A8-0E5B-B216-10D5-89CACD0A7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928" y="6312444"/>
            <a:ext cx="1008668" cy="202259"/>
          </a:xfrm>
          <a:prstGeom prst="rect">
            <a:avLst/>
          </a:prstGeom>
        </p:spPr>
      </p:pic>
      <p:pic>
        <p:nvPicPr>
          <p:cNvPr id="8" name="Picture 4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D3173B1-ED3A-1165-7194-FCC9025BF41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14" y="6291342"/>
            <a:ext cx="1623983" cy="172567"/>
          </a:xfrm>
          <a:prstGeom prst="rect">
            <a:avLst/>
          </a:prstGeom>
        </p:spPr>
      </p:pic>
      <p:pic>
        <p:nvPicPr>
          <p:cNvPr id="9" name="Graphic 44">
            <a:extLst>
              <a:ext uri="{FF2B5EF4-FFF2-40B4-BE49-F238E27FC236}">
                <a16:creationId xmlns:a16="http://schemas.microsoft.com/office/drawing/2014/main" id="{AA159EF3-3EF1-0829-1118-0292035EAD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565790" y="5759082"/>
            <a:ext cx="1097099" cy="265964"/>
          </a:xfrm>
          <a:prstGeom prst="rect">
            <a:avLst/>
          </a:prstGeom>
        </p:spPr>
      </p:pic>
      <p:pic>
        <p:nvPicPr>
          <p:cNvPr id="10" name="Picture 45" descr="A picture containing shape&#10;&#10;Description automatically generated">
            <a:extLst>
              <a:ext uri="{FF2B5EF4-FFF2-40B4-BE49-F238E27FC236}">
                <a16:creationId xmlns:a16="http://schemas.microsoft.com/office/drawing/2014/main" id="{E557931D-44DD-E94F-C50B-D91A1435A36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384" y="6129317"/>
            <a:ext cx="496516" cy="477069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D8BE7E5-777D-0198-1A86-8BF2EF067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biLevel thresh="2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411" y="6223552"/>
            <a:ext cx="1472059" cy="30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D9B7F6C-9C52-DE8A-EC44-E0B0A12DB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biLevel thresh="2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29" y="5608387"/>
            <a:ext cx="1353149" cy="50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4559A37-8860-770D-7DC3-2C9489E2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74" y="5775088"/>
            <a:ext cx="1475570" cy="18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F9F1FB8-C9A9-04B2-C099-D79829EBF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60" y="5777144"/>
            <a:ext cx="971040" cy="35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D9912920-2002-F253-DED1-F0F1A48AE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biLevel thresh="25000"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510" y="6176087"/>
            <a:ext cx="856090" cy="4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2">
            <a:extLst>
              <a:ext uri="{FF2B5EF4-FFF2-40B4-BE49-F238E27FC236}">
                <a16:creationId xmlns:a16="http://schemas.microsoft.com/office/drawing/2014/main" id="{FF5D4B38-B583-395B-CD1E-35F5D3F8B0D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453363" y="5673574"/>
            <a:ext cx="725466" cy="369328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C7C06132-EB87-0AA8-7470-5862EBF9E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biLevel thresh="25000"/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440" y="6231756"/>
            <a:ext cx="1374574" cy="39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Autohaus-Gruppe Senger – Wikipedia">
            <a:extLst>
              <a:ext uri="{FF2B5EF4-FFF2-40B4-BE49-F238E27FC236}">
                <a16:creationId xmlns:a16="http://schemas.microsoft.com/office/drawing/2014/main" id="{6BD1483A-CC3C-32DD-F6A0-B2165169C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biLevel thresh="25000"/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5" y="5707943"/>
            <a:ext cx="1198920" cy="39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0B7A681A-F968-8EC3-D1D3-6809778B00CA}"/>
              </a:ext>
            </a:extLst>
          </p:cNvPr>
          <p:cNvSpPr/>
          <p:nvPr/>
        </p:nvSpPr>
        <p:spPr>
          <a:xfrm>
            <a:off x="407515" y="6383628"/>
            <a:ext cx="1007464" cy="369330"/>
          </a:xfrm>
          <a:prstGeom prst="rect">
            <a:avLst/>
          </a:prstGeom>
          <a:solidFill>
            <a:srgbClr val="955EE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"/>
            </a:endParaRPr>
          </a:p>
        </p:txBody>
      </p:sp>
      <p:grpSp>
        <p:nvGrpSpPr>
          <p:cNvPr id="16" name="Group 51">
            <a:extLst>
              <a:ext uri="{FF2B5EF4-FFF2-40B4-BE49-F238E27FC236}">
                <a16:creationId xmlns:a16="http://schemas.microsoft.com/office/drawing/2014/main" id="{62E79A32-402B-7881-B143-109925184BF3}"/>
              </a:ext>
            </a:extLst>
          </p:cNvPr>
          <p:cNvGrpSpPr>
            <a:grpSpLocks noChangeAspect="1"/>
          </p:cNvGrpSpPr>
          <p:nvPr/>
        </p:nvGrpSpPr>
        <p:grpSpPr>
          <a:xfrm>
            <a:off x="754909" y="6287574"/>
            <a:ext cx="1412617" cy="252000"/>
            <a:chOff x="4720194" y="4519413"/>
            <a:chExt cx="1552623" cy="27697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7D79962A-0978-734E-D8AD-2625194A68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8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8"/>
            <a:stretch/>
          </p:blipFill>
          <p:spPr bwMode="auto">
            <a:xfrm>
              <a:off x="4961262" y="4519413"/>
              <a:ext cx="1311555" cy="276976"/>
            </a:xfrm>
            <a:prstGeom prst="rect">
              <a:avLst/>
            </a:prstGeom>
            <a:noFill/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C48C1E53-6C08-466A-7BB2-507534DDF0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0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colorTemperature colorTemp="369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327"/>
            <a:stretch/>
          </p:blipFill>
          <p:spPr bwMode="auto">
            <a:xfrm>
              <a:off x="4720194" y="4519413"/>
              <a:ext cx="241069" cy="27697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01090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">
            <a:extLst>
              <a:ext uri="{FF2B5EF4-FFF2-40B4-BE49-F238E27FC236}">
                <a16:creationId xmlns:a16="http://schemas.microsoft.com/office/drawing/2014/main" id="{B4B06730-5A95-19A6-6C46-0A4FCD24C5FB}"/>
              </a:ext>
            </a:extLst>
          </p:cNvPr>
          <p:cNvSpPr/>
          <p:nvPr/>
        </p:nvSpPr>
        <p:spPr>
          <a:xfrm>
            <a:off x="8251554" y="1670344"/>
            <a:ext cx="3243884" cy="4554063"/>
          </a:xfrm>
          <a:prstGeom prst="roundRect">
            <a:avLst>
              <a:gd name="adj" fmla="val 5509"/>
            </a:avLst>
          </a:prstGeom>
          <a:solidFill>
            <a:schemeClr val="accent6">
              <a:hueOff val="-1192752"/>
              <a:satOff val="-39415"/>
              <a:lumOff val="1066"/>
            </a:schemeClr>
          </a:solidFill>
          <a:ln w="12700" cap="flat">
            <a:noFill/>
            <a:miter lim="400000"/>
          </a:ln>
          <a:effectLst>
            <a:outerShdw blurRad="254000" dist="127000" dir="5400000" algn="ctr" rotWithShape="0">
              <a:srgbClr val="000000">
                <a:alpha val="6000"/>
              </a:srgbClr>
            </a:outerShdw>
          </a:effectLst>
        </p:spPr>
        <p:txBody>
          <a:bodyPr wrap="square" lIns="72000" tIns="108000" rIns="72000" bIns="45719" numCol="1" anchor="t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kumimoji="0" lang="de-DE" sz="1100" b="0" i="0" u="none" strike="noStrike" kern="0" cap="none" spc="0" normalizeH="0" baseline="0" noProof="0">
              <a:ln>
                <a:noFill/>
              </a:ln>
              <a:solidFill>
                <a:srgbClr val="33322F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  <a:sym typeface="Open Sans Ligh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048448C-68BC-14CF-6C66-012B69CF0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154" y="5078035"/>
            <a:ext cx="1365652" cy="36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FD02E0E-56D2-B0D5-CA5D-6248D71C2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721" y="4227080"/>
            <a:ext cx="997037" cy="55834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A96E738-1F85-5593-B213-797B6E487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9674" y="4336882"/>
            <a:ext cx="1021370" cy="3758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569FC0A-30D2-28E1-DF6F-54C095F7C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8885" y="5905320"/>
            <a:ext cx="911517" cy="22645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656946C-5747-6233-94AD-095321EE7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2238" y="5416773"/>
            <a:ext cx="607573" cy="39560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E17E84C-7CFE-3FFF-91FC-400245380B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0629"/>
          <a:stretch/>
        </p:blipFill>
        <p:spPr>
          <a:xfrm>
            <a:off x="10517830" y="3353056"/>
            <a:ext cx="765733" cy="3545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6BCA8EE-C2D1-B282-53CA-33AC6368D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6017" y="2400640"/>
            <a:ext cx="708434" cy="36366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8C2E566-F4AC-1692-A505-A5FD587179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0766" b="33030"/>
          <a:stretch/>
        </p:blipFill>
        <p:spPr>
          <a:xfrm>
            <a:off x="8362786" y="4015361"/>
            <a:ext cx="1529411" cy="27685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D8B0CEE-9213-655D-B807-76C9733B0E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64" y="4653303"/>
            <a:ext cx="1301982" cy="3624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E5A7C79-774B-2891-45D7-C4B8FCB9F9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74042" y="4525364"/>
            <a:ext cx="512998" cy="51299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9416FC8-BA6F-2687-8E1C-EDAACD1A4B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22258" y="5541279"/>
            <a:ext cx="1008578" cy="202240"/>
          </a:xfrm>
          <a:prstGeom prst="rect">
            <a:avLst/>
          </a:prstGeom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27F949B5-0AEA-2756-A6CE-99CC3DB7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532" y="5115148"/>
            <a:ext cx="578595" cy="21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ECA88AF5-967D-545D-4BDA-EAA352C22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625" y="3812774"/>
            <a:ext cx="1269415" cy="2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344A227-EDD4-7189-9AC0-408B987EF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551" y="4979387"/>
            <a:ext cx="828779" cy="27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1FCFA251-4568-5E8F-FB5B-4E55206B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108" y="5908192"/>
            <a:ext cx="1307455" cy="16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>
            <a:extLst>
              <a:ext uri="{FF2B5EF4-FFF2-40B4-BE49-F238E27FC236}">
                <a16:creationId xmlns:a16="http://schemas.microsoft.com/office/drawing/2014/main" id="{8B925CCB-7158-B0AF-6C2A-52D53F21C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584" y="1778309"/>
            <a:ext cx="1093100" cy="39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343AF3DE-81B9-77EF-2F5B-93D7E3403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546" y="3103252"/>
            <a:ext cx="1646457" cy="2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HWP Handwerkspartner GmbH | Ihr Partner in Sachen Handwerk">
            <a:extLst>
              <a:ext uri="{FF2B5EF4-FFF2-40B4-BE49-F238E27FC236}">
                <a16:creationId xmlns:a16="http://schemas.microsoft.com/office/drawing/2014/main" id="{9CA72E5D-06DA-B85B-5E67-1C1EDADDE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516" y="2399715"/>
            <a:ext cx="1059103" cy="26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Franz Morat Group - Deutsch">
            <a:extLst>
              <a:ext uri="{FF2B5EF4-FFF2-40B4-BE49-F238E27FC236}">
                <a16:creationId xmlns:a16="http://schemas.microsoft.com/office/drawing/2014/main" id="{EB56DEBD-1BB7-438D-AE44-695F0D823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0" y="4204152"/>
            <a:ext cx="1307786" cy="2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5053EB20-E28C-284A-3361-5283A1141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721" y="5382889"/>
            <a:ext cx="1051582" cy="39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ZWILLING Beauty Group GmbH | LinkedIn">
            <a:extLst>
              <a:ext uri="{FF2B5EF4-FFF2-40B4-BE49-F238E27FC236}">
                <a16:creationId xmlns:a16="http://schemas.microsoft.com/office/drawing/2014/main" id="{1C097D63-52AA-BDBC-AD5E-F7319B509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2" b="34279"/>
          <a:stretch/>
        </p:blipFill>
        <p:spPr bwMode="auto">
          <a:xfrm>
            <a:off x="8487199" y="3470768"/>
            <a:ext cx="1454971" cy="47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1FCAA8D-A8D0-E473-336B-9AAA5B1A3CF9}"/>
              </a:ext>
            </a:extLst>
          </p:cNvPr>
          <p:cNvGrpSpPr/>
          <p:nvPr/>
        </p:nvGrpSpPr>
        <p:grpSpPr>
          <a:xfrm>
            <a:off x="420010" y="1668709"/>
            <a:ext cx="7654965" cy="1358219"/>
            <a:chOff x="407987" y="3314434"/>
            <a:chExt cx="7654965" cy="1358219"/>
          </a:xfrm>
        </p:grpSpPr>
        <p:sp>
          <p:nvSpPr>
            <p:cNvPr id="5" name="Rounded Rectangle">
              <a:extLst>
                <a:ext uri="{FF2B5EF4-FFF2-40B4-BE49-F238E27FC236}">
                  <a16:creationId xmlns:a16="http://schemas.microsoft.com/office/drawing/2014/main" id="{61D9785E-BED8-43B8-33BC-2C974BFA788E}"/>
                </a:ext>
              </a:extLst>
            </p:cNvPr>
            <p:cNvSpPr/>
            <p:nvPr/>
          </p:nvSpPr>
          <p:spPr>
            <a:xfrm>
              <a:off x="407987" y="3314434"/>
              <a:ext cx="7654965" cy="1358219"/>
            </a:xfrm>
            <a:prstGeom prst="roundRect">
              <a:avLst>
                <a:gd name="adj" fmla="val 13636"/>
              </a:avLst>
            </a:prstGeom>
            <a:solidFill>
              <a:schemeClr val="accent6">
                <a:hueOff val="-1192752"/>
                <a:satOff val="-39415"/>
                <a:lumOff val="1066"/>
                <a:alpha val="90000"/>
              </a:schemeClr>
            </a:solidFill>
            <a:ln w="12700" cap="flat">
              <a:noFill/>
              <a:miter lim="400000"/>
            </a:ln>
            <a:effectLst>
              <a:outerShdw blurRad="254000" dist="127000" dir="5400000" algn="ctr" rotWithShape="0">
                <a:srgbClr val="000000">
                  <a:alpha val="6000"/>
                </a:srgbClr>
              </a:outerShdw>
            </a:effectLst>
          </p:spPr>
          <p:txBody>
            <a:bodyPr wrap="square" lIns="1655999" tIns="36000" rIns="72000" bIns="3600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5000"/>
                <a:buFontTx/>
                <a:buNone/>
                <a:tabLst/>
                <a:defRPr/>
              </a:pPr>
              <a:r>
                <a:rPr kumimoji="0" lang="de-DE" sz="1400" b="0" i="1" u="none" strike="noStrike" kern="1200" cap="none" spc="0" normalizeH="0" baseline="0" noProof="0">
                  <a:ln>
                    <a:noFill/>
                  </a:ln>
                  <a:solidFill>
                    <a:srgbClr val="626679"/>
                  </a:solidFill>
                  <a:effectLst/>
                  <a:uLnTx/>
                  <a:uFillTx/>
                  <a:latin typeface="Open Sans Light"/>
                  <a:ea typeface="Open Sans Light"/>
                  <a:cs typeface="Open Sans Light"/>
                  <a:sym typeface="Open Sans Light"/>
                </a:rPr>
                <a:t>„Dank </a:t>
              </a:r>
              <a:r>
                <a:rPr kumimoji="0" lang="de-DE" sz="1400" b="0" i="1" u="none" strike="noStrike" kern="1200" cap="none" spc="0" normalizeH="0" baseline="0" noProof="0" err="1">
                  <a:ln>
                    <a:noFill/>
                  </a:ln>
                  <a:solidFill>
                    <a:srgbClr val="626679"/>
                  </a:solidFill>
                  <a:effectLst/>
                  <a:uLnTx/>
                  <a:uFillTx/>
                  <a:latin typeface="Open Sans Light"/>
                  <a:ea typeface="Open Sans Light"/>
                  <a:cs typeface="Open Sans Light"/>
                  <a:sym typeface="Open Sans Light"/>
                </a:rPr>
                <a:t>Mercanis</a:t>
              </a:r>
              <a:r>
                <a:rPr kumimoji="0" lang="de-DE" sz="1400" b="0" i="1" u="none" strike="noStrike" kern="1200" cap="none" spc="0" normalizeH="0" baseline="0" noProof="0">
                  <a:ln>
                    <a:noFill/>
                  </a:ln>
                  <a:solidFill>
                    <a:srgbClr val="626679"/>
                  </a:solidFill>
                  <a:effectLst/>
                  <a:uLnTx/>
                  <a:uFillTx/>
                  <a:latin typeface="Open Sans Light"/>
                  <a:ea typeface="Open Sans Light"/>
                  <a:cs typeface="Open Sans Light"/>
                  <a:sym typeface="Open Sans Light"/>
                </a:rPr>
                <a:t> haben wir deutlich weniger manuelle Aufgaben und eine größere Transparenz über unsere Lieferantenbasis. Das spart uns enorm viel Zeit und ermöglicht es uns, zusätzliche Einstellungen zu vermeiden - unser Team kann sich nun mehr auf strategische Aufgaben konzentrieren."</a:t>
              </a: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3210955A-2F7D-3067-B2E6-F543ECAF2DDB}"/>
                </a:ext>
              </a:extLst>
            </p:cNvPr>
            <p:cNvSpPr txBox="1"/>
            <p:nvPr/>
          </p:nvSpPr>
          <p:spPr>
            <a:xfrm>
              <a:off x="591025" y="4155795"/>
              <a:ext cx="1192266" cy="292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00" b="1" i="0" u="none" strike="noStrike" kern="120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  <a:sym typeface="Open Sans"/>
                </a:rPr>
                <a:t>Uwe </a:t>
              </a:r>
              <a:r>
                <a:rPr kumimoji="0" lang="de-DE" sz="1300" b="1" i="0" u="none" strike="noStrike" kern="1200" cap="none" spc="0" normalizeH="0" baseline="0" noProof="0" err="1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  <a:sym typeface="Open Sans"/>
                </a:rPr>
                <a:t>Krepelin</a:t>
              </a:r>
              <a:endParaRPr kumimoji="0" lang="de-DE" sz="1300" b="1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endParaRPr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9219D580-837D-6639-229E-07DE12E05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05629" y="4477688"/>
              <a:ext cx="757523" cy="95352"/>
            </a:xfrm>
            <a:prstGeom prst="rect">
              <a:avLst/>
            </a:prstGeom>
          </p:spPr>
        </p:pic>
        <p:pic>
          <p:nvPicPr>
            <p:cNvPr id="17" name="Grafik 16" descr="Ein Bild, das Menschliches Gesicht, Shirt, Person, Lächeln enthält.&#10;&#10;Automatisch generierte Beschreibung">
              <a:extLst>
                <a:ext uri="{FF2B5EF4-FFF2-40B4-BE49-F238E27FC236}">
                  <a16:creationId xmlns:a16="http://schemas.microsoft.com/office/drawing/2014/main" id="{9C209FDB-93FA-A4A2-D570-FC5517DE0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18771" t="12968" r="16550" b="41025"/>
            <a:stretch/>
          </p:blipFill>
          <p:spPr>
            <a:xfrm>
              <a:off x="823825" y="3464265"/>
              <a:ext cx="718153" cy="726619"/>
            </a:xfrm>
            <a:prstGeom prst="ellipse">
              <a:avLst/>
            </a:prstGeom>
            <a:solidFill>
              <a:srgbClr val="B7BDFF"/>
            </a:solidFill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347719AB-3433-4351-11DA-425110782E7D}"/>
              </a:ext>
            </a:extLst>
          </p:cNvPr>
          <p:cNvGrpSpPr/>
          <p:nvPr/>
        </p:nvGrpSpPr>
        <p:grpSpPr>
          <a:xfrm>
            <a:off x="407987" y="4873928"/>
            <a:ext cx="7654965" cy="1358219"/>
            <a:chOff x="407987" y="4873928"/>
            <a:chExt cx="7654965" cy="1358219"/>
          </a:xfrm>
        </p:grpSpPr>
        <p:sp>
          <p:nvSpPr>
            <p:cNvPr id="19" name="Rounded Rectangle">
              <a:extLst>
                <a:ext uri="{FF2B5EF4-FFF2-40B4-BE49-F238E27FC236}">
                  <a16:creationId xmlns:a16="http://schemas.microsoft.com/office/drawing/2014/main" id="{17F329D2-3AA3-891E-0DA8-D677604DF6F2}"/>
                </a:ext>
              </a:extLst>
            </p:cNvPr>
            <p:cNvSpPr/>
            <p:nvPr/>
          </p:nvSpPr>
          <p:spPr>
            <a:xfrm>
              <a:off x="407987" y="4873928"/>
              <a:ext cx="7654965" cy="1358219"/>
            </a:xfrm>
            <a:prstGeom prst="roundRect">
              <a:avLst>
                <a:gd name="adj" fmla="val 13636"/>
              </a:avLst>
            </a:prstGeom>
            <a:solidFill>
              <a:schemeClr val="accent6">
                <a:hueOff val="-1192752"/>
                <a:satOff val="-39415"/>
                <a:lumOff val="1066"/>
                <a:alpha val="90000"/>
              </a:schemeClr>
            </a:solidFill>
            <a:ln w="12700" cap="flat">
              <a:noFill/>
              <a:miter lim="400000"/>
            </a:ln>
            <a:effectLst>
              <a:outerShdw blurRad="254000" dist="127000" dir="5400000" algn="ctr" rotWithShape="0">
                <a:srgbClr val="000000">
                  <a:alpha val="6000"/>
                </a:srgbClr>
              </a:outerShdw>
            </a:effectLst>
          </p:spPr>
          <p:txBody>
            <a:bodyPr wrap="square" lIns="1655999" tIns="36000" rIns="72000" bIns="3600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5000"/>
                <a:buFontTx/>
                <a:buNone/>
                <a:tabLst/>
                <a:defRPr/>
              </a:pPr>
              <a:r>
                <a:rPr kumimoji="0" lang="de-DE" sz="1400" b="0" i="1" u="none" strike="noStrike" kern="1200" cap="none" spc="0" normalizeH="0" baseline="0" noProof="0">
                  <a:ln>
                    <a:noFill/>
                  </a:ln>
                  <a:solidFill>
                    <a:srgbClr val="626679"/>
                  </a:solidFill>
                  <a:effectLst/>
                  <a:uLnTx/>
                  <a:uFillTx/>
                  <a:latin typeface="Open Sans Light"/>
                  <a:ea typeface="Open Sans Light"/>
                  <a:cs typeface="Open Sans Light"/>
                  <a:sym typeface="Open Sans Light"/>
                </a:rPr>
                <a:t>„</a:t>
              </a:r>
              <a:r>
                <a:rPr kumimoji="0" lang="de-DE" sz="1400" b="0" i="1" u="none" strike="noStrike" kern="1200" cap="none" spc="0" normalizeH="0" baseline="0" noProof="0" err="1">
                  <a:ln>
                    <a:noFill/>
                  </a:ln>
                  <a:solidFill>
                    <a:srgbClr val="626679"/>
                  </a:solidFill>
                  <a:effectLst/>
                  <a:uLnTx/>
                  <a:uFillTx/>
                  <a:latin typeface="Open Sans Light"/>
                  <a:ea typeface="Open Sans Light"/>
                  <a:cs typeface="Open Sans Light"/>
                  <a:sym typeface="Open Sans Light"/>
                </a:rPr>
                <a:t>Mercanis</a:t>
              </a:r>
              <a:r>
                <a:rPr kumimoji="0" lang="de-DE" sz="1400" b="0" i="1" u="none" strike="noStrike" kern="1200" cap="none" spc="0" normalizeH="0" baseline="0" noProof="0">
                  <a:ln>
                    <a:noFill/>
                  </a:ln>
                  <a:solidFill>
                    <a:srgbClr val="626679"/>
                  </a:solidFill>
                  <a:effectLst/>
                  <a:uLnTx/>
                  <a:uFillTx/>
                  <a:latin typeface="Open Sans Light"/>
                  <a:ea typeface="Open Sans Light"/>
                  <a:cs typeface="Open Sans Light"/>
                  <a:sym typeface="Open Sans Light"/>
                </a:rPr>
                <a:t> ist der kompetente und flexible Partner, den wir für die Digitalisierung unserer Beschaffungsprozesse gesucht haben. [...] wir konnten unsere Beschaffungsprozesse, SRM und administrative Aufgaben wie die interne Lieferantenbewertung erfolgreich automatisieren.“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41F8C05B-AD1C-2EA8-2920-457983F68CE1}"/>
                </a:ext>
              </a:extLst>
            </p:cNvPr>
            <p:cNvSpPr txBox="1"/>
            <p:nvPr/>
          </p:nvSpPr>
          <p:spPr>
            <a:xfrm>
              <a:off x="482737" y="5715289"/>
              <a:ext cx="1424904" cy="292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00" b="1" i="0" u="none" strike="noStrike" kern="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  <a:sym typeface="Open Sans"/>
                </a:rPr>
                <a:t>Marcel Schröder</a:t>
              </a:r>
            </a:p>
          </p:txBody>
        </p:sp>
        <p:pic>
          <p:nvPicPr>
            <p:cNvPr id="32" name="Picture 7">
              <a:extLst>
                <a:ext uri="{FF2B5EF4-FFF2-40B4-BE49-F238E27FC236}">
                  <a16:creationId xmlns:a16="http://schemas.microsoft.com/office/drawing/2014/main" id="{9770BBAB-85CF-CC94-F2FD-50EFD3509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6991" y="5999541"/>
              <a:ext cx="597742" cy="166417"/>
            </a:xfrm>
            <a:prstGeom prst="rect">
              <a:avLst/>
            </a:prstGeom>
          </p:spPr>
        </p:pic>
        <p:pic>
          <p:nvPicPr>
            <p:cNvPr id="36" name="Grafik 35" descr="Ein Bild, das Menschliches Gesicht, Person, Mann, Kleidung enthält.&#10;&#10;Automatisch generierte Beschreibung">
              <a:extLst>
                <a:ext uri="{FF2B5EF4-FFF2-40B4-BE49-F238E27FC236}">
                  <a16:creationId xmlns:a16="http://schemas.microsoft.com/office/drawing/2014/main" id="{5309ADEE-3400-2B1F-559D-825BFBBC4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0763" t="2303" r="19071" b="6716"/>
            <a:stretch/>
          </p:blipFill>
          <p:spPr>
            <a:xfrm>
              <a:off x="819315" y="5006817"/>
              <a:ext cx="727174" cy="720000"/>
            </a:xfrm>
            <a:prstGeom prst="ellipse">
              <a:avLst/>
            </a:prstGeom>
            <a:solidFill>
              <a:srgbClr val="B7BDFF"/>
            </a:solidFill>
          </p:spPr>
        </p:pic>
      </p:grpSp>
      <p:pic>
        <p:nvPicPr>
          <p:cNvPr id="1026" name="Picture 2" descr="Autohaus-Gruppe Senger – Wikipedia">
            <a:extLst>
              <a:ext uri="{FF2B5EF4-FFF2-40B4-BE49-F238E27FC236}">
                <a16:creationId xmlns:a16="http://schemas.microsoft.com/office/drawing/2014/main" id="{DA474C66-3C6C-4835-53FB-0631876E0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120" y="2700009"/>
            <a:ext cx="1198920" cy="39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164D5C4D-5C34-6AE2-A231-D09FDE5EEBF9}"/>
              </a:ext>
            </a:extLst>
          </p:cNvPr>
          <p:cNvSpPr txBox="1">
            <a:spLocks/>
          </p:cNvSpPr>
          <p:nvPr/>
        </p:nvSpPr>
        <p:spPr>
          <a:xfrm>
            <a:off x="440895" y="462764"/>
            <a:ext cx="11376024" cy="522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defPPr>
              <a:defRPr lang="en-DE"/>
            </a:defPPr>
            <a:lvl1pPr marR="0" indent="0" defTabSz="72237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chemeClr val="accent5"/>
                </a:solidFill>
                <a:uFillTx/>
                <a:latin typeface="Brandon Text Bold" panose="020B0803020203060203" pitchFamily="34" charset="0"/>
                <a:ea typeface="Brandon Text Bold"/>
                <a:cs typeface="Brandon Text Bold"/>
              </a:defRPr>
            </a:lvl1pPr>
            <a:lvl2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2pPr>
            <a:lvl3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3pPr>
            <a:lvl4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4pPr>
            <a:lvl5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5pPr>
            <a:lvl6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6pPr>
            <a:lvl7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7pPr>
            <a:lvl8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8pPr>
            <a:lvl9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9pPr>
          </a:lstStyle>
          <a:p>
            <a:pPr marL="0" marR="0" lvl="0" indent="0" algn="l" defTabSz="7223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F9F8F8"/>
                </a:solidFill>
                <a:effectLst/>
                <a:uLnTx/>
                <a:uFillTx/>
                <a:latin typeface="Brandon Text Bold" panose="020B0803020203060203" pitchFamily="34" charset="0"/>
              </a:rPr>
              <a:t>Wer benutzt </a:t>
            </a:r>
            <a:r>
              <a:rPr kumimoji="0" lang="de-DE" sz="2800" b="1" i="0" u="none" strike="noStrike" kern="1200" cap="none" spc="0" normalizeH="0" baseline="0" noProof="0" err="1">
                <a:ln>
                  <a:noFill/>
                </a:ln>
                <a:solidFill>
                  <a:srgbClr val="F9F8F8"/>
                </a:solidFill>
                <a:effectLst/>
                <a:uLnTx/>
                <a:uFillTx/>
                <a:latin typeface="Brandon Text Bold" panose="020B0803020203060203" pitchFamily="34" charset="0"/>
              </a:rPr>
              <a:t>Mercanis</a:t>
            </a: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F9F8F8"/>
                </a:solidFill>
                <a:effectLst/>
                <a:uLnTx/>
                <a:uFillTx/>
                <a:latin typeface="Brandon Text Bold" panose="020B0803020203060203" pitchFamily="34" charset="0"/>
              </a:rPr>
              <a:t> und Warum?</a:t>
            </a:r>
          </a:p>
        </p:txBody>
      </p:sp>
      <p:sp>
        <p:nvSpPr>
          <p:cNvPr id="7" name="TextBox 54">
            <a:extLst>
              <a:ext uri="{FF2B5EF4-FFF2-40B4-BE49-F238E27FC236}">
                <a16:creationId xmlns:a16="http://schemas.microsoft.com/office/drawing/2014/main" id="{DE91D839-634F-1482-2FD5-A0C14AC9772C}"/>
              </a:ext>
            </a:extLst>
          </p:cNvPr>
          <p:cNvSpPr txBox="1"/>
          <p:nvPr/>
        </p:nvSpPr>
        <p:spPr>
          <a:xfrm>
            <a:off x="407988" y="806153"/>
            <a:ext cx="715977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9F8F8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</a:rPr>
              <a:t>Von KMUs bis hin zu Großkonzernen -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srgbClr val="F9F8F8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</a:rPr>
              <a:t>Mercanis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9F8F8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</a:rPr>
              <a:t> ist das Schnellboot für Ihre Prozessoptimierung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5E3EA78-B72F-0B88-C209-6B5E3B645A1B}"/>
              </a:ext>
            </a:extLst>
          </p:cNvPr>
          <p:cNvSpPr>
            <a:spLocks noChangeAspect="1"/>
          </p:cNvSpPr>
          <p:nvPr/>
        </p:nvSpPr>
        <p:spPr>
          <a:xfrm>
            <a:off x="10131303" y="726225"/>
            <a:ext cx="1615165" cy="1614870"/>
          </a:xfrm>
          <a:prstGeom prst="ellipse">
            <a:avLst/>
          </a:prstGeom>
          <a:solidFill>
            <a:srgbClr val="7540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latin typeface="Open Sans ExtraBold"/>
                <a:ea typeface="Open Sans ExtraBold"/>
                <a:cs typeface="Open Sans ExtraBold"/>
                <a:sym typeface="Open Sans"/>
              </a:rPr>
              <a:t>7</a:t>
            </a: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 ExtraBold"/>
                <a:ea typeface="Open Sans ExtraBold"/>
                <a:cs typeface="Open Sans ExtraBold"/>
                <a:sym typeface="Open Sans"/>
              </a:rPr>
              <a:t>0+</a:t>
            </a: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Sans"/>
                <a:cs typeface="Helvetica"/>
              </a:rPr>
              <a:t>Firmen</a:t>
            </a:r>
            <a:b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Sans"/>
                <a:cs typeface="Helvetica"/>
              </a:rPr>
            </a:b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Sans"/>
                <a:cs typeface="Helvetica"/>
              </a:rPr>
              <a:t>nutzen bereits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Sans"/>
                <a:ea typeface="Open Sans Light"/>
                <a:cs typeface="Open Sans Light"/>
                <a:sym typeface="Open Sans"/>
              </a:rPr>
              <a:t>Mercanis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Sans"/>
              <a:ea typeface="Open Sans Light"/>
              <a:cs typeface="Open Sans Ligh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95F106-27BE-81CD-7C96-28D20BC0BC25}"/>
              </a:ext>
            </a:extLst>
          </p:cNvPr>
          <p:cNvGrpSpPr/>
          <p:nvPr/>
        </p:nvGrpSpPr>
        <p:grpSpPr>
          <a:xfrm>
            <a:off x="420010" y="3273701"/>
            <a:ext cx="7654965" cy="1358219"/>
            <a:chOff x="407987" y="1669451"/>
            <a:chExt cx="7654965" cy="1358219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7DCE2DB0-2029-ECD0-767F-BDD4CD90BAED}"/>
                </a:ext>
              </a:extLst>
            </p:cNvPr>
            <p:cNvGrpSpPr/>
            <p:nvPr/>
          </p:nvGrpSpPr>
          <p:grpSpPr>
            <a:xfrm>
              <a:off x="407987" y="1669451"/>
              <a:ext cx="7654965" cy="1358219"/>
              <a:chOff x="407987" y="1754941"/>
              <a:chExt cx="7654965" cy="1358219"/>
            </a:xfrm>
          </p:grpSpPr>
          <p:sp>
            <p:nvSpPr>
              <p:cNvPr id="2" name="Rounded Rectangle">
                <a:extLst>
                  <a:ext uri="{FF2B5EF4-FFF2-40B4-BE49-F238E27FC236}">
                    <a16:creationId xmlns:a16="http://schemas.microsoft.com/office/drawing/2014/main" id="{55F4600E-DFB4-B95F-AA02-5A5F670B8E32}"/>
                  </a:ext>
                </a:extLst>
              </p:cNvPr>
              <p:cNvSpPr/>
              <p:nvPr/>
            </p:nvSpPr>
            <p:spPr>
              <a:xfrm>
                <a:off x="407987" y="1754941"/>
                <a:ext cx="7654965" cy="1358219"/>
              </a:xfrm>
              <a:prstGeom prst="roundRect">
                <a:avLst>
                  <a:gd name="adj" fmla="val 13636"/>
                </a:avLst>
              </a:prstGeom>
              <a:solidFill>
                <a:schemeClr val="accent6">
                  <a:hueOff val="-1192752"/>
                  <a:satOff val="-39415"/>
                  <a:lumOff val="1066"/>
                  <a:alpha val="90000"/>
                </a:schemeClr>
              </a:solidFill>
              <a:ln w="12700" cap="flat">
                <a:noFill/>
                <a:miter lim="400000"/>
              </a:ln>
              <a:effectLst>
                <a:outerShdw blurRad="254000" dist="127000" dir="5400000" algn="ctr" rotWithShape="0">
                  <a:srgbClr val="000000">
                    <a:alpha val="6000"/>
                  </a:srgbClr>
                </a:outerShdw>
              </a:effectLst>
            </p:spPr>
            <p:txBody>
              <a:bodyPr wrap="square" lIns="1655999" tIns="36000" rIns="72000" bIns="3600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75000"/>
                  <a:buFontTx/>
                  <a:buNone/>
                  <a:tabLst/>
                  <a:defRPr/>
                </a:pPr>
                <a:r>
                  <a:rPr kumimoji="0" lang="de-DE" sz="1400" b="0" i="1" u="none" strike="noStrike" kern="1200" cap="none" spc="0" normalizeH="0" baseline="0" noProof="0">
                    <a:ln>
                      <a:noFill/>
                    </a:ln>
                    <a:solidFill>
                      <a:srgbClr val="626679"/>
                    </a:solidFill>
                    <a:effectLst/>
                    <a:uLnTx/>
                    <a:uFillTx/>
                    <a:latin typeface="Open Sans Light"/>
                    <a:ea typeface="Open Sans Light"/>
                    <a:cs typeface="Open Sans Light"/>
                    <a:sym typeface="Open Sans Light"/>
                  </a:rPr>
                  <a:t>„Wir sind sehr zufrieden [...]. Für uns als zentralen Einkauf war es essenziell, ein zentrales Tool zu haben, das alle Beteiligten unterstützt – auch im Controlling und im kommerziellen Endergebnis.”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52C0AC-E2D2-CECE-92E4-D2F0C929EB5B}"/>
                  </a:ext>
                </a:extLst>
              </p:cNvPr>
              <p:cNvSpPr txBox="1"/>
              <p:nvPr/>
            </p:nvSpPr>
            <p:spPr>
              <a:xfrm>
                <a:off x="591025" y="2569134"/>
                <a:ext cx="1192266" cy="2923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0" u="none" strike="noStrike" kern="1200" cap="none" spc="0" normalizeH="0" baseline="0" noProof="0">
                    <a:ln>
                      <a:noFill/>
                    </a:ln>
                    <a:solidFill>
                      <a:srgbClr val="041133"/>
                    </a:solidFill>
                    <a:effectLst/>
                    <a:uLnTx/>
                    <a:uFillTx/>
                    <a:latin typeface="Open Sans Semibold" panose="020B0606030504020204" pitchFamily="34" charset="0"/>
                    <a:ea typeface="Open Sans Semibold" panose="020B0606030504020204" pitchFamily="34" charset="0"/>
                    <a:cs typeface="Open Sans Semibold" panose="020B0606030504020204" pitchFamily="34" charset="0"/>
                    <a:sym typeface="Open Sans"/>
                  </a:rPr>
                  <a:t>Marius Falk</a:t>
                </a: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26286CF-4906-1CC7-603A-95366BD639FE}"/>
                </a:ext>
              </a:extLst>
            </p:cNvPr>
            <p:cNvSpPr/>
            <p:nvPr/>
          </p:nvSpPr>
          <p:spPr>
            <a:xfrm>
              <a:off x="823826" y="1765916"/>
              <a:ext cx="718152" cy="718152"/>
            </a:xfrm>
            <a:prstGeom prst="ellipse">
              <a:avLst/>
            </a:prstGeom>
            <a:blipFill>
              <a:blip r:embed="rId30"/>
              <a:stretch>
                <a:fillRect/>
              </a:stretch>
            </a:blip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DFCFB">
                    <a:hueOff val="-1192752"/>
                    <a:satOff val="-39415"/>
                    <a:lumOff val="1066"/>
                  </a:srgbClr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endParaRPr>
            </a:p>
          </p:txBody>
        </p:sp>
        <p:pic>
          <p:nvPicPr>
            <p:cNvPr id="12" name="Picture 2" descr="Home - Struktol">
              <a:extLst>
                <a:ext uri="{FF2B5EF4-FFF2-40B4-BE49-F238E27FC236}">
                  <a16:creationId xmlns:a16="http://schemas.microsoft.com/office/drawing/2014/main" id="{69C174F9-6DFC-0D25-8912-984648513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714" b="92143" l="2778" r="96667">
                          <a14:foregroundMark x1="4167" y1="20000" x2="4167" y2="20000"/>
                          <a14:foregroundMark x1="2778" y1="5714" x2="2778" y2="5714"/>
                          <a14:foregroundMark x1="8611" y1="24286" x2="8611" y2="24286"/>
                          <a14:foregroundMark x1="15556" y1="24286" x2="15556" y2="24286"/>
                          <a14:foregroundMark x1="23889" y1="19286" x2="23889" y2="19286"/>
                          <a14:foregroundMark x1="23889" y1="3571" x2="23889" y2="3571"/>
                          <a14:foregroundMark x1="36111" y1="16429" x2="36111" y2="16429"/>
                          <a14:foregroundMark x1="42778" y1="16429" x2="42778" y2="16429"/>
                          <a14:foregroundMark x1="49167" y1="25000" x2="49167" y2="25000"/>
                          <a14:foregroundMark x1="56944" y1="22143" x2="56944" y2="22143"/>
                          <a14:foregroundMark x1="56389" y1="4286" x2="56389" y2="4286"/>
                          <a14:foregroundMark x1="60556" y1="11429" x2="60556" y2="11429"/>
                          <a14:foregroundMark x1="68333" y1="19286" x2="68333" y2="19286"/>
                          <a14:foregroundMark x1="73333" y1="16429" x2="73333" y2="16429"/>
                          <a14:foregroundMark x1="79444" y1="15000" x2="79444" y2="15000"/>
                          <a14:foregroundMark x1="88611" y1="14286" x2="88611" y2="14286"/>
                          <a14:foregroundMark x1="97222" y1="16429" x2="97222" y2="16429"/>
                          <a14:foregroundMark x1="31667" y1="62857" x2="31667" y2="62857"/>
                          <a14:foregroundMark x1="42500" y1="62857" x2="42500" y2="62857"/>
                          <a14:foregroundMark x1="45833" y1="66429" x2="45833" y2="66429"/>
                          <a14:foregroundMark x1="58333" y1="64286" x2="58333" y2="64286"/>
                          <a14:foregroundMark x1="61111" y1="65000" x2="61111" y2="65000"/>
                          <a14:foregroundMark x1="66944" y1="65000" x2="66944" y2="65000"/>
                          <a14:foregroundMark x1="69444" y1="58571" x2="69444" y2="58571"/>
                          <a14:foregroundMark x1="70000" y1="58571" x2="70000" y2="58571"/>
                          <a14:foregroundMark x1="69722" y1="58571" x2="68333" y2="60000"/>
                          <a14:foregroundMark x1="66944" y1="60000" x2="66944" y2="60000"/>
                          <a14:foregroundMark x1="67500" y1="59286" x2="67500" y2="64286"/>
                          <a14:foregroundMark x1="67500" y1="57143" x2="67500" y2="57143"/>
                          <a14:foregroundMark x1="67500" y1="57143" x2="67500" y2="57143"/>
                          <a14:foregroundMark x1="67222" y1="59286" x2="67500" y2="57857"/>
                          <a14:foregroundMark x1="67500" y1="57143" x2="67778" y2="59286"/>
                          <a14:foregroundMark x1="67778" y1="57857" x2="67778" y2="57857"/>
                          <a14:foregroundMark x1="67500" y1="57143" x2="67500" y2="57143"/>
                          <a14:foregroundMark x1="67778" y1="57857" x2="67778" y2="57857"/>
                          <a14:foregroundMark x1="66944" y1="57857" x2="67778" y2="58571"/>
                          <a14:foregroundMark x1="51111" y1="67143" x2="51111" y2="67143"/>
                          <a14:foregroundMark x1="27500" y1="92857" x2="27500" y2="92857"/>
                          <a14:foregroundMark x1="35278" y1="92143" x2="35278" y2="92143"/>
                          <a14:foregroundMark x1="27500" y1="7857" x2="27500" y2="7857"/>
                          <a14:foregroundMark x1="31667" y1="11429" x2="31667" y2="11429"/>
                          <a14:foregroundMark x1="28611" y1="5000" x2="28611" y2="13571"/>
                          <a14:foregroundMark x1="28889" y1="11429" x2="28889" y2="20714"/>
                          <a14:foregroundMark x1="49444" y1="64286" x2="49444" y2="64286"/>
                          <a14:foregroundMark x1="50278" y1="68571" x2="50278" y2="68571"/>
                          <a14:foregroundMark x1="50000" y1="67143" x2="49722" y2="63571"/>
                          <a14:foregroundMark x1="50833" y1="68571" x2="50833" y2="68571"/>
                          <a14:foregroundMark x1="50556" y1="68571" x2="50556" y2="68571"/>
                          <a14:foregroundMark x1="50556" y1="67143" x2="50556" y2="67143"/>
                          <a14:foregroundMark x1="50556" y1="68571" x2="50556" y2="68571"/>
                          <a14:foregroundMark x1="50000" y1="65000" x2="50000" y2="67857"/>
                          <a14:foregroundMark x1="41389" y1="2143" x2="43889" y2="714"/>
                          <a14:backgroundMark x1="25556" y1="72143" x2="25556" y2="88571"/>
                          <a14:backgroundMark x1="25556" y1="88571" x2="25278" y2="72857"/>
                          <a14:backgroundMark x1="25556" y1="72143" x2="25556" y2="72143"/>
                          <a14:backgroundMark x1="25556" y1="71429" x2="25556" y2="71429"/>
                          <a14:backgroundMark x1="26111" y1="73571" x2="26111" y2="73571"/>
                          <a14:backgroundMark x1="25833" y1="70000" x2="25833" y2="71429"/>
                          <a14:backgroundMark x1="25833" y1="70000" x2="26389" y2="73571"/>
                          <a14:backgroundMark x1="26667" y1="95714" x2="27500" y2="90714"/>
                          <a14:backgroundMark x1="26944" y1="85714" x2="26944" y2="92143"/>
                          <a14:backgroundMark x1="26944" y1="92143" x2="26944" y2="92143"/>
                          <a14:backgroundMark x1="26944" y1="91429" x2="27222" y2="92143"/>
                          <a14:backgroundMark x1="27500" y1="92857" x2="27500" y2="92857"/>
                          <a14:backgroundMark x1="0" y1="1429" x2="0" y2="1429"/>
                          <a14:backgroundMark x1="15556" y1="1429" x2="15556" y2="1429"/>
                          <a14:backgroundMark x1="24722" y1="714" x2="24722" y2="714"/>
                          <a14:backgroundMark x1="29722" y1="2857" x2="29722" y2="2857"/>
                          <a14:backgroundMark x1="49444" y1="19286" x2="49444" y2="19286"/>
                          <a14:backgroundMark x1="55833" y1="714" x2="55833" y2="714"/>
                          <a14:backgroundMark x1="66389" y1="25714" x2="66389" y2="25714"/>
                          <a14:backgroundMark x1="89722" y1="18571" x2="89722" y2="1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26" y="2728087"/>
              <a:ext cx="718152" cy="279281"/>
            </a:xfrm>
            <a:prstGeom prst="rect">
              <a:avLst/>
            </a:prstGeom>
            <a:noFill/>
          </p:spPr>
        </p:pic>
      </p:grpSp>
      <p:pic>
        <p:nvPicPr>
          <p:cNvPr id="26" name="Picture 2" descr="Home - Struktol">
            <a:extLst>
              <a:ext uri="{FF2B5EF4-FFF2-40B4-BE49-F238E27FC236}">
                <a16:creationId xmlns:a16="http://schemas.microsoft.com/office/drawing/2014/main" id="{3F64E0AE-0574-FED6-64B6-4ADD49D01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947" y="2297409"/>
            <a:ext cx="1151700" cy="44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58899EB-69B7-C1AE-170E-16A05D21F82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408680" y="2829670"/>
            <a:ext cx="1556905" cy="20400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3F5240B-6B8F-8534-BC8C-D99D8F47F9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167128" y="3110362"/>
            <a:ext cx="1098791" cy="241900"/>
          </a:xfrm>
          <a:prstGeom prst="rect">
            <a:avLst/>
          </a:prstGeom>
        </p:spPr>
      </p:pic>
      <p:sp>
        <p:nvSpPr>
          <p:cNvPr id="10" name="TextBox 82">
            <a:extLst>
              <a:ext uri="{FF2B5EF4-FFF2-40B4-BE49-F238E27FC236}">
                <a16:creationId xmlns:a16="http://schemas.microsoft.com/office/drawing/2014/main" id="{5F25B771-C743-A95C-3574-AAFFC64A89BB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189134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BBAD9-805C-B9F5-87EB-6B75CB396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FA066609-D63B-6B7D-650E-5D4529D0BA08}"/>
              </a:ext>
            </a:extLst>
          </p:cNvPr>
          <p:cNvSpPr/>
          <p:nvPr/>
        </p:nvSpPr>
        <p:spPr>
          <a:xfrm>
            <a:off x="407988" y="1588167"/>
            <a:ext cx="11376025" cy="4649121"/>
          </a:xfrm>
          <a:prstGeom prst="roundRect">
            <a:avLst>
              <a:gd name="adj" fmla="val 5226"/>
            </a:avLst>
          </a:prstGeom>
          <a:solidFill>
            <a:schemeClr val="tx2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8000" tIns="684000" rIns="108000" bIns="45719" numCol="1" spcCol="381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FACEFF2A-8DC2-1D2C-F138-6B811551869C}"/>
              </a:ext>
            </a:extLst>
          </p:cNvPr>
          <p:cNvSpPr/>
          <p:nvPr/>
        </p:nvSpPr>
        <p:spPr>
          <a:xfrm>
            <a:off x="786944" y="1861419"/>
            <a:ext cx="2038659" cy="369330"/>
          </a:xfrm>
          <a:prstGeom prst="homePlate">
            <a:avLst/>
          </a:prstGeom>
          <a:solidFill>
            <a:srgbClr val="713D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B10FDCA0-D1F7-00FD-DFC7-C9C058420350}"/>
              </a:ext>
            </a:extLst>
          </p:cNvPr>
          <p:cNvSpPr/>
          <p:nvPr/>
        </p:nvSpPr>
        <p:spPr>
          <a:xfrm>
            <a:off x="2672586" y="1861419"/>
            <a:ext cx="3463636" cy="369330"/>
          </a:xfrm>
          <a:prstGeom prst="chevron">
            <a:avLst/>
          </a:prstGeom>
          <a:solidFill>
            <a:srgbClr val="713D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6" name="Chevron 15">
            <a:extLst>
              <a:ext uri="{FF2B5EF4-FFF2-40B4-BE49-F238E27FC236}">
                <a16:creationId xmlns:a16="http://schemas.microsoft.com/office/drawing/2014/main" id="{C33A42B6-5879-3357-169D-0E91B0476598}"/>
              </a:ext>
            </a:extLst>
          </p:cNvPr>
          <p:cNvSpPr/>
          <p:nvPr/>
        </p:nvSpPr>
        <p:spPr>
          <a:xfrm>
            <a:off x="5983204" y="1861419"/>
            <a:ext cx="3233964" cy="369330"/>
          </a:xfrm>
          <a:prstGeom prst="chevron">
            <a:avLst/>
          </a:prstGeom>
          <a:solidFill>
            <a:srgbClr val="713D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D7781496-A4F5-0041-6600-679FB5B4AA6C}"/>
              </a:ext>
            </a:extLst>
          </p:cNvPr>
          <p:cNvSpPr/>
          <p:nvPr/>
        </p:nvSpPr>
        <p:spPr>
          <a:xfrm>
            <a:off x="9074297" y="1861419"/>
            <a:ext cx="2635101" cy="369330"/>
          </a:xfrm>
          <a:prstGeom prst="chevron">
            <a:avLst/>
          </a:prstGeom>
          <a:solidFill>
            <a:srgbClr val="713D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1368CD-9417-5A96-5120-E88997B193C4}"/>
              </a:ext>
            </a:extLst>
          </p:cNvPr>
          <p:cNvSpPr txBox="1"/>
          <p:nvPr/>
        </p:nvSpPr>
        <p:spPr>
          <a:xfrm>
            <a:off x="794523" y="1876409"/>
            <a:ext cx="187806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Planung</a:t>
            </a:r>
            <a:endParaRPr kumimoji="0" lang="en-DE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9A01A6-4490-84B1-795D-993AA666EC94}"/>
              </a:ext>
            </a:extLst>
          </p:cNvPr>
          <p:cNvSpPr txBox="1"/>
          <p:nvPr/>
        </p:nvSpPr>
        <p:spPr>
          <a:xfrm>
            <a:off x="2672586" y="1876409"/>
            <a:ext cx="331061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 to Contract [S2C]</a:t>
            </a:r>
            <a:endParaRPr kumimoji="0" lang="en-DE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54B7A9-9593-BBF8-9EDD-A0A6FB85E00D}"/>
              </a:ext>
            </a:extLst>
          </p:cNvPr>
          <p:cNvSpPr txBox="1"/>
          <p:nvPr/>
        </p:nvSpPr>
        <p:spPr>
          <a:xfrm>
            <a:off x="5983204" y="1877939"/>
            <a:ext cx="309109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Procure to Order [P2O]</a:t>
            </a:r>
            <a:endParaRPr kumimoji="0" lang="en-DE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736C46-A12F-C818-AF4F-B313F9817133}"/>
              </a:ext>
            </a:extLst>
          </p:cNvPr>
          <p:cNvSpPr txBox="1"/>
          <p:nvPr/>
        </p:nvSpPr>
        <p:spPr>
          <a:xfrm>
            <a:off x="9074296" y="1876048"/>
            <a:ext cx="263510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Order to Pay [O2P]</a:t>
            </a:r>
            <a:endParaRPr kumimoji="0" lang="en-DE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1E802E1-B4B3-7A53-1740-9A146235774F}"/>
              </a:ext>
            </a:extLst>
          </p:cNvPr>
          <p:cNvSpPr/>
          <p:nvPr/>
        </p:nvSpPr>
        <p:spPr>
          <a:xfrm>
            <a:off x="786944" y="3456787"/>
            <a:ext cx="6904229" cy="408620"/>
          </a:xfrm>
          <a:prstGeom prst="roundRect">
            <a:avLst/>
          </a:prstGeom>
          <a:solidFill>
            <a:srgbClr val="713DFF"/>
          </a:solidFill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9A65F9-7F4E-0A13-78E9-33D83336AB5E}"/>
              </a:ext>
            </a:extLst>
          </p:cNvPr>
          <p:cNvSpPr txBox="1"/>
          <p:nvPr/>
        </p:nvSpPr>
        <p:spPr>
          <a:xfrm>
            <a:off x="826877" y="3523950"/>
            <a:ext cx="6772445" cy="276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2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Mercanis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332AEFC-D967-965D-5B46-49C9C70C5467}"/>
              </a:ext>
            </a:extLst>
          </p:cNvPr>
          <p:cNvSpPr/>
          <p:nvPr/>
        </p:nvSpPr>
        <p:spPr>
          <a:xfrm>
            <a:off x="7743643" y="3454109"/>
            <a:ext cx="3993374" cy="408620"/>
          </a:xfrm>
          <a:prstGeom prst="roundRect">
            <a:avLst/>
          </a:prstGeom>
          <a:noFill/>
          <a:ln w="19050" cap="flat">
            <a:solidFill>
              <a:srgbClr val="754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A3CDAC-8E94-0375-B439-ED7EDD5DC6CB}"/>
              </a:ext>
            </a:extLst>
          </p:cNvPr>
          <p:cNvSpPr txBox="1"/>
          <p:nvPr/>
        </p:nvSpPr>
        <p:spPr>
          <a:xfrm>
            <a:off x="7823441" y="3523739"/>
            <a:ext cx="3834184" cy="276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 ERP / P2P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Systeme</a:t>
            </a:r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1C75CC0-FE7F-8894-D5C1-19AB5861687F}"/>
              </a:ext>
            </a:extLst>
          </p:cNvPr>
          <p:cNvSpPr/>
          <p:nvPr/>
        </p:nvSpPr>
        <p:spPr>
          <a:xfrm>
            <a:off x="786944" y="2453793"/>
            <a:ext cx="1207956" cy="408620"/>
          </a:xfrm>
          <a:prstGeom prst="roundRect">
            <a:avLst/>
          </a:prstGeom>
          <a:noFill/>
          <a:ln w="19050" cap="flat">
            <a:solidFill>
              <a:srgbClr val="754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86B3C7-40D9-5AE4-DBAE-86F350845705}"/>
              </a:ext>
            </a:extLst>
          </p:cNvPr>
          <p:cNvSpPr txBox="1"/>
          <p:nvPr/>
        </p:nvSpPr>
        <p:spPr>
          <a:xfrm>
            <a:off x="826877" y="2537305"/>
            <a:ext cx="110997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Bedarfsplanung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1404D46-E283-D0EF-1FB6-9647F5071599}"/>
              </a:ext>
            </a:extLst>
          </p:cNvPr>
          <p:cNvSpPr/>
          <p:nvPr/>
        </p:nvSpPr>
        <p:spPr>
          <a:xfrm>
            <a:off x="3140939" y="2464294"/>
            <a:ext cx="1075363" cy="408620"/>
          </a:xfrm>
          <a:prstGeom prst="roundRect">
            <a:avLst/>
          </a:prstGeom>
          <a:noFill/>
          <a:ln w="19050" cap="flat">
            <a:solidFill>
              <a:srgbClr val="754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4C9C0B-A3C0-2BF8-8161-3D8C2A1C8F1E}"/>
              </a:ext>
            </a:extLst>
          </p:cNvPr>
          <p:cNvSpPr txBox="1"/>
          <p:nvPr/>
        </p:nvSpPr>
        <p:spPr>
          <a:xfrm>
            <a:off x="3277019" y="2537800"/>
            <a:ext cx="771165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05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Sourcing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463A0F0-A1E9-3D2B-9771-BBF1DE20B9D5}"/>
              </a:ext>
            </a:extLst>
          </p:cNvPr>
          <p:cNvSpPr/>
          <p:nvPr/>
        </p:nvSpPr>
        <p:spPr>
          <a:xfrm>
            <a:off x="4262613" y="2464294"/>
            <a:ext cx="870506" cy="408620"/>
          </a:xfrm>
          <a:prstGeom prst="roundRect">
            <a:avLst/>
          </a:prstGeom>
          <a:noFill/>
          <a:ln w="19050" cap="flat">
            <a:solidFill>
              <a:srgbClr val="754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F71EFE-B43C-6540-94E3-86793E1F8A3C}"/>
              </a:ext>
            </a:extLst>
          </p:cNvPr>
          <p:cNvSpPr txBox="1"/>
          <p:nvPr/>
        </p:nvSpPr>
        <p:spPr>
          <a:xfrm>
            <a:off x="4326439" y="2462850"/>
            <a:ext cx="711457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Vertrags-abschluss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77FEFBC-234E-0A79-252C-53AD1B797C29}"/>
              </a:ext>
            </a:extLst>
          </p:cNvPr>
          <p:cNvSpPr/>
          <p:nvPr/>
        </p:nvSpPr>
        <p:spPr>
          <a:xfrm>
            <a:off x="6110933" y="2461838"/>
            <a:ext cx="983673" cy="408620"/>
          </a:xfrm>
          <a:prstGeom prst="roundRect">
            <a:avLst/>
          </a:prstGeom>
          <a:noFill/>
          <a:ln w="19050" cap="flat">
            <a:solidFill>
              <a:srgbClr val="754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767E7B-80E6-876F-527C-7F904ABF93E4}"/>
              </a:ext>
            </a:extLst>
          </p:cNvPr>
          <p:cNvSpPr txBox="1"/>
          <p:nvPr/>
        </p:nvSpPr>
        <p:spPr>
          <a:xfrm>
            <a:off x="6150328" y="2534315"/>
            <a:ext cx="890961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05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Approvals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66DDA585-2AE9-C41E-8705-BDEDB06F399D}"/>
              </a:ext>
            </a:extLst>
          </p:cNvPr>
          <p:cNvSpPr/>
          <p:nvPr/>
        </p:nvSpPr>
        <p:spPr>
          <a:xfrm>
            <a:off x="7193174" y="2462726"/>
            <a:ext cx="983673" cy="408620"/>
          </a:xfrm>
          <a:prstGeom prst="roundRect">
            <a:avLst/>
          </a:prstGeom>
          <a:noFill/>
          <a:ln w="19050" cap="flat">
            <a:solidFill>
              <a:srgbClr val="754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1D9AF19-FCAA-0076-45DB-40E4338B8064}"/>
              </a:ext>
            </a:extLst>
          </p:cNvPr>
          <p:cNvSpPr txBox="1"/>
          <p:nvPr/>
        </p:nvSpPr>
        <p:spPr>
          <a:xfrm>
            <a:off x="7195188" y="2465486"/>
            <a:ext cx="979641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05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PR/PO</a:t>
            </a:r>
            <a:br>
              <a:rPr kumimoji="0" lang="en-DE" sz="105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</a:br>
            <a:r>
              <a:rPr kumimoji="0" lang="en-DE" sz="105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Trigger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3A939F1-4071-129F-7838-88A66CEDD72B}"/>
              </a:ext>
            </a:extLst>
          </p:cNvPr>
          <p:cNvSpPr/>
          <p:nvPr/>
        </p:nvSpPr>
        <p:spPr>
          <a:xfrm>
            <a:off x="8275414" y="2460397"/>
            <a:ext cx="983673" cy="408620"/>
          </a:xfrm>
          <a:prstGeom prst="roundRect">
            <a:avLst/>
          </a:prstGeom>
          <a:noFill/>
          <a:ln w="19050" cap="flat">
            <a:solidFill>
              <a:srgbClr val="754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BF20E2-DEC2-066D-8764-DDAE9497DA54}"/>
              </a:ext>
            </a:extLst>
          </p:cNvPr>
          <p:cNvSpPr txBox="1"/>
          <p:nvPr/>
        </p:nvSpPr>
        <p:spPr>
          <a:xfrm>
            <a:off x="8345311" y="2456959"/>
            <a:ext cx="843878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05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PR/PO</a:t>
            </a:r>
            <a:br>
              <a:rPr kumimoji="0" lang="en-DE" sz="105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</a:br>
            <a:r>
              <a:rPr kumimoji="0" lang="en-DE" sz="105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Empfang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50343CE-29AA-AFF8-B258-1F8674985BA5}"/>
              </a:ext>
            </a:extLst>
          </p:cNvPr>
          <p:cNvSpPr/>
          <p:nvPr/>
        </p:nvSpPr>
        <p:spPr>
          <a:xfrm>
            <a:off x="9357655" y="2463065"/>
            <a:ext cx="1152000" cy="408620"/>
          </a:xfrm>
          <a:prstGeom prst="roundRect">
            <a:avLst/>
          </a:prstGeom>
          <a:noFill/>
          <a:ln w="19050" cap="flat">
            <a:solidFill>
              <a:srgbClr val="754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66D64D-18F8-80A7-0555-DFB13C68ED51}"/>
              </a:ext>
            </a:extLst>
          </p:cNvPr>
          <p:cNvSpPr txBox="1"/>
          <p:nvPr/>
        </p:nvSpPr>
        <p:spPr>
          <a:xfrm>
            <a:off x="9460255" y="2459627"/>
            <a:ext cx="946800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05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Rechnungs-bearbeitung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F0214C4-2398-8ABD-3969-830520948BE6}"/>
              </a:ext>
            </a:extLst>
          </p:cNvPr>
          <p:cNvSpPr/>
          <p:nvPr/>
        </p:nvSpPr>
        <p:spPr>
          <a:xfrm>
            <a:off x="10608224" y="2468079"/>
            <a:ext cx="1128793" cy="408620"/>
          </a:xfrm>
          <a:prstGeom prst="roundRect">
            <a:avLst/>
          </a:prstGeom>
          <a:noFill/>
          <a:ln w="19050" cap="flat">
            <a:solidFill>
              <a:srgbClr val="754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4136B98-6E26-80EF-93D9-513357F0EE9E}"/>
              </a:ext>
            </a:extLst>
          </p:cNvPr>
          <p:cNvSpPr txBox="1"/>
          <p:nvPr/>
        </p:nvSpPr>
        <p:spPr>
          <a:xfrm>
            <a:off x="10710824" y="2464641"/>
            <a:ext cx="946800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05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Zahlung &amp; Abrechnung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EE8490A-960E-A0E3-8805-4BB9F03E1C98}"/>
              </a:ext>
            </a:extLst>
          </p:cNvPr>
          <p:cNvSpPr/>
          <p:nvPr/>
        </p:nvSpPr>
        <p:spPr>
          <a:xfrm>
            <a:off x="786944" y="3060193"/>
            <a:ext cx="6904229" cy="280926"/>
          </a:xfrm>
          <a:prstGeom prst="roundRect">
            <a:avLst/>
          </a:prstGeom>
          <a:noFill/>
          <a:ln w="19050" cap="flat">
            <a:solidFill>
              <a:srgbClr val="754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05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Strategisches Lieferantenmanagement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2A38AC56-0108-1ACD-E2DD-F720B45AC1B0}"/>
              </a:ext>
            </a:extLst>
          </p:cNvPr>
          <p:cNvSpPr/>
          <p:nvPr/>
        </p:nvSpPr>
        <p:spPr>
          <a:xfrm>
            <a:off x="7743643" y="3060193"/>
            <a:ext cx="3993374" cy="280926"/>
          </a:xfrm>
          <a:prstGeom prst="roundRect">
            <a:avLst/>
          </a:prstGeom>
          <a:noFill/>
          <a:ln w="19050" cap="flat">
            <a:solidFill>
              <a:srgbClr val="754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05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Operative Lieferantenabwicklung</a:t>
            </a:r>
            <a:endParaRPr kumimoji="0" lang="en-DE" sz="105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50" name="Rounded Rectangle 11">
            <a:extLst>
              <a:ext uri="{FF2B5EF4-FFF2-40B4-BE49-F238E27FC236}">
                <a16:creationId xmlns:a16="http://schemas.microsoft.com/office/drawing/2014/main" id="{4B5B106C-A77E-1E71-FD08-F3D1798122DE}"/>
              </a:ext>
            </a:extLst>
          </p:cNvPr>
          <p:cNvSpPr/>
          <p:nvPr/>
        </p:nvSpPr>
        <p:spPr>
          <a:xfrm>
            <a:off x="2044494" y="2460397"/>
            <a:ext cx="1042453" cy="408620"/>
          </a:xfrm>
          <a:prstGeom prst="roundRect">
            <a:avLst/>
          </a:prstGeom>
          <a:noFill/>
          <a:ln w="19050" cap="flat">
            <a:solidFill>
              <a:srgbClr val="754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24FA6E-CCE6-184E-5B39-F3DAD1586F0A}"/>
              </a:ext>
            </a:extLst>
          </p:cNvPr>
          <p:cNvSpPr txBox="1"/>
          <p:nvPr/>
        </p:nvSpPr>
        <p:spPr>
          <a:xfrm>
            <a:off x="2121744" y="2543047"/>
            <a:ext cx="874271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Onboarding</a:t>
            </a:r>
            <a:endParaRPr kumimoji="0" lang="en-DE" sz="105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52" name="Rounded Rectangle 12">
            <a:extLst>
              <a:ext uri="{FF2B5EF4-FFF2-40B4-BE49-F238E27FC236}">
                <a16:creationId xmlns:a16="http://schemas.microsoft.com/office/drawing/2014/main" id="{0B4EA52E-9DA8-1007-ACB1-A83AE216704D}"/>
              </a:ext>
            </a:extLst>
          </p:cNvPr>
          <p:cNvSpPr/>
          <p:nvPr/>
        </p:nvSpPr>
        <p:spPr>
          <a:xfrm>
            <a:off x="5165284" y="2460397"/>
            <a:ext cx="898951" cy="408620"/>
          </a:xfrm>
          <a:prstGeom prst="roundRect">
            <a:avLst/>
          </a:prstGeom>
          <a:noFill/>
          <a:ln w="19050" cap="flat">
            <a:solidFill>
              <a:srgbClr val="754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92BE08B-B4B7-E8A3-EE24-96EB3F49FD76}"/>
              </a:ext>
            </a:extLst>
          </p:cNvPr>
          <p:cNvSpPr txBox="1"/>
          <p:nvPr/>
        </p:nvSpPr>
        <p:spPr>
          <a:xfrm>
            <a:off x="5156682" y="2465501"/>
            <a:ext cx="898007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Lieferanten-bewertung</a:t>
            </a:r>
            <a:endParaRPr kumimoji="0" lang="de-DE" sz="105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56" name="Rounded Rectangle">
            <a:extLst>
              <a:ext uri="{FF2B5EF4-FFF2-40B4-BE49-F238E27FC236}">
                <a16:creationId xmlns:a16="http://schemas.microsoft.com/office/drawing/2014/main" id="{D9D1E51C-E39A-AA08-18BF-B69E68A1FFB1}"/>
              </a:ext>
            </a:extLst>
          </p:cNvPr>
          <p:cNvSpPr/>
          <p:nvPr/>
        </p:nvSpPr>
        <p:spPr>
          <a:xfrm>
            <a:off x="791496" y="4006803"/>
            <a:ext cx="10945522" cy="1094703"/>
          </a:xfrm>
          <a:prstGeom prst="roundRect">
            <a:avLst>
              <a:gd name="adj" fmla="val 6208"/>
            </a:avLst>
          </a:prstGeom>
          <a:solidFill>
            <a:schemeClr val="accent6">
              <a:hueOff val="-1192752"/>
              <a:satOff val="-39415"/>
              <a:lumOff val="1066"/>
            </a:schemeClr>
          </a:solidFill>
          <a:ln w="12700" cap="flat">
            <a:noFill/>
            <a:miter lim="400000"/>
          </a:ln>
          <a:effectLst/>
        </p:spPr>
        <p:txBody>
          <a:bodyPr wrap="square" lIns="72000" tIns="108000" rIns="72000" bIns="45719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4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4E55E3-7904-8DDF-BB8D-E9E4FF0C8B25}"/>
              </a:ext>
            </a:extLst>
          </p:cNvPr>
          <p:cNvSpPr txBox="1"/>
          <p:nvPr/>
        </p:nvSpPr>
        <p:spPr>
          <a:xfrm>
            <a:off x="2961841" y="4012860"/>
            <a:ext cx="1512000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Unkompliziertes Onboarding, Gewährleistung der Einhaltung von Richtlinien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4D897D-2E76-55C7-DBC2-C88C9D856171}"/>
              </a:ext>
            </a:extLst>
          </p:cNvPr>
          <p:cNvSpPr txBox="1"/>
          <p:nvPr/>
        </p:nvSpPr>
        <p:spPr>
          <a:xfrm>
            <a:off x="4540992" y="3987590"/>
            <a:ext cx="1542159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Schaffung von Transparenz, Strukturierung des Vertragsprozesses und gemeinsame Bewertung der Lieferanten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572666E-E164-4D38-462B-E27F7CC42757}"/>
              </a:ext>
            </a:extLst>
          </p:cNvPr>
          <p:cNvSpPr txBox="1"/>
          <p:nvPr/>
        </p:nvSpPr>
        <p:spPr>
          <a:xfrm>
            <a:off x="1056158" y="4012860"/>
            <a:ext cx="1975479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Die unternehmensweite Bedarfsplanung von Einkaufsprojekten über Abteilungen hinweg zu synchronisieren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B845594-0461-0356-D38E-12500206EC69}"/>
              </a:ext>
            </a:extLst>
          </p:cNvPr>
          <p:cNvSpPr txBox="1"/>
          <p:nvPr/>
        </p:nvSpPr>
        <p:spPr>
          <a:xfrm>
            <a:off x="6348731" y="4012860"/>
            <a:ext cx="3014726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Einführung eines harmonisierten P2P-Prozesses. Verbesserung der Benutzererfahrung und -effizienz und Ausweitung auf die globale Implementierung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50CF0FC-77CA-38E4-44EC-DEC05ABD1F46}"/>
              </a:ext>
            </a:extLst>
          </p:cNvPr>
          <p:cNvSpPr txBox="1"/>
          <p:nvPr/>
        </p:nvSpPr>
        <p:spPr>
          <a:xfrm>
            <a:off x="9492424" y="4012837"/>
            <a:ext cx="207273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Steigern Sie die Effizienz des Rechnungsstellungsprozesses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6A37B8F3-0949-57AC-7634-B4E702C3FF14}"/>
              </a:ext>
            </a:extLst>
          </p:cNvPr>
          <p:cNvSpPr/>
          <p:nvPr/>
        </p:nvSpPr>
        <p:spPr>
          <a:xfrm rot="16200000">
            <a:off x="3803916" y="2214164"/>
            <a:ext cx="783609" cy="6817552"/>
          </a:xfrm>
          <a:prstGeom prst="roundRect">
            <a:avLst>
              <a:gd name="adj" fmla="val 12287"/>
            </a:avLst>
          </a:prstGeom>
          <a:solidFill>
            <a:srgbClr val="CF92FF">
              <a:alpha val="25098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200" b="1" i="0" u="none" strike="noStrike" kern="1200" cap="none" spc="0" normalizeH="0" baseline="0" noProof="0">
              <a:ln>
                <a:noFill/>
              </a:ln>
              <a:solidFill>
                <a:srgbClr val="FDFCF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7A79D6A-1F1D-8AB1-7311-956CA88145F7}"/>
              </a:ext>
            </a:extLst>
          </p:cNvPr>
          <p:cNvGrpSpPr/>
          <p:nvPr/>
        </p:nvGrpSpPr>
        <p:grpSpPr>
          <a:xfrm>
            <a:off x="2471438" y="5226940"/>
            <a:ext cx="3821075" cy="792000"/>
            <a:chOff x="4160871" y="4725036"/>
            <a:chExt cx="3821075" cy="792000"/>
          </a:xfrm>
        </p:grpSpPr>
        <p:grpSp>
          <p:nvGrpSpPr>
            <p:cNvPr id="94" name="Gruppieren 33">
              <a:extLst>
                <a:ext uri="{FF2B5EF4-FFF2-40B4-BE49-F238E27FC236}">
                  <a16:creationId xmlns:a16="http://schemas.microsoft.com/office/drawing/2014/main" id="{A498CC11-5CA4-17F7-E8F3-44E8E5AA7D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60871" y="4725036"/>
              <a:ext cx="783608" cy="792000"/>
              <a:chOff x="5458585" y="1090318"/>
              <a:chExt cx="1656000" cy="1673731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B4B07499-1DC6-E4BA-1253-4D1E82236D0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58585" y="1090318"/>
                <a:ext cx="1656000" cy="1673731"/>
              </a:xfrm>
              <a:prstGeom prst="ellipse">
                <a:avLst/>
              </a:prstGeom>
              <a:solidFill>
                <a:schemeClr val="accent6"/>
              </a:solidFill>
              <a:ln w="12700" cap="flat">
                <a:noFill/>
                <a:miter lim="400000"/>
              </a:ln>
              <a:effectLst>
                <a:outerShdw blurRad="1270000" sx="100329" sy="100329" algn="ctr" rotWithShape="0">
                  <a:prstClr val="black">
                    <a:alpha val="17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1200" cap="none" spc="0" normalizeH="0" baseline="0" noProof="0">
                  <a:ln>
                    <a:noFill/>
                  </a:ln>
                  <a:solidFill>
                    <a:srgbClr val="FDFCFB">
                      <a:hueOff val="-1192752"/>
                      <a:satOff val="-39415"/>
                      <a:lumOff val="1066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endParaRPr>
              </a:p>
            </p:txBody>
          </p:sp>
          <p:pic>
            <p:nvPicPr>
              <p:cNvPr id="97" name="Picture 35">
                <a:extLst>
                  <a:ext uri="{FF2B5EF4-FFF2-40B4-BE49-F238E27FC236}">
                    <a16:creationId xmlns:a16="http://schemas.microsoft.com/office/drawing/2014/main" id="{09A5BF1C-6B77-7EBA-AE3D-78346269C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8744" y="1099185"/>
                <a:ext cx="1475683" cy="1657812"/>
              </a:xfrm>
              <a:prstGeom prst="rect">
                <a:avLst/>
              </a:prstGeom>
            </p:spPr>
          </p:pic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F12137D-8F06-E6BD-C68C-B183E0EF3D34}"/>
                </a:ext>
              </a:extLst>
            </p:cNvPr>
            <p:cNvSpPr txBox="1"/>
            <p:nvPr/>
          </p:nvSpPr>
          <p:spPr>
            <a:xfrm>
              <a:off x="5059320" y="4936371"/>
              <a:ext cx="2922626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Mercu</a:t>
              </a: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04113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AI Copilot</a:t>
              </a: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C7825BA5-136D-22EF-4544-436C5C2967EE}"/>
              </a:ext>
            </a:extLst>
          </p:cNvPr>
          <p:cNvSpPr/>
          <p:nvPr/>
        </p:nvSpPr>
        <p:spPr>
          <a:xfrm rot="16200000">
            <a:off x="205234" y="5479368"/>
            <a:ext cx="784467" cy="288000"/>
          </a:xfrm>
          <a:prstGeom prst="roundRect">
            <a:avLst>
              <a:gd name="adj" fmla="val 28603"/>
            </a:avLst>
          </a:prstGeom>
          <a:solidFill>
            <a:srgbClr val="CF92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F9431AD-65B4-E7C3-CC83-647984A65AE8}"/>
              </a:ext>
            </a:extLst>
          </p:cNvPr>
          <p:cNvSpPr txBox="1"/>
          <p:nvPr/>
        </p:nvSpPr>
        <p:spPr>
          <a:xfrm rot="16200000">
            <a:off x="203514" y="5499502"/>
            <a:ext cx="784468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KI-Umfang</a:t>
            </a: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2287B9EB-0370-AA03-2F1F-9367B773DAB2}"/>
              </a:ext>
            </a:extLst>
          </p:cNvPr>
          <p:cNvSpPr/>
          <p:nvPr/>
        </p:nvSpPr>
        <p:spPr>
          <a:xfrm rot="16200000">
            <a:off x="51255" y="4406718"/>
            <a:ext cx="1094702" cy="288000"/>
          </a:xfrm>
          <a:prstGeom prst="roundRect">
            <a:avLst>
              <a:gd name="adj" fmla="val 28603"/>
            </a:avLst>
          </a:prstGeom>
          <a:solidFill>
            <a:srgbClr val="CF92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200" b="1" i="0" u="none" strike="noStrike" kern="1200" cap="none" spc="0" normalizeH="0" baseline="0" noProof="0">
              <a:ln>
                <a:noFill/>
              </a:ln>
              <a:solidFill>
                <a:srgbClr val="FDFCF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5855EF1-D3FF-38BB-1976-502833CBCE20}"/>
              </a:ext>
            </a:extLst>
          </p:cNvPr>
          <p:cNvSpPr txBox="1"/>
          <p:nvPr/>
        </p:nvSpPr>
        <p:spPr>
          <a:xfrm rot="16200000">
            <a:off x="53455" y="4428497"/>
            <a:ext cx="1085233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Ziele</a:t>
            </a: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B304D424-A2F2-3F76-9D64-87ED609EE70E}"/>
              </a:ext>
            </a:extLst>
          </p:cNvPr>
          <p:cNvSpPr txBox="1">
            <a:spLocks/>
          </p:cNvSpPr>
          <p:nvPr/>
        </p:nvSpPr>
        <p:spPr>
          <a:xfrm>
            <a:off x="440895" y="462764"/>
            <a:ext cx="11376024" cy="522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defPPr>
              <a:defRPr lang="en-DE"/>
            </a:defPPr>
            <a:lvl1pPr marR="0" indent="0" defTabSz="72237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chemeClr val="accent5"/>
                </a:solidFill>
                <a:uFillTx/>
                <a:latin typeface="Brandon Text Bold" panose="020B0803020203060203" pitchFamily="34" charset="0"/>
                <a:ea typeface="Brandon Text Bold"/>
                <a:cs typeface="Brandon Text Bold"/>
              </a:defRPr>
            </a:lvl1pPr>
            <a:lvl2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2pPr>
            <a:lvl3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3pPr>
            <a:lvl4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4pPr>
            <a:lvl5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5pPr>
            <a:lvl6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6pPr>
            <a:lvl7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7pPr>
            <a:lvl8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8pPr>
            <a:lvl9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</a:defRPr>
            </a:lvl9pPr>
          </a:lstStyle>
          <a:p>
            <a:pPr marL="0" marR="0" lvl="0" indent="0" algn="l" defTabSz="7223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Text Bold" panose="020B0803020203060203" pitchFamily="34" charset="0"/>
              </a:rPr>
              <a:t>Von der Bedarfsplanung bis zum Vertragsabschluss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srgbClr val="F9F8F8"/>
              </a:solidFill>
              <a:effectLst/>
              <a:uLnTx/>
              <a:uFillTx/>
              <a:latin typeface="Brandon Text Bold" panose="020B0803020203060203" pitchFamily="34" charset="0"/>
            </a:endParaRPr>
          </a:p>
        </p:txBody>
      </p:sp>
      <p:sp>
        <p:nvSpPr>
          <p:cNvPr id="6" name="TextBox 54">
            <a:extLst>
              <a:ext uri="{FF2B5EF4-FFF2-40B4-BE49-F238E27FC236}">
                <a16:creationId xmlns:a16="http://schemas.microsoft.com/office/drawing/2014/main" id="{713BEA8F-8CD4-A224-218F-96CC4A4D1C9A}"/>
              </a:ext>
            </a:extLst>
          </p:cNvPr>
          <p:cNvSpPr txBox="1"/>
          <p:nvPr/>
        </p:nvSpPr>
        <p:spPr>
          <a:xfrm>
            <a:off x="407988" y="806153"/>
            <a:ext cx="457157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9F8F8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</a:rPr>
              <a:t>Wie </a:t>
            </a:r>
            <a:r>
              <a:rPr kumimoji="0" lang="de-DE" sz="1400" b="0" i="0" u="none" strike="noStrike" kern="1200" cap="none" spc="0" normalizeH="0" baseline="0" noProof="0" err="1">
                <a:ln>
                  <a:noFill/>
                </a:ln>
                <a:solidFill>
                  <a:srgbClr val="F9F8F8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</a:rPr>
              <a:t>Mercanis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9F8F8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</a:rPr>
              <a:t> in die Systemlandschaft integriert werden kann</a:t>
            </a:r>
          </a:p>
        </p:txBody>
      </p:sp>
      <p:sp>
        <p:nvSpPr>
          <p:cNvPr id="2" name="TextBox 82">
            <a:extLst>
              <a:ext uri="{FF2B5EF4-FFF2-40B4-BE49-F238E27FC236}">
                <a16:creationId xmlns:a16="http://schemas.microsoft.com/office/drawing/2014/main" id="{1FE0E7FF-E421-84E4-DF9E-EF69F5893196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358984179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88E8-8D8F-B706-65D1-9CF36AF6A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>
            <a:extLst>
              <a:ext uri="{FF2B5EF4-FFF2-40B4-BE49-F238E27FC236}">
                <a16:creationId xmlns:a16="http://schemas.microsoft.com/office/drawing/2014/main" id="{3D45CB2A-BE36-881F-6648-1E430A9AC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27" b="7927"/>
          <a:stretch/>
        </p:blipFill>
        <p:spPr>
          <a:xfrm>
            <a:off x="-2" y="3439361"/>
            <a:ext cx="6160659" cy="3456000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A99B0ABF-2A0D-4B5F-C3A4-B50B5E2B85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27" b="7927"/>
          <a:stretch/>
        </p:blipFill>
        <p:spPr>
          <a:xfrm>
            <a:off x="6097346" y="3449389"/>
            <a:ext cx="6160659" cy="3456000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65F4E798-0ED9-4049-EBEA-1ACB0ED8EB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89" b="12589"/>
          <a:stretch/>
        </p:blipFill>
        <p:spPr>
          <a:xfrm>
            <a:off x="-2" y="0"/>
            <a:ext cx="6160659" cy="34560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EF3C9E3F-3C2E-75C0-2D42-5AFF989FFE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927" b="7927"/>
          <a:stretch/>
        </p:blipFill>
        <p:spPr>
          <a:xfrm>
            <a:off x="6097346" y="0"/>
            <a:ext cx="6160659" cy="345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5B3193-46E3-EB7A-54AA-AC89C21E2770}"/>
              </a:ext>
            </a:extLst>
          </p:cNvPr>
          <p:cNvSpPr/>
          <p:nvPr/>
        </p:nvSpPr>
        <p:spPr>
          <a:xfrm>
            <a:off x="-688362" y="-339176"/>
            <a:ext cx="13568723" cy="7536351"/>
          </a:xfrm>
          <a:prstGeom prst="rect">
            <a:avLst/>
          </a:prstGeom>
          <a:solidFill>
            <a:schemeClr val="bg1">
              <a:lumMod val="75000"/>
              <a:lumOff val="25000"/>
              <a:alpha val="29804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AA3B7-E1FB-177D-5FA6-E611CD7D7339}"/>
              </a:ext>
            </a:extLst>
          </p:cNvPr>
          <p:cNvSpPr txBox="1"/>
          <p:nvPr/>
        </p:nvSpPr>
        <p:spPr>
          <a:xfrm>
            <a:off x="834464" y="2987725"/>
            <a:ext cx="10523072" cy="923328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Brandon Text Bold" panose="020B0803020203060203" pitchFamily="34" charset="0"/>
                <a:cs typeface="Helvetica"/>
                <a:sym typeface="Open Sans"/>
              </a:rPr>
              <a:t>Der Einkauf befindet sich im Wandel</a:t>
            </a:r>
          </a:p>
        </p:txBody>
      </p:sp>
      <p:sp>
        <p:nvSpPr>
          <p:cNvPr id="6" name="TextBox 82">
            <a:extLst>
              <a:ext uri="{FF2B5EF4-FFF2-40B4-BE49-F238E27FC236}">
                <a16:creationId xmlns:a16="http://schemas.microsoft.com/office/drawing/2014/main" id="{CF138EF9-F408-1077-BC43-F919069D3CA3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339796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A6B09-8B3B-4644-B270-2240B9A89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31F8C0BA-E5D8-BB97-D785-0F549D0682FE}"/>
              </a:ext>
            </a:extLst>
          </p:cNvPr>
          <p:cNvSpPr/>
          <p:nvPr/>
        </p:nvSpPr>
        <p:spPr>
          <a:xfrm>
            <a:off x="407987" y="1601943"/>
            <a:ext cx="11376025" cy="4645025"/>
          </a:xfrm>
          <a:prstGeom prst="roundRect">
            <a:avLst>
              <a:gd name="adj" fmla="val 2825"/>
            </a:avLst>
          </a:prstGeom>
          <a:solidFill>
            <a:schemeClr val="tx2">
              <a:alpha val="7043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8000" tIns="612000" rIns="108000" bIns="45719" numCol="1" spcCol="381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C0853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42139B-3ED7-D575-119C-D7DA740E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b="1"/>
              <a:t>Einkauf im Wandel – KI macht freitextbasiertes </a:t>
            </a:r>
            <a:r>
              <a:rPr lang="de-DE" sz="2800" b="1" err="1"/>
              <a:t>Intake</a:t>
            </a:r>
            <a:r>
              <a:rPr lang="de-DE" sz="2800" b="1"/>
              <a:t>-</a:t>
            </a:r>
            <a:r>
              <a:rPr lang="de-DE" sz="2800" b="1" err="1"/>
              <a:t>to</a:t>
            </a:r>
            <a:r>
              <a:rPr lang="de-DE" sz="2800" b="1"/>
              <a:t>-Order &amp; </a:t>
            </a:r>
            <a:r>
              <a:rPr lang="de-DE" sz="2800" b="1" err="1"/>
              <a:t>Guided</a:t>
            </a:r>
            <a:r>
              <a:rPr lang="de-DE" sz="2800" b="1"/>
              <a:t> </a:t>
            </a:r>
            <a:r>
              <a:rPr lang="de-DE" sz="2800" b="1" err="1"/>
              <a:t>Buying</a:t>
            </a:r>
            <a:r>
              <a:rPr lang="de-DE" sz="2800" b="1"/>
              <a:t> zum neuen Standard</a:t>
            </a:r>
            <a:endParaRPr lang="en-DE" sz="2800" b="1">
              <a:solidFill>
                <a:schemeClr val="tx2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E6D03C-6D66-7FE0-FD21-BC8F338EE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481" y="4100202"/>
            <a:ext cx="4986218" cy="760609"/>
          </a:xfrm>
          <a:prstGeom prst="rect">
            <a:avLst/>
          </a:prstGeom>
          <a:effectLst>
            <a:outerShdw blurRad="381000" dist="50800" dir="5400000" sx="103000" sy="103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D5E5076-34DE-79FF-B079-B9AEEAF13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27" y="5157729"/>
            <a:ext cx="5784130" cy="771698"/>
          </a:xfrm>
          <a:prstGeom prst="rect">
            <a:avLst/>
          </a:prstGeom>
          <a:effectLst>
            <a:outerShdw blurRad="381000" dist="50800" dir="5400000" sx="103000" sy="103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FD4DA34-0D48-406E-A98B-DF0C23EE5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712" y="4698981"/>
            <a:ext cx="4254500" cy="1308100"/>
          </a:xfrm>
          <a:prstGeom prst="rect">
            <a:avLst/>
          </a:prstGeom>
          <a:effectLst>
            <a:outerShdw blurRad="381000" dist="50800" dir="5400000" sx="103000" sy="103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393CAD-D08D-5D6F-442A-6378E4145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6699" y="1873966"/>
            <a:ext cx="5209095" cy="900000"/>
          </a:xfrm>
          <a:prstGeom prst="rect">
            <a:avLst/>
          </a:prstGeom>
          <a:effectLst>
            <a:outerShdw blurRad="381000" dist="50800" dir="5400000" sx="103000" sy="103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9D05410-C43C-DC65-7C8D-3C7F197E80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911" y="2926892"/>
            <a:ext cx="2952997" cy="1619163"/>
          </a:xfrm>
          <a:prstGeom prst="rect">
            <a:avLst/>
          </a:prstGeom>
          <a:effectLst>
            <a:outerShdw blurRad="381000" dist="50800" dir="5400000" sx="103000" sy="103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471D17B-46E8-F757-0936-443CDBB82D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077" y="1876582"/>
            <a:ext cx="4579410" cy="1926703"/>
          </a:xfrm>
          <a:prstGeom prst="rect">
            <a:avLst/>
          </a:prstGeom>
          <a:effectLst>
            <a:outerShdw blurRad="390835" dist="50800" dir="5400000" sx="103000" sy="103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51D529BE-5B7D-8A4B-F9CF-2725B1B6EB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077" y="1876582"/>
            <a:ext cx="1683213" cy="321889"/>
          </a:xfrm>
          <a:prstGeom prst="rect">
            <a:avLst/>
          </a:prstGeom>
        </p:spPr>
      </p:pic>
      <p:sp>
        <p:nvSpPr>
          <p:cNvPr id="6" name="TextBox 82">
            <a:extLst>
              <a:ext uri="{FF2B5EF4-FFF2-40B4-BE49-F238E27FC236}">
                <a16:creationId xmlns:a16="http://schemas.microsoft.com/office/drawing/2014/main" id="{1F13E41C-6E0E-1D49-F9DF-ED37914EABF2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305320495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48F43-652C-02E6-A397-73BC5983E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Gerade Verbindung 52">
            <a:extLst>
              <a:ext uri="{FF2B5EF4-FFF2-40B4-BE49-F238E27FC236}">
                <a16:creationId xmlns:a16="http://schemas.microsoft.com/office/drawing/2014/main" id="{ECB9816E-7716-EF5F-B0F9-9013DCF74832}"/>
              </a:ext>
            </a:extLst>
          </p:cNvPr>
          <p:cNvCxnSpPr>
            <a:cxnSpLocks/>
          </p:cNvCxnSpPr>
          <p:nvPr/>
        </p:nvCxnSpPr>
        <p:spPr>
          <a:xfrm>
            <a:off x="8384112" y="3399909"/>
            <a:ext cx="0" cy="519110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Gerade Verbindung 52">
            <a:extLst>
              <a:ext uri="{FF2B5EF4-FFF2-40B4-BE49-F238E27FC236}">
                <a16:creationId xmlns:a16="http://schemas.microsoft.com/office/drawing/2014/main" id="{CAD01EDA-AD12-0AE2-AA62-9C87E24D7E45}"/>
              </a:ext>
            </a:extLst>
          </p:cNvPr>
          <p:cNvCxnSpPr>
            <a:cxnSpLocks/>
          </p:cNvCxnSpPr>
          <p:nvPr/>
        </p:nvCxnSpPr>
        <p:spPr>
          <a:xfrm>
            <a:off x="10300759" y="3399910"/>
            <a:ext cx="0" cy="519110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Gerade Verbindung 52">
            <a:extLst>
              <a:ext uri="{FF2B5EF4-FFF2-40B4-BE49-F238E27FC236}">
                <a16:creationId xmlns:a16="http://schemas.microsoft.com/office/drawing/2014/main" id="{40C80737-08D4-6485-0868-F981CE974EA6}"/>
              </a:ext>
            </a:extLst>
          </p:cNvPr>
          <p:cNvCxnSpPr>
            <a:cxnSpLocks/>
          </p:cNvCxnSpPr>
          <p:nvPr/>
        </p:nvCxnSpPr>
        <p:spPr>
          <a:xfrm>
            <a:off x="8384114" y="2880799"/>
            <a:ext cx="0" cy="519110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3" name="Gerade Verbindung 52">
            <a:extLst>
              <a:ext uri="{FF2B5EF4-FFF2-40B4-BE49-F238E27FC236}">
                <a16:creationId xmlns:a16="http://schemas.microsoft.com/office/drawing/2014/main" id="{363D35D6-96EC-6779-E229-5E52746D4558}"/>
              </a:ext>
            </a:extLst>
          </p:cNvPr>
          <p:cNvCxnSpPr>
            <a:cxnSpLocks/>
          </p:cNvCxnSpPr>
          <p:nvPr/>
        </p:nvCxnSpPr>
        <p:spPr>
          <a:xfrm>
            <a:off x="4550823" y="2880799"/>
            <a:ext cx="0" cy="519110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4" name="Gerade Verbindung mit Pfeil 73">
            <a:extLst>
              <a:ext uri="{FF2B5EF4-FFF2-40B4-BE49-F238E27FC236}">
                <a16:creationId xmlns:a16="http://schemas.microsoft.com/office/drawing/2014/main" id="{C32935AD-F854-38AA-77E8-105F65158AFB}"/>
              </a:ext>
            </a:extLst>
          </p:cNvPr>
          <p:cNvCxnSpPr>
            <a:cxnSpLocks/>
            <a:stCxn id="3" idx="1"/>
            <a:endCxn id="3" idx="3"/>
          </p:cNvCxnSpPr>
          <p:nvPr/>
        </p:nvCxnSpPr>
        <p:spPr>
          <a:xfrm>
            <a:off x="695324" y="3399909"/>
            <a:ext cx="10801350" cy="0"/>
          </a:xfrm>
          <a:prstGeom prst="straightConnector1">
            <a:avLst/>
          </a:prstGeom>
          <a:noFill/>
          <a:ln w="38100" cap="flat">
            <a:solidFill>
              <a:schemeClr val="accent5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Rounded Rectangle 26" hidden="1">
            <a:extLst>
              <a:ext uri="{FF2B5EF4-FFF2-40B4-BE49-F238E27FC236}">
                <a16:creationId xmlns:a16="http://schemas.microsoft.com/office/drawing/2014/main" id="{E5B8FD0A-C574-FD72-B8E8-2D8F54168C9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95324" y="1601944"/>
            <a:ext cx="10801350" cy="3595930"/>
          </a:xfrm>
          <a:prstGeom prst="roundRect">
            <a:avLst>
              <a:gd name="adj" fmla="val 2825"/>
            </a:avLst>
          </a:prstGeom>
          <a:solidFill>
            <a:schemeClr val="tx2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8000" tIns="612000" rIns="108000" bIns="45719" numCol="1" spcCol="381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C085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A0515131-09BA-69AE-13E3-9AE682910667}"/>
              </a:ext>
            </a:extLst>
          </p:cNvPr>
          <p:cNvSpPr/>
          <p:nvPr/>
        </p:nvSpPr>
        <p:spPr>
          <a:xfrm>
            <a:off x="1143001" y="5509011"/>
            <a:ext cx="10353674" cy="614972"/>
          </a:xfrm>
          <a:prstGeom prst="roundRect">
            <a:avLst/>
          </a:prstGeom>
          <a:solidFill>
            <a:srgbClr val="7540FF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33322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16BFA92-069B-2C9E-1540-300D63576B55}"/>
              </a:ext>
            </a:extLst>
          </p:cNvPr>
          <p:cNvSpPr txBox="1"/>
          <p:nvPr/>
        </p:nvSpPr>
        <p:spPr>
          <a:xfrm>
            <a:off x="1290631" y="5616443"/>
            <a:ext cx="100584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Die Adoption von generativer KI in der breiten Masse ist nicht aufzuhalten!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FDFCF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FEF8052F-38EF-6E95-190D-682694140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>
                <a:solidFill>
                  <a:schemeClr val="tx2"/>
                </a:solidFill>
              </a:rPr>
              <a:t>Die Nutzung von generativer KI wird viel schneller eine Grund-voraussetzung als es bei anderen Tools in der Vergangenheit der Fall war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115A9F30-CFE3-D6DA-098F-611F0FE71BFD}"/>
              </a:ext>
            </a:extLst>
          </p:cNvPr>
          <p:cNvSpPr/>
          <p:nvPr/>
        </p:nvSpPr>
        <p:spPr>
          <a:xfrm>
            <a:off x="5637235" y="3212626"/>
            <a:ext cx="1660466" cy="374568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2010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06BE1CAC-B74B-C153-F9A2-5AEE8D447BBD}"/>
              </a:ext>
            </a:extLst>
          </p:cNvPr>
          <p:cNvSpPr/>
          <p:nvPr/>
        </p:nvSpPr>
        <p:spPr>
          <a:xfrm>
            <a:off x="7553880" y="3212626"/>
            <a:ext cx="1660466" cy="374568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787CA782-C935-C3E8-A93A-4080C62327D4}"/>
              </a:ext>
            </a:extLst>
          </p:cNvPr>
          <p:cNvSpPr/>
          <p:nvPr/>
        </p:nvSpPr>
        <p:spPr>
          <a:xfrm>
            <a:off x="9470526" y="3212625"/>
            <a:ext cx="1660466" cy="374568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BF7A4C0A-DE86-F123-5DA9-BB08FEC3CC16}"/>
              </a:ext>
            </a:extLst>
          </p:cNvPr>
          <p:cNvSpPr/>
          <p:nvPr/>
        </p:nvSpPr>
        <p:spPr>
          <a:xfrm>
            <a:off x="3720590" y="3212626"/>
            <a:ext cx="1660466" cy="374568"/>
          </a:xfrm>
          <a:prstGeom prst="roundRect">
            <a:avLst/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2000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</a:t>
            </a:r>
          </a:p>
        </p:txBody>
      </p:sp>
      <p:cxnSp>
        <p:nvCxnSpPr>
          <p:cNvPr id="53" name="Gerade Verbindung 52">
            <a:extLst>
              <a:ext uri="{FF2B5EF4-FFF2-40B4-BE49-F238E27FC236}">
                <a16:creationId xmlns:a16="http://schemas.microsoft.com/office/drawing/2014/main" id="{F37CE09D-E36F-7ACC-7EFB-99D5BAA409DE}"/>
              </a:ext>
            </a:extLst>
          </p:cNvPr>
          <p:cNvCxnSpPr>
            <a:cxnSpLocks/>
          </p:cNvCxnSpPr>
          <p:nvPr/>
        </p:nvCxnSpPr>
        <p:spPr>
          <a:xfrm>
            <a:off x="2634178" y="2880799"/>
            <a:ext cx="0" cy="519110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D87B2BCC-46B8-98B7-333A-F68A4BEE96D3}"/>
              </a:ext>
            </a:extLst>
          </p:cNvPr>
          <p:cNvSpPr/>
          <p:nvPr/>
        </p:nvSpPr>
        <p:spPr>
          <a:xfrm>
            <a:off x="1803945" y="3196671"/>
            <a:ext cx="1660466" cy="406477"/>
          </a:xfrm>
          <a:prstGeom prst="roundRect">
            <a:avLst>
              <a:gd name="adj" fmla="val 28833"/>
            </a:avLst>
          </a:prstGeom>
          <a:solidFill>
            <a:schemeClr val="accent2">
              <a:hueOff val="12123197"/>
              <a:lumOff val="1268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1990s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BF21B361-7599-46E3-2AF8-1130DF941D5E}"/>
              </a:ext>
            </a:extLst>
          </p:cNvPr>
          <p:cNvGrpSpPr/>
          <p:nvPr/>
        </p:nvGrpSpPr>
        <p:grpSpPr>
          <a:xfrm>
            <a:off x="1692758" y="1729332"/>
            <a:ext cx="1882839" cy="1072798"/>
            <a:chOff x="1854404" y="1729332"/>
            <a:chExt cx="1882839" cy="1072798"/>
          </a:xfrm>
        </p:grpSpPr>
        <p:pic>
          <p:nvPicPr>
            <p:cNvPr id="46" name="Grafik 45" descr="Ein Bild, das Schrift, Grafiken, Logo, Grafikdesign enthält.&#10;&#10;Automatisch generierte Beschreibung">
              <a:extLst>
                <a:ext uri="{FF2B5EF4-FFF2-40B4-BE49-F238E27FC236}">
                  <a16:creationId xmlns:a16="http://schemas.microsoft.com/office/drawing/2014/main" id="{1B9FA1C5-3B8E-3F5E-B50F-D6FD18178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857" y="1729332"/>
              <a:ext cx="999933" cy="499085"/>
            </a:xfrm>
            <a:prstGeom prst="rect">
              <a:avLst/>
            </a:prstGeom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2E1D5BE9-4DC6-63AE-BD77-F035C2DED70E}"/>
                </a:ext>
              </a:extLst>
            </p:cNvPr>
            <p:cNvSpPr txBox="1"/>
            <p:nvPr/>
          </p:nvSpPr>
          <p:spPr>
            <a:xfrm>
              <a:off x="1854404" y="2278912"/>
              <a:ext cx="1882839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Microsoft Office 1.0</a:t>
              </a:r>
              <a:b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1 Millionen Nutzer</a:t>
              </a:r>
            </a:p>
          </p:txBody>
        </p:sp>
      </p:grp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E75052A6-98E0-4240-4EF6-3C8F5FFFF6C7}"/>
              </a:ext>
            </a:extLst>
          </p:cNvPr>
          <p:cNvGrpSpPr/>
          <p:nvPr/>
        </p:nvGrpSpPr>
        <p:grpSpPr>
          <a:xfrm>
            <a:off x="3562977" y="1655710"/>
            <a:ext cx="1975692" cy="1146420"/>
            <a:chOff x="3724622" y="1655710"/>
            <a:chExt cx="1975692" cy="1146420"/>
          </a:xfrm>
        </p:grpSpPr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BBC9D059-A9AF-438C-B77F-ED34510FA63F}"/>
                </a:ext>
              </a:extLst>
            </p:cNvPr>
            <p:cNvSpPr txBox="1"/>
            <p:nvPr/>
          </p:nvSpPr>
          <p:spPr>
            <a:xfrm>
              <a:off x="3724622" y="2278912"/>
              <a:ext cx="1975692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Microsoft Office 2003</a:t>
              </a:r>
              <a:b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200 Millionen Nutzer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2741637A-82E2-1CCD-DD4B-C439DAC70933}"/>
                </a:ext>
              </a:extLst>
            </p:cNvPr>
            <p:cNvSpPr txBox="1"/>
            <p:nvPr/>
          </p:nvSpPr>
          <p:spPr>
            <a:xfrm>
              <a:off x="3769676" y="1655710"/>
              <a:ext cx="1885584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Mass 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Adoption</a:t>
              </a:r>
            </a:p>
          </p:txBody>
        </p: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901AD3DA-52E3-B68E-5E03-B80CE88C7DAF}"/>
              </a:ext>
            </a:extLst>
          </p:cNvPr>
          <p:cNvGrpSpPr/>
          <p:nvPr/>
        </p:nvGrpSpPr>
        <p:grpSpPr>
          <a:xfrm>
            <a:off x="6821612" y="1655710"/>
            <a:ext cx="3125001" cy="1146420"/>
            <a:chOff x="6983257" y="1655710"/>
            <a:chExt cx="3125001" cy="1146420"/>
          </a:xfrm>
        </p:grpSpPr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F1515964-956B-941B-EDCF-9C8D446B3803}"/>
                </a:ext>
              </a:extLst>
            </p:cNvPr>
            <p:cNvSpPr txBox="1"/>
            <p:nvPr/>
          </p:nvSpPr>
          <p:spPr>
            <a:xfrm>
              <a:off x="7533042" y="1655710"/>
              <a:ext cx="2025434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Basic Requirement</a:t>
              </a: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4B84DC53-4AAB-8D5F-66BA-B643023E6699}"/>
                </a:ext>
              </a:extLst>
            </p:cNvPr>
            <p:cNvSpPr txBox="1"/>
            <p:nvPr/>
          </p:nvSpPr>
          <p:spPr>
            <a:xfrm>
              <a:off x="6983257" y="2278912"/>
              <a:ext cx="312500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Microsoft 365</a:t>
              </a:r>
              <a:b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50+ Millionen Unternehmen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ACDFA575-DE15-F6DC-DF0E-34CDAC58607F}"/>
              </a:ext>
            </a:extLst>
          </p:cNvPr>
          <p:cNvGrpSpPr/>
          <p:nvPr/>
        </p:nvGrpSpPr>
        <p:grpSpPr>
          <a:xfrm>
            <a:off x="9288042" y="3956644"/>
            <a:ext cx="2025434" cy="1454989"/>
            <a:chOff x="9449688" y="4040727"/>
            <a:chExt cx="2025434" cy="1454989"/>
          </a:xfrm>
        </p:grpSpPr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204FFFF8-EE4E-AD33-E8F2-6D807184D295}"/>
                </a:ext>
              </a:extLst>
            </p:cNvPr>
            <p:cNvSpPr txBox="1"/>
            <p:nvPr/>
          </p:nvSpPr>
          <p:spPr>
            <a:xfrm>
              <a:off x="9449688" y="4040727"/>
              <a:ext cx="2025434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Basic Requirement</a:t>
              </a: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1A809163-D577-37C7-9207-F20600C27AA5}"/>
                </a:ext>
              </a:extLst>
            </p:cNvPr>
            <p:cNvSpPr txBox="1"/>
            <p:nvPr/>
          </p:nvSpPr>
          <p:spPr>
            <a:xfrm>
              <a:off x="9520986" y="4757054"/>
              <a:ext cx="1882839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Chat GPT &amp; API</a:t>
              </a:r>
              <a:b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125 Mio. tägliche Nutzer</a:t>
              </a:r>
            </a:p>
          </p:txBody>
        </p:sp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6E19DD1D-59F8-684B-D6DA-770B6FEA8EC8}"/>
              </a:ext>
            </a:extLst>
          </p:cNvPr>
          <p:cNvGrpSpPr/>
          <p:nvPr/>
        </p:nvGrpSpPr>
        <p:grpSpPr>
          <a:xfrm>
            <a:off x="7442695" y="4026451"/>
            <a:ext cx="1882839" cy="1315376"/>
            <a:chOff x="7604338" y="4026451"/>
            <a:chExt cx="1882839" cy="1315376"/>
          </a:xfrm>
        </p:grpSpPr>
        <p:pic>
          <p:nvPicPr>
            <p:cNvPr id="54" name="Grafik 53" descr="Ein Bild, das Grafiken, Symbol, Kreis, Logo enthält.&#10;&#10;Automatisch generierte Beschreibung">
              <a:extLst>
                <a:ext uri="{FF2B5EF4-FFF2-40B4-BE49-F238E27FC236}">
                  <a16:creationId xmlns:a16="http://schemas.microsoft.com/office/drawing/2014/main" id="{D6B80113-1E5B-84C4-902E-8BC6DCB5F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8317" y="4026451"/>
              <a:ext cx="674881" cy="674881"/>
            </a:xfrm>
            <a:prstGeom prst="rect">
              <a:avLst/>
            </a:prstGeom>
          </p:spPr>
        </p:pic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C6CCED08-0E07-D712-3A58-BBD77375FDEF}"/>
                </a:ext>
              </a:extLst>
            </p:cNvPr>
            <p:cNvSpPr txBox="1"/>
            <p:nvPr/>
          </p:nvSpPr>
          <p:spPr>
            <a:xfrm>
              <a:off x="7604338" y="4757054"/>
              <a:ext cx="1882839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Chat GPT </a:t>
              </a:r>
              <a:b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F9F8F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1 Millionen Nutzer</a:t>
              </a:r>
            </a:p>
          </p:txBody>
        </p:sp>
      </p:grpSp>
      <p:sp>
        <p:nvSpPr>
          <p:cNvPr id="45" name="Ellipse 44">
            <a:extLst>
              <a:ext uri="{FF2B5EF4-FFF2-40B4-BE49-F238E27FC236}">
                <a16:creationId xmlns:a16="http://schemas.microsoft.com/office/drawing/2014/main" id="{5BCF821F-5B5A-B0AF-E14F-EA6C73CCE7C4}"/>
              </a:ext>
            </a:extLst>
          </p:cNvPr>
          <p:cNvSpPr>
            <a:spLocks noChangeAspect="1"/>
          </p:cNvSpPr>
          <p:nvPr/>
        </p:nvSpPr>
        <p:spPr>
          <a:xfrm>
            <a:off x="695325" y="5456497"/>
            <a:ext cx="720000" cy="7200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" name="Pfeil: nach rechts 57">
            <a:extLst>
              <a:ext uri="{FF2B5EF4-FFF2-40B4-BE49-F238E27FC236}">
                <a16:creationId xmlns:a16="http://schemas.microsoft.com/office/drawing/2014/main" id="{60CF37ED-A242-F632-318D-49B08BE629AE}"/>
              </a:ext>
            </a:extLst>
          </p:cNvPr>
          <p:cNvSpPr/>
          <p:nvPr/>
        </p:nvSpPr>
        <p:spPr>
          <a:xfrm>
            <a:off x="833453" y="5628340"/>
            <a:ext cx="443745" cy="376313"/>
          </a:xfrm>
          <a:prstGeom prst="rightArrow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37C41C-B338-690A-DE5B-0FD03EF5F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45" y="1840923"/>
            <a:ext cx="849616" cy="84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6" name="Gruppieren 95">
            <a:extLst>
              <a:ext uri="{FF2B5EF4-FFF2-40B4-BE49-F238E27FC236}">
                <a16:creationId xmlns:a16="http://schemas.microsoft.com/office/drawing/2014/main" id="{0A67BC05-1E87-D566-75F8-D7B31C6ABBEC}"/>
              </a:ext>
            </a:extLst>
          </p:cNvPr>
          <p:cNvGrpSpPr/>
          <p:nvPr/>
        </p:nvGrpSpPr>
        <p:grpSpPr>
          <a:xfrm>
            <a:off x="702653" y="3996107"/>
            <a:ext cx="914400" cy="1376064"/>
            <a:chOff x="702653" y="3748647"/>
            <a:chExt cx="914400" cy="1376064"/>
          </a:xfrm>
        </p:grpSpPr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D03593C5-6710-4E13-0A63-C11B8246D340}"/>
                </a:ext>
              </a:extLst>
            </p:cNvPr>
            <p:cNvSpPr txBox="1"/>
            <p:nvPr/>
          </p:nvSpPr>
          <p:spPr>
            <a:xfrm>
              <a:off x="729384" y="4663048"/>
              <a:ext cx="860939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norm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srgbClr val="FDFCF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GenAI</a:t>
              </a:r>
              <a:endPara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71" name="Grafik 70" descr="Prozessor mit einfarbiger Füllung">
              <a:extLst>
                <a:ext uri="{FF2B5EF4-FFF2-40B4-BE49-F238E27FC236}">
                  <a16:creationId xmlns:a16="http://schemas.microsoft.com/office/drawing/2014/main" id="{904B6D47-C2D7-BD60-96A2-CECD6DA93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2653" y="3748647"/>
              <a:ext cx="914400" cy="914400"/>
            </a:xfrm>
            <a:prstGeom prst="rect">
              <a:avLst/>
            </a:prstGeom>
          </p:spPr>
        </p:pic>
      </p:grpSp>
      <p:sp>
        <p:nvSpPr>
          <p:cNvPr id="4" name="TextBox 82">
            <a:extLst>
              <a:ext uri="{FF2B5EF4-FFF2-40B4-BE49-F238E27FC236}">
                <a16:creationId xmlns:a16="http://schemas.microsoft.com/office/drawing/2014/main" id="{F196D0C2-4853-B487-F543-37FE4F5D0748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304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0">
            <a:extLst>
              <a:ext uri="{FF2B5EF4-FFF2-40B4-BE49-F238E27FC236}">
                <a16:creationId xmlns:a16="http://schemas.microsoft.com/office/drawing/2014/main" id="{5FB11DF7-2476-55A2-5175-E4148294A85B}"/>
              </a:ext>
            </a:extLst>
          </p:cNvPr>
          <p:cNvSpPr/>
          <p:nvPr/>
        </p:nvSpPr>
        <p:spPr>
          <a:xfrm>
            <a:off x="711170" y="1769423"/>
            <a:ext cx="3406782" cy="4352129"/>
          </a:xfrm>
          <a:prstGeom prst="roundRect">
            <a:avLst>
              <a:gd name="adj" fmla="val 3776"/>
            </a:avLst>
          </a:prstGeom>
          <a:solidFill>
            <a:schemeClr val="tx2">
              <a:alpha val="70000"/>
            </a:schemeClr>
          </a:solidFill>
          <a:ln>
            <a:noFill/>
          </a:ln>
          <a:effectLst>
            <a:outerShdw blurRad="508000" dist="101600" dir="2880000" sx="95000" sy="95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73"/>
              </a:buClr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 w="0"/>
              <a:solidFill>
                <a:srgbClr val="002673"/>
              </a:solidFill>
              <a:effectLst>
                <a:outerShdw blurRad="38100" dist="19050" dir="2700000" algn="tl" rotWithShape="0">
                  <a:srgbClr val="041133">
                    <a:alpha val="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7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de-DE" sz="1600" b="0" i="0" u="none" strike="noStrike" kern="1200" cap="none" spc="0" normalizeH="0" baseline="0" noProof="0">
              <a:ln w="0"/>
              <a:solidFill>
                <a:srgbClr val="002673"/>
              </a:solidFill>
              <a:effectLst>
                <a:outerShdw blurRad="38100" dist="19050" dir="2700000" algn="tl" rotWithShape="0">
                  <a:srgbClr val="041133">
                    <a:alpha val="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7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de-DE" sz="1600" b="0" i="0" u="none" strike="noStrike" kern="1200" cap="none" spc="0" normalizeH="0" baseline="0" noProof="0">
              <a:ln w="0"/>
              <a:solidFill>
                <a:srgbClr val="002673"/>
              </a:solidFill>
              <a:effectLst>
                <a:outerShdw blurRad="38100" dist="19050" dir="2700000" algn="tl" rotWithShape="0">
                  <a:srgbClr val="041133">
                    <a:alpha val="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73"/>
              </a:buClr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 w="0"/>
              <a:solidFill>
                <a:srgbClr val="002673"/>
              </a:solidFill>
              <a:effectLst>
                <a:outerShdw blurRad="38100" dist="19050" dir="2700000" algn="tl" rotWithShape="0">
                  <a:srgbClr val="041133">
                    <a:alpha val="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id="{97B5A8DD-77E1-B605-8212-E33C08FF4F59}"/>
              </a:ext>
            </a:extLst>
          </p:cNvPr>
          <p:cNvSpPr txBox="1"/>
          <p:nvPr/>
        </p:nvSpPr>
        <p:spPr>
          <a:xfrm>
            <a:off x="711170" y="1893410"/>
            <a:ext cx="341953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Diskrepanz bei der Nutzung von KI in kleinen und großen Unternehmen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35638C92-443E-5D28-F976-9D0E948ABBFF}"/>
              </a:ext>
            </a:extLst>
          </p:cNvPr>
          <p:cNvGraphicFramePr/>
          <p:nvPr/>
        </p:nvGraphicFramePr>
        <p:xfrm>
          <a:off x="711170" y="3429591"/>
          <a:ext cx="3392521" cy="2557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31">
            <a:extLst>
              <a:ext uri="{FF2B5EF4-FFF2-40B4-BE49-F238E27FC236}">
                <a16:creationId xmlns:a16="http://schemas.microsoft.com/office/drawing/2014/main" id="{DD688F82-09E2-30EF-6558-75376E9263DD}"/>
              </a:ext>
            </a:extLst>
          </p:cNvPr>
          <p:cNvSpPr txBox="1"/>
          <p:nvPr/>
        </p:nvSpPr>
        <p:spPr>
          <a:xfrm>
            <a:off x="711170" y="2977310"/>
            <a:ext cx="3406782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KI-Nutzung</a:t>
            </a: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BEA6FF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nach Unternehmensgröße</a:t>
            </a:r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srgbClr val="BEA6FF">
                  <a:lumMod val="2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id="{98685145-C871-0C59-793A-47081A2B6ABD}"/>
              </a:ext>
            </a:extLst>
          </p:cNvPr>
          <p:cNvSpPr txBox="1"/>
          <p:nvPr/>
        </p:nvSpPr>
        <p:spPr>
          <a:xfrm>
            <a:off x="711170" y="5859944"/>
            <a:ext cx="3496231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33322F">
                    <a:lumMod val="50000"/>
                    <a:lumOff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Quelle: Statistisches Bundesamt (11.2023)</a:t>
            </a:r>
            <a:endParaRPr kumimoji="0" lang="en-DE" sz="1050" b="0" i="0" u="none" strike="noStrike" kern="1200" cap="none" spc="0" normalizeH="0" baseline="0" noProof="0">
              <a:ln>
                <a:noFill/>
              </a:ln>
              <a:solidFill>
                <a:srgbClr val="33322F">
                  <a:lumMod val="50000"/>
                  <a:lumOff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cxnSp>
        <p:nvCxnSpPr>
          <p:cNvPr id="7" name="Gerade Verbindung 17">
            <a:extLst>
              <a:ext uri="{FF2B5EF4-FFF2-40B4-BE49-F238E27FC236}">
                <a16:creationId xmlns:a16="http://schemas.microsoft.com/office/drawing/2014/main" id="{18B6F568-6332-1CC1-8D9B-951CA0691A12}"/>
              </a:ext>
            </a:extLst>
          </p:cNvPr>
          <p:cNvCxnSpPr>
            <a:cxnSpLocks/>
          </p:cNvCxnSpPr>
          <p:nvPr/>
        </p:nvCxnSpPr>
        <p:spPr>
          <a:xfrm>
            <a:off x="1611593" y="2818363"/>
            <a:ext cx="1547327" cy="0"/>
          </a:xfrm>
          <a:prstGeom prst="line">
            <a:avLst/>
          </a:prstGeom>
          <a:ln w="19050">
            <a:solidFill>
              <a:srgbClr val="5120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9E264717-383E-F6C5-86ED-7EAA82681D69}"/>
              </a:ext>
            </a:extLst>
          </p:cNvPr>
          <p:cNvSpPr/>
          <p:nvPr/>
        </p:nvSpPr>
        <p:spPr>
          <a:xfrm>
            <a:off x="4377791" y="1769423"/>
            <a:ext cx="3406782" cy="4352129"/>
          </a:xfrm>
          <a:prstGeom prst="roundRect">
            <a:avLst>
              <a:gd name="adj" fmla="val 3776"/>
            </a:avLst>
          </a:prstGeom>
          <a:solidFill>
            <a:schemeClr val="tx2">
              <a:alpha val="70000"/>
            </a:schemeClr>
          </a:solidFill>
          <a:ln>
            <a:noFill/>
          </a:ln>
          <a:effectLst>
            <a:outerShdw blurRad="508000" dist="101600" dir="2880000" sx="95000" sy="95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73"/>
              </a:buClr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 w="0"/>
              <a:solidFill>
                <a:srgbClr val="002673"/>
              </a:solidFill>
              <a:effectLst>
                <a:outerShdw blurRad="38100" dist="19050" dir="2700000" algn="tl" rotWithShape="0">
                  <a:srgbClr val="041133">
                    <a:alpha val="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73"/>
              </a:buClr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 w="0"/>
              <a:solidFill>
                <a:srgbClr val="002673"/>
              </a:solidFill>
              <a:effectLst>
                <a:outerShdw blurRad="38100" dist="19050" dir="2700000" algn="tl" rotWithShape="0">
                  <a:srgbClr val="041133">
                    <a:alpha val="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73"/>
              </a:buClr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 w="0"/>
              <a:solidFill>
                <a:srgbClr val="002673"/>
              </a:solidFill>
              <a:effectLst>
                <a:outerShdw blurRad="38100" dist="19050" dir="2700000" algn="tl" rotWithShape="0">
                  <a:srgbClr val="041133">
                    <a:alpha val="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73"/>
              </a:buClr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 w="0"/>
              <a:solidFill>
                <a:srgbClr val="002673"/>
              </a:solidFill>
              <a:effectLst>
                <a:outerShdw blurRad="38100" dist="19050" dir="2700000" algn="tl" rotWithShape="0">
                  <a:srgbClr val="041133">
                    <a:alpha val="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31">
            <a:extLst>
              <a:ext uri="{FF2B5EF4-FFF2-40B4-BE49-F238E27FC236}">
                <a16:creationId xmlns:a16="http://schemas.microsoft.com/office/drawing/2014/main" id="{6D7EF64D-4191-28D6-6122-345F0638A0D7}"/>
              </a:ext>
            </a:extLst>
          </p:cNvPr>
          <p:cNvSpPr txBox="1"/>
          <p:nvPr/>
        </p:nvSpPr>
        <p:spPr>
          <a:xfrm>
            <a:off x="4392052" y="1893410"/>
            <a:ext cx="339252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 Mehrheit setzt KI im Einkauf noch nicht ein, plant es aber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1D085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D618A208-B797-9E2D-693E-E7385863E1CF}"/>
              </a:ext>
            </a:extLst>
          </p:cNvPr>
          <p:cNvGraphicFramePr/>
          <p:nvPr/>
        </p:nvGraphicFramePr>
        <p:xfrm>
          <a:off x="4392053" y="3429591"/>
          <a:ext cx="3348150" cy="2557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31">
            <a:extLst>
              <a:ext uri="{FF2B5EF4-FFF2-40B4-BE49-F238E27FC236}">
                <a16:creationId xmlns:a16="http://schemas.microsoft.com/office/drawing/2014/main" id="{5A19D328-79AD-22C5-7ECA-9F553C54B791}"/>
              </a:ext>
            </a:extLst>
          </p:cNvPr>
          <p:cNvSpPr txBox="1"/>
          <p:nvPr/>
        </p:nvSpPr>
        <p:spPr>
          <a:xfrm>
            <a:off x="4377791" y="2977310"/>
            <a:ext cx="340678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 in der Beschaffung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1D085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92B94E43-AAC3-37E9-AF89-82970B874D09}"/>
              </a:ext>
            </a:extLst>
          </p:cNvPr>
          <p:cNvSpPr txBox="1"/>
          <p:nvPr/>
        </p:nvSpPr>
        <p:spPr>
          <a:xfrm>
            <a:off x="4414238" y="5859944"/>
            <a:ext cx="334815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33322F">
                    <a:lumMod val="50000"/>
                    <a:lumOff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Quelle: </a:t>
            </a:r>
            <a:r>
              <a:rPr kumimoji="0" lang="de-DE" sz="1050" b="0" i="0" u="none" strike="noStrike" kern="1200" cap="none" spc="0" normalizeH="0" baseline="0" noProof="0" err="1">
                <a:ln>
                  <a:noFill/>
                </a:ln>
                <a:solidFill>
                  <a:srgbClr val="33322F">
                    <a:lumMod val="50000"/>
                    <a:lumOff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Kloepfel</a:t>
            </a: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33322F">
                    <a:lumMod val="50000"/>
                    <a:lumOff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Group (04.2024)</a:t>
            </a:r>
            <a:endParaRPr kumimoji="0" lang="en-DE" sz="1050" b="0" i="0" u="none" strike="noStrike" kern="1200" cap="none" spc="0" normalizeH="0" baseline="0" noProof="0">
              <a:ln>
                <a:noFill/>
              </a:ln>
              <a:solidFill>
                <a:srgbClr val="33322F">
                  <a:lumMod val="50000"/>
                  <a:lumOff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cxnSp>
        <p:nvCxnSpPr>
          <p:cNvPr id="13" name="Gerade Verbindung 17">
            <a:extLst>
              <a:ext uri="{FF2B5EF4-FFF2-40B4-BE49-F238E27FC236}">
                <a16:creationId xmlns:a16="http://schemas.microsoft.com/office/drawing/2014/main" id="{684CD5ED-0AFE-B686-F2B4-23226D676AA1}"/>
              </a:ext>
            </a:extLst>
          </p:cNvPr>
          <p:cNvCxnSpPr>
            <a:cxnSpLocks/>
          </p:cNvCxnSpPr>
          <p:nvPr/>
        </p:nvCxnSpPr>
        <p:spPr>
          <a:xfrm>
            <a:off x="5307519" y="2818363"/>
            <a:ext cx="1547327" cy="0"/>
          </a:xfrm>
          <a:prstGeom prst="line">
            <a:avLst/>
          </a:prstGeom>
          <a:ln w="19050">
            <a:solidFill>
              <a:srgbClr val="5120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3D0AC8BF-D855-5D89-6996-620D396E0E82}"/>
              </a:ext>
            </a:extLst>
          </p:cNvPr>
          <p:cNvSpPr/>
          <p:nvPr/>
        </p:nvSpPr>
        <p:spPr>
          <a:xfrm>
            <a:off x="8055856" y="1769423"/>
            <a:ext cx="3406782" cy="4352129"/>
          </a:xfrm>
          <a:prstGeom prst="roundRect">
            <a:avLst>
              <a:gd name="adj" fmla="val 3776"/>
            </a:avLst>
          </a:prstGeom>
          <a:solidFill>
            <a:schemeClr val="tx2">
              <a:alpha val="70000"/>
            </a:schemeClr>
          </a:solidFill>
          <a:ln>
            <a:noFill/>
          </a:ln>
          <a:effectLst>
            <a:outerShdw blurRad="508000" dist="101600" dir="2880000" sx="95000" sy="95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73"/>
              </a:buClr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 w="0"/>
              <a:solidFill>
                <a:srgbClr val="002673"/>
              </a:solidFill>
              <a:effectLst>
                <a:outerShdw blurRad="38100" dist="19050" dir="2700000" algn="tl" rotWithShape="0">
                  <a:srgbClr val="041133">
                    <a:alpha val="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73"/>
              </a:buClr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 w="0"/>
              <a:solidFill>
                <a:srgbClr val="002673"/>
              </a:solidFill>
              <a:effectLst>
                <a:outerShdw blurRad="38100" dist="19050" dir="2700000" algn="tl" rotWithShape="0">
                  <a:srgbClr val="041133">
                    <a:alpha val="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73"/>
              </a:buClr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 w="0"/>
              <a:solidFill>
                <a:srgbClr val="002673"/>
              </a:solidFill>
              <a:effectLst>
                <a:outerShdw blurRad="38100" dist="19050" dir="2700000" algn="tl" rotWithShape="0">
                  <a:srgbClr val="041133">
                    <a:alpha val="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73"/>
              </a:buClr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 w="0"/>
              <a:solidFill>
                <a:srgbClr val="002673"/>
              </a:solidFill>
              <a:effectLst>
                <a:outerShdw blurRad="38100" dist="19050" dir="2700000" algn="tl" rotWithShape="0">
                  <a:srgbClr val="041133">
                    <a:alpha val="0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31">
            <a:extLst>
              <a:ext uri="{FF2B5EF4-FFF2-40B4-BE49-F238E27FC236}">
                <a16:creationId xmlns:a16="http://schemas.microsoft.com/office/drawing/2014/main" id="{E2027184-C26F-02B2-5211-9724FD1B7B5E}"/>
              </a:ext>
            </a:extLst>
          </p:cNvPr>
          <p:cNvSpPr txBox="1"/>
          <p:nvPr/>
        </p:nvSpPr>
        <p:spPr>
          <a:xfrm>
            <a:off x="8055855" y="1893410"/>
            <a:ext cx="3406782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Nur 2% der deutschen Unternehmen sehen sich bei der Einführung von KI an vorderster Front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1D085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6" name="TextBox 31">
            <a:extLst>
              <a:ext uri="{FF2B5EF4-FFF2-40B4-BE49-F238E27FC236}">
                <a16:creationId xmlns:a16="http://schemas.microsoft.com/office/drawing/2014/main" id="{EB61BB5F-D570-AF82-E4D9-4FB7EC338567}"/>
              </a:ext>
            </a:extLst>
          </p:cNvPr>
          <p:cNvSpPr txBox="1"/>
          <p:nvPr/>
        </p:nvSpPr>
        <p:spPr>
          <a:xfrm>
            <a:off x="8161020" y="2977310"/>
            <a:ext cx="3196791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Selbsteinschätzung der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KI-Implementierung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i="0" u="none" strike="noStrike" kern="1200" cap="none" spc="0" normalizeH="0" baseline="0" noProof="0">
                <a:ln>
                  <a:noFill/>
                </a:ln>
                <a:solidFill>
                  <a:srgbClr val="1D085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 Vergleich zu Wettbewerbern</a:t>
            </a:r>
            <a:endParaRPr kumimoji="0" lang="de-DE" sz="1400" i="0" u="none" strike="noStrike" kern="1200" cap="none" spc="0" normalizeH="0" baseline="0" noProof="0">
              <a:ln>
                <a:noFill/>
              </a:ln>
              <a:solidFill>
                <a:srgbClr val="1D085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0EFCF7CF-2491-3891-FBB0-FD0E4C74FBFA}"/>
              </a:ext>
            </a:extLst>
          </p:cNvPr>
          <p:cNvSpPr txBox="1"/>
          <p:nvPr/>
        </p:nvSpPr>
        <p:spPr>
          <a:xfrm>
            <a:off x="8068613" y="5890353"/>
            <a:ext cx="3406781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33322F">
                    <a:lumMod val="50000"/>
                    <a:lumOff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Quelle: </a:t>
            </a:r>
            <a:r>
              <a:rPr kumimoji="0" lang="de-DE" sz="1050" b="0" i="0" u="none" strike="noStrike" kern="1200" cap="none" spc="0" normalizeH="0" baseline="0" noProof="0" err="1">
                <a:ln>
                  <a:noFill/>
                </a:ln>
                <a:solidFill>
                  <a:srgbClr val="33322F">
                    <a:lumMod val="50000"/>
                    <a:lumOff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bitkom</a:t>
            </a: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33322F">
                    <a:lumMod val="50000"/>
                    <a:lumOff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(09.2023)</a:t>
            </a:r>
            <a:endParaRPr kumimoji="0" lang="en-DE" sz="1050" b="0" i="0" u="none" strike="noStrike" kern="1200" cap="none" spc="0" normalizeH="0" baseline="0" noProof="0">
              <a:ln>
                <a:noFill/>
              </a:ln>
              <a:solidFill>
                <a:srgbClr val="33322F">
                  <a:lumMod val="50000"/>
                  <a:lumOff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cxnSp>
        <p:nvCxnSpPr>
          <p:cNvPr id="19" name="Gerade Verbindung 17">
            <a:extLst>
              <a:ext uri="{FF2B5EF4-FFF2-40B4-BE49-F238E27FC236}">
                <a16:creationId xmlns:a16="http://schemas.microsoft.com/office/drawing/2014/main" id="{C0BA5E8C-B851-6FE2-E223-F8093BEEAD7D}"/>
              </a:ext>
            </a:extLst>
          </p:cNvPr>
          <p:cNvCxnSpPr>
            <a:cxnSpLocks/>
          </p:cNvCxnSpPr>
          <p:nvPr/>
        </p:nvCxnSpPr>
        <p:spPr>
          <a:xfrm>
            <a:off x="8985583" y="2818363"/>
            <a:ext cx="1547327" cy="0"/>
          </a:xfrm>
          <a:prstGeom prst="line">
            <a:avLst/>
          </a:prstGeom>
          <a:ln w="19050">
            <a:solidFill>
              <a:srgbClr val="5120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1F841D93-C5B2-7A23-8D78-72C305A71A39}"/>
              </a:ext>
            </a:extLst>
          </p:cNvPr>
          <p:cNvSpPr txBox="1">
            <a:spLocks/>
          </p:cNvSpPr>
          <p:nvPr/>
        </p:nvSpPr>
        <p:spPr>
          <a:xfrm>
            <a:off x="346945" y="444868"/>
            <a:ext cx="11010866" cy="1174295"/>
          </a:xfrm>
        </p:spPr>
        <p:txBody>
          <a:bodyPr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DE" sz="3200" b="0" i="0" u="none" strike="noStrike" cap="none" spc="0" normalizeH="0" baseline="0">
                <a:ln>
                  <a:noFill/>
                </a:ln>
                <a:solidFill>
                  <a:srgbClr val="1D0954"/>
                </a:solidFill>
                <a:effectLst/>
                <a:uFillTx/>
                <a:latin typeface="+mj-lt"/>
                <a:ea typeface="Brandon Text Bold"/>
                <a:cs typeface="Brandon Text Bold"/>
                <a:sym typeface="Brandon Text Bold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41133"/>
                </a:solidFill>
                <a:uFillTx/>
                <a:latin typeface="Brandon Text Bold"/>
                <a:ea typeface="Brandon Text Bold"/>
                <a:cs typeface="Brandon Text Bold"/>
                <a:sym typeface="Brandon Text 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Text Bold" panose="020B0503020203060203"/>
                <a:sym typeface="Brandon Text Bold"/>
              </a:rPr>
              <a:t>Buzzword KI: Trotz zunehmenden Interesses ist KI noch immer nur in sehr wenigen Unternehmen etabliert</a:t>
            </a:r>
            <a:br>
              <a:rPr kumimoji="0" lang="de-DE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Text Bold" panose="020B0503020203060203"/>
                <a:sym typeface="Brandon Text Bold"/>
              </a:rPr>
            </a:b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Text Bold" panose="020B0503020203060203"/>
              <a:sym typeface="Brandon Text Bold"/>
            </a:endParaRPr>
          </a:p>
        </p:txBody>
      </p:sp>
      <p:sp>
        <p:nvSpPr>
          <p:cNvPr id="21" name="Textfeld 47">
            <a:extLst>
              <a:ext uri="{FF2B5EF4-FFF2-40B4-BE49-F238E27FC236}">
                <a16:creationId xmlns:a16="http://schemas.microsoft.com/office/drawing/2014/main" id="{10A9AC4E-202C-C363-672C-6A322A82C0EE}"/>
              </a:ext>
            </a:extLst>
          </p:cNvPr>
          <p:cNvSpPr txBox="1"/>
          <p:nvPr/>
        </p:nvSpPr>
        <p:spPr>
          <a:xfrm>
            <a:off x="346945" y="1277045"/>
            <a:ext cx="10015352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Text Bold" panose="020B0503020203060203"/>
                <a:ea typeface="Open Sans Light" panose="020B0606030504020204" pitchFamily="34" charset="0"/>
                <a:cs typeface="Open Sans Light" panose="020B0606030504020204" pitchFamily="34" charset="0"/>
              </a:rPr>
              <a:t>Momentane Nutzung von künstlicher Intelligenz</a:t>
            </a:r>
          </a:p>
        </p:txBody>
      </p:sp>
      <p:graphicFrame>
        <p:nvGraphicFramePr>
          <p:cNvPr id="24" name="Diagramm 23">
            <a:extLst>
              <a:ext uri="{FF2B5EF4-FFF2-40B4-BE49-F238E27FC236}">
                <a16:creationId xmlns:a16="http://schemas.microsoft.com/office/drawing/2014/main" id="{F95ADC1C-C6D9-21BF-9114-BA170AE01728}"/>
              </a:ext>
            </a:extLst>
          </p:cNvPr>
          <p:cNvGraphicFramePr/>
          <p:nvPr/>
        </p:nvGraphicFramePr>
        <p:xfrm>
          <a:off x="8062985" y="3429591"/>
          <a:ext cx="3392521" cy="2557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82">
            <a:extLst>
              <a:ext uri="{FF2B5EF4-FFF2-40B4-BE49-F238E27FC236}">
                <a16:creationId xmlns:a16="http://schemas.microsoft.com/office/drawing/2014/main" id="{ED3BA4E7-3BAC-62CF-3EA4-12C314ABA0E0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81305736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C558D-87F8-38D3-C05C-87161CCEA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Abgerundetes Rechteck 62">
            <a:extLst>
              <a:ext uri="{FF2B5EF4-FFF2-40B4-BE49-F238E27FC236}">
                <a16:creationId xmlns:a16="http://schemas.microsoft.com/office/drawing/2014/main" id="{1F9E9238-327F-02D9-EBD2-899C7E7D549C}"/>
              </a:ext>
            </a:extLst>
          </p:cNvPr>
          <p:cNvSpPr/>
          <p:nvPr/>
        </p:nvSpPr>
        <p:spPr>
          <a:xfrm>
            <a:off x="407988" y="4138497"/>
            <a:ext cx="3600000" cy="1260000"/>
          </a:xfrm>
          <a:prstGeom prst="round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382CCC7-9E4F-5AAB-EE93-0BC1A8342024}"/>
              </a:ext>
            </a:extLst>
          </p:cNvPr>
          <p:cNvSpPr txBox="1"/>
          <p:nvPr/>
        </p:nvSpPr>
        <p:spPr>
          <a:xfrm>
            <a:off x="712076" y="4352999"/>
            <a:ext cx="299182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713D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40%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713D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der Einkaufsteams werden bis 2028 min. einen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713D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KI-Agenten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713D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im Einsatz haben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5253588-458B-E9BB-173F-E4FF403E9F35}"/>
              </a:ext>
            </a:extLst>
          </p:cNvPr>
          <p:cNvGrpSpPr/>
          <p:nvPr/>
        </p:nvGrpSpPr>
        <p:grpSpPr>
          <a:xfrm>
            <a:off x="407988" y="2446031"/>
            <a:ext cx="3600000" cy="1260000"/>
            <a:chOff x="407988" y="2446031"/>
            <a:chExt cx="3621224" cy="1126344"/>
          </a:xfrm>
        </p:grpSpPr>
        <p:sp>
          <p:nvSpPr>
            <p:cNvPr id="61" name="Abgerundetes Rechteck 60">
              <a:extLst>
                <a:ext uri="{FF2B5EF4-FFF2-40B4-BE49-F238E27FC236}">
                  <a16:creationId xmlns:a16="http://schemas.microsoft.com/office/drawing/2014/main" id="{0C89D0B4-528C-255F-192C-68B559F104A7}"/>
                </a:ext>
              </a:extLst>
            </p:cNvPr>
            <p:cNvSpPr/>
            <p:nvPr/>
          </p:nvSpPr>
          <p:spPr>
            <a:xfrm>
              <a:off x="407988" y="2446031"/>
              <a:ext cx="3621224" cy="1126344"/>
            </a:xfrm>
            <a:prstGeom prst="roundRect">
              <a:avLst/>
            </a:prstGeom>
            <a:solidFill>
              <a:srgbClr val="713D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endParaRPr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B78F797B-FA00-E960-3EE5-724EE2796C0E}"/>
                </a:ext>
              </a:extLst>
            </p:cNvPr>
            <p:cNvSpPr txBox="1"/>
            <p:nvPr/>
          </p:nvSpPr>
          <p:spPr>
            <a:xfrm>
              <a:off x="722687" y="2747831"/>
              <a:ext cx="2991825" cy="5227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FDFCFB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68% 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DFCFB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der </a:t>
              </a: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FDFCFB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CPOs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DFCFB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 priorisieren </a:t>
              </a:r>
              <a:b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DFCFB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</a:b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FDFCFB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KI-Investments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DFCFB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 in 2025 </a:t>
              </a:r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5763E39E-D32A-375D-D840-84820289B560}"/>
              </a:ext>
            </a:extLst>
          </p:cNvPr>
          <p:cNvSpPr/>
          <p:nvPr/>
        </p:nvSpPr>
        <p:spPr>
          <a:xfrm>
            <a:off x="3851492" y="1987826"/>
            <a:ext cx="325608" cy="3975652"/>
          </a:xfrm>
          <a:prstGeom prst="rect">
            <a:avLst/>
          </a:prstGeom>
          <a:solidFill>
            <a:srgbClr val="A767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" name="Abgerundetes Rechteck 73">
            <a:extLst>
              <a:ext uri="{FF2B5EF4-FFF2-40B4-BE49-F238E27FC236}">
                <a16:creationId xmlns:a16="http://schemas.microsoft.com/office/drawing/2014/main" id="{D7FB69ED-C402-C011-7F5B-F24BE8E90A05}"/>
              </a:ext>
            </a:extLst>
          </p:cNvPr>
          <p:cNvSpPr/>
          <p:nvPr/>
        </p:nvSpPr>
        <p:spPr>
          <a:xfrm>
            <a:off x="8180177" y="4212333"/>
            <a:ext cx="3600000" cy="1260000"/>
          </a:xfrm>
          <a:prstGeom prst="roundRect">
            <a:avLst/>
          </a:prstGeom>
          <a:solidFill>
            <a:srgbClr val="713D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E643094-D8B9-D7A3-BACC-FB5C87A10AAC}"/>
              </a:ext>
            </a:extLst>
          </p:cNvPr>
          <p:cNvSpPr txBox="1"/>
          <p:nvPr/>
        </p:nvSpPr>
        <p:spPr>
          <a:xfrm>
            <a:off x="8493930" y="4426835"/>
            <a:ext cx="297249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75%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der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CPOs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nennen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Freitextbestellungen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als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größten Pain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DFCF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im P2P-Prozess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3AC5551-6BD4-F9A6-2421-FDABE20AC343}"/>
              </a:ext>
            </a:extLst>
          </p:cNvPr>
          <p:cNvGrpSpPr/>
          <p:nvPr/>
        </p:nvGrpSpPr>
        <p:grpSpPr>
          <a:xfrm>
            <a:off x="8180177" y="2446031"/>
            <a:ext cx="3600000" cy="1260000"/>
            <a:chOff x="8180177" y="2446031"/>
            <a:chExt cx="3603834" cy="1126344"/>
          </a:xfrm>
        </p:grpSpPr>
        <p:sp>
          <p:nvSpPr>
            <p:cNvPr id="75" name="Abgerundetes Rechteck 74">
              <a:extLst>
                <a:ext uri="{FF2B5EF4-FFF2-40B4-BE49-F238E27FC236}">
                  <a16:creationId xmlns:a16="http://schemas.microsoft.com/office/drawing/2014/main" id="{57AFC763-8C4D-DBD3-D3D2-86EB00CF689E}"/>
                </a:ext>
              </a:extLst>
            </p:cNvPr>
            <p:cNvSpPr/>
            <p:nvPr/>
          </p:nvSpPr>
          <p:spPr>
            <a:xfrm>
              <a:off x="8180177" y="2446031"/>
              <a:ext cx="3603834" cy="1126344"/>
            </a:xfrm>
            <a:prstGeom prst="round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41133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"/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CDEC984-EA25-56E2-E7EB-7D3AB8ABDDA2}"/>
                </a:ext>
              </a:extLst>
            </p:cNvPr>
            <p:cNvSpPr txBox="1"/>
            <p:nvPr/>
          </p:nvSpPr>
          <p:spPr>
            <a:xfrm>
              <a:off x="8456871" y="2637779"/>
              <a:ext cx="3050446" cy="742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713D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Auch </a:t>
              </a: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713D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Best-in-Class 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713D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Unternehmen</a:t>
              </a: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713D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 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713D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legen noch jede dritte Bestellung </a:t>
              </a: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713D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manuell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713D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 an</a:t>
              </a:r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47CDAEDF-BEFA-641A-66D3-866C1B93545B}"/>
              </a:ext>
            </a:extLst>
          </p:cNvPr>
          <p:cNvSpPr/>
          <p:nvPr/>
        </p:nvSpPr>
        <p:spPr>
          <a:xfrm>
            <a:off x="8019199" y="1857210"/>
            <a:ext cx="325608" cy="3975652"/>
          </a:xfrm>
          <a:prstGeom prst="rect">
            <a:avLst/>
          </a:prstGeom>
          <a:solidFill>
            <a:srgbClr val="A767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DFCFB">
                  <a:hueOff val="-1192752"/>
                  <a:satOff val="-39415"/>
                  <a:lumOff val="1066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0C2CF1C-8C46-7DB4-4737-1A9D17DCE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4" y="256378"/>
            <a:ext cx="11437067" cy="1174295"/>
          </a:xfrm>
        </p:spPr>
        <p:txBody>
          <a:bodyPr>
            <a:normAutofit/>
          </a:bodyPr>
          <a:lstStyle/>
          <a:p>
            <a:r>
              <a:rPr lang="de-DE" sz="2800" b="1">
                <a:solidFill>
                  <a:schemeClr val="tx2"/>
                </a:solidFill>
                <a:latin typeface="Brandon Text Bold"/>
              </a:rPr>
              <a:t>Der Bedarf an KI-Innovation geht einher mit einem notwendigen Wandel im </a:t>
            </a:r>
            <a:r>
              <a:rPr lang="de-DE" sz="2800" b="1" err="1">
                <a:solidFill>
                  <a:schemeClr val="tx2"/>
                </a:solidFill>
                <a:latin typeface="Brandon Text Bold"/>
              </a:rPr>
              <a:t>Intake</a:t>
            </a:r>
            <a:r>
              <a:rPr lang="de-DE" sz="2800" b="1">
                <a:solidFill>
                  <a:schemeClr val="tx2"/>
                </a:solidFill>
                <a:latin typeface="Brandon Text Bold"/>
              </a:rPr>
              <a:t> </a:t>
            </a:r>
            <a:r>
              <a:rPr lang="de-DE" sz="2800" b="1" err="1">
                <a:solidFill>
                  <a:schemeClr val="tx2"/>
                </a:solidFill>
                <a:latin typeface="Brandon Text Bold"/>
              </a:rPr>
              <a:t>to</a:t>
            </a:r>
            <a:r>
              <a:rPr lang="de-DE" sz="2800" b="1">
                <a:solidFill>
                  <a:schemeClr val="tx2"/>
                </a:solidFill>
                <a:latin typeface="Brandon Text Bold"/>
              </a:rPr>
              <a:t> Order Prozess</a:t>
            </a:r>
            <a:endParaRPr lang="en-US" sz="2800">
              <a:solidFill>
                <a:schemeClr val="tx2"/>
              </a:solidFill>
              <a:latin typeface="Brandon Text Bold" panose="020B0503020203060203" pitchFamily="34" charset="77"/>
            </a:endParaRPr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FF844562-1A36-D34F-95BE-E05D1C1D9CEC}"/>
              </a:ext>
            </a:extLst>
          </p:cNvPr>
          <p:cNvSpPr/>
          <p:nvPr/>
        </p:nvSpPr>
        <p:spPr>
          <a:xfrm>
            <a:off x="3844807" y="1736725"/>
            <a:ext cx="4500000" cy="4500563"/>
          </a:xfrm>
          <a:prstGeom prst="roundRect">
            <a:avLst>
              <a:gd name="adj" fmla="val 4640"/>
            </a:avLst>
          </a:prstGeom>
          <a:solidFill>
            <a:srgbClr val="BEA6FF">
              <a:alpha val="49559"/>
            </a:srgbClr>
          </a:solidFill>
          <a:ln w="12700" cap="flat">
            <a:noFill/>
            <a:miter lim="400000"/>
          </a:ln>
          <a:effectLst/>
        </p:spPr>
        <p:txBody>
          <a:bodyPr wrap="square" lIns="180000" tIns="108000" rIns="180000" bIns="10800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5C980">
                    <a:hueOff val="-9459184"/>
                    <a:satOff val="-88762"/>
                    <a:lumOff val="-31176"/>
                  </a:srgbClr>
                </a:solidFill>
                <a:latin typeface="Brandon Text Bold"/>
                <a:ea typeface="Brandon Text Bold"/>
                <a:cs typeface="Brandon Text Bold"/>
                <a:sym typeface="Brandon Text Bold"/>
              </a:defRPr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D0853"/>
              </a:solidFill>
              <a:effectLst/>
              <a:uLnTx/>
              <a:uFillTx/>
              <a:latin typeface="Brandon Text Bold" panose="020B0803020203060203"/>
              <a:ea typeface="Open Sans ExtraBold"/>
              <a:cs typeface="Open Sans ExtraBold"/>
              <a:sym typeface="Brandon Text Bold"/>
            </a:endParaRPr>
          </a:p>
        </p:txBody>
      </p:sp>
      <p:sp>
        <p:nvSpPr>
          <p:cNvPr id="21" name="Freihandform 20">
            <a:extLst>
              <a:ext uri="{FF2B5EF4-FFF2-40B4-BE49-F238E27FC236}">
                <a16:creationId xmlns:a16="http://schemas.microsoft.com/office/drawing/2014/main" id="{0AF4CF55-02B1-30E3-C3DC-39E022F23825}"/>
              </a:ext>
            </a:extLst>
          </p:cNvPr>
          <p:cNvSpPr/>
          <p:nvPr/>
        </p:nvSpPr>
        <p:spPr>
          <a:xfrm>
            <a:off x="5629507" y="2101097"/>
            <a:ext cx="2343267" cy="1816213"/>
          </a:xfrm>
          <a:custGeom>
            <a:avLst/>
            <a:gdLst>
              <a:gd name="connsiteX0" fmla="*/ 55 w 2728849"/>
              <a:gd name="connsiteY0" fmla="*/ 1057630 h 2115069"/>
              <a:gd name="connsiteX1" fmla="*/ 306877 w 2728849"/>
              <a:gd name="connsiteY1" fmla="*/ 1364576 h 2115069"/>
              <a:gd name="connsiteX2" fmla="*/ 584034 w 2728849"/>
              <a:gd name="connsiteY2" fmla="*/ 1327519 h 2115069"/>
              <a:gd name="connsiteX3" fmla="*/ 613731 w 2728849"/>
              <a:gd name="connsiteY3" fmla="*/ 1513251 h 2115069"/>
              <a:gd name="connsiteX4" fmla="*/ 613731 w 2728849"/>
              <a:gd name="connsiteY4" fmla="*/ 2114975 h 2115069"/>
              <a:gd name="connsiteX5" fmla="*/ 1125965 w 2728849"/>
              <a:gd name="connsiteY5" fmla="*/ 2115070 h 2115069"/>
              <a:gd name="connsiteX6" fmla="*/ 1217882 w 2728849"/>
              <a:gd name="connsiteY6" fmla="*/ 2093281 h 2115069"/>
              <a:gd name="connsiteX7" fmla="*/ 1204395 w 2728849"/>
              <a:gd name="connsiteY7" fmla="*/ 1903108 h 2115069"/>
              <a:gd name="connsiteX8" fmla="*/ 1671419 w 2728849"/>
              <a:gd name="connsiteY8" fmla="*/ 1479294 h 2115069"/>
              <a:gd name="connsiteX9" fmla="*/ 2137895 w 2728849"/>
              <a:gd name="connsiteY9" fmla="*/ 1903108 h 2115069"/>
              <a:gd name="connsiteX10" fmla="*/ 2124321 w 2728849"/>
              <a:gd name="connsiteY10" fmla="*/ 2093281 h 2115069"/>
              <a:gd name="connsiteX11" fmla="*/ 2216419 w 2728849"/>
              <a:gd name="connsiteY11" fmla="*/ 2115070 h 2115069"/>
              <a:gd name="connsiteX12" fmla="*/ 2728558 w 2728849"/>
              <a:gd name="connsiteY12" fmla="*/ 2115070 h 2115069"/>
              <a:gd name="connsiteX13" fmla="*/ 2728558 w 2728849"/>
              <a:gd name="connsiteY13" fmla="*/ 250291 h 2115069"/>
              <a:gd name="connsiteX14" fmla="*/ 2673361 w 2728849"/>
              <a:gd name="connsiteY14" fmla="*/ 55426 h 2115069"/>
              <a:gd name="connsiteX15" fmla="*/ 2461853 w 2728849"/>
              <a:gd name="connsiteY15" fmla="*/ 289 h 2115069"/>
              <a:gd name="connsiteX16" fmla="*/ 613778 w 2728849"/>
              <a:gd name="connsiteY16" fmla="*/ 289 h 2115069"/>
              <a:gd name="connsiteX17" fmla="*/ 613778 w 2728849"/>
              <a:gd name="connsiteY17" fmla="*/ 602138 h 2115069"/>
              <a:gd name="connsiteX18" fmla="*/ 584073 w 2728849"/>
              <a:gd name="connsiteY18" fmla="*/ 787873 h 2115069"/>
              <a:gd name="connsiteX19" fmla="*/ 306917 w 2728849"/>
              <a:gd name="connsiteY19" fmla="*/ 750786 h 2115069"/>
              <a:gd name="connsiteX20" fmla="*/ 0 w 2728849"/>
              <a:gd name="connsiteY20" fmla="*/ 1057637 h 211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28849" h="2115069">
                <a:moveTo>
                  <a:pt x="55" y="1057630"/>
                </a:moveTo>
                <a:cubicBezTo>
                  <a:pt x="55" y="1227144"/>
                  <a:pt x="137456" y="1364576"/>
                  <a:pt x="306877" y="1364576"/>
                </a:cubicBezTo>
                <a:cubicBezTo>
                  <a:pt x="460120" y="1364576"/>
                  <a:pt x="533803" y="1267661"/>
                  <a:pt x="584034" y="1327519"/>
                </a:cubicBezTo>
                <a:cubicBezTo>
                  <a:pt x="609777" y="1358291"/>
                  <a:pt x="613731" y="1397067"/>
                  <a:pt x="613731" y="1513251"/>
                </a:cubicBezTo>
                <a:lnTo>
                  <a:pt x="613731" y="2114975"/>
                </a:lnTo>
                <a:lnTo>
                  <a:pt x="1125965" y="2115070"/>
                </a:lnTo>
                <a:cubicBezTo>
                  <a:pt x="1201060" y="2115070"/>
                  <a:pt x="1211692" y="2107804"/>
                  <a:pt x="1217882" y="2093281"/>
                </a:cubicBezTo>
                <a:cubicBezTo>
                  <a:pt x="1230852" y="2063521"/>
                  <a:pt x="1204395" y="2014969"/>
                  <a:pt x="1204395" y="1903108"/>
                </a:cubicBezTo>
                <a:cubicBezTo>
                  <a:pt x="1204395" y="1667419"/>
                  <a:pt x="1453171" y="1479294"/>
                  <a:pt x="1671419" y="1479294"/>
                </a:cubicBezTo>
                <a:cubicBezTo>
                  <a:pt x="1889392" y="1479294"/>
                  <a:pt x="2137895" y="1657918"/>
                  <a:pt x="2137895" y="1903108"/>
                </a:cubicBezTo>
                <a:cubicBezTo>
                  <a:pt x="2137895" y="2014914"/>
                  <a:pt x="2111540" y="2063434"/>
                  <a:pt x="2124321" y="2093281"/>
                </a:cubicBezTo>
                <a:cubicBezTo>
                  <a:pt x="2130692" y="2107749"/>
                  <a:pt x="2141331" y="2115070"/>
                  <a:pt x="2216419" y="2115070"/>
                </a:cubicBezTo>
                <a:lnTo>
                  <a:pt x="2728558" y="2115070"/>
                </a:lnTo>
                <a:lnTo>
                  <a:pt x="2728558" y="250291"/>
                </a:lnTo>
                <a:cubicBezTo>
                  <a:pt x="2728558" y="250291"/>
                  <a:pt x="2736192" y="118226"/>
                  <a:pt x="2673361" y="55426"/>
                </a:cubicBezTo>
                <a:cubicBezTo>
                  <a:pt x="2610623" y="-7312"/>
                  <a:pt x="2461853" y="289"/>
                  <a:pt x="2461853" y="289"/>
                </a:cubicBezTo>
                <a:lnTo>
                  <a:pt x="613778" y="289"/>
                </a:lnTo>
                <a:lnTo>
                  <a:pt x="613778" y="602138"/>
                </a:lnTo>
                <a:cubicBezTo>
                  <a:pt x="613778" y="718355"/>
                  <a:pt x="609730" y="757067"/>
                  <a:pt x="584073" y="787873"/>
                </a:cubicBezTo>
                <a:cubicBezTo>
                  <a:pt x="533811" y="847786"/>
                  <a:pt x="460073" y="750786"/>
                  <a:pt x="306917" y="750786"/>
                </a:cubicBezTo>
                <a:cubicBezTo>
                  <a:pt x="137488" y="750786"/>
                  <a:pt x="0" y="888185"/>
                  <a:pt x="0" y="1057637"/>
                </a:cubicBezTo>
                <a:close/>
              </a:path>
            </a:pathLst>
          </a:custGeom>
          <a:solidFill>
            <a:schemeClr val="tx2"/>
          </a:solidFill>
          <a:ln w="643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2" name="Freihandform 21">
            <a:extLst>
              <a:ext uri="{FF2B5EF4-FFF2-40B4-BE49-F238E27FC236}">
                <a16:creationId xmlns:a16="http://schemas.microsoft.com/office/drawing/2014/main" id="{2311275E-32D1-542C-F8EC-753FFAF37DAC}"/>
              </a:ext>
            </a:extLst>
          </p:cNvPr>
          <p:cNvSpPr/>
          <p:nvPr/>
        </p:nvSpPr>
        <p:spPr>
          <a:xfrm>
            <a:off x="4198273" y="2100540"/>
            <a:ext cx="1816770" cy="2343793"/>
          </a:xfrm>
          <a:custGeom>
            <a:avLst/>
            <a:gdLst>
              <a:gd name="connsiteX0" fmla="*/ 892 w 2115718"/>
              <a:gd name="connsiteY0" fmla="*/ 2115694 h 2729462"/>
              <a:gd name="connsiteX1" fmla="*/ 602744 w 2115718"/>
              <a:gd name="connsiteY1" fmla="*/ 2115694 h 2729462"/>
              <a:gd name="connsiteX2" fmla="*/ 788477 w 2115718"/>
              <a:gd name="connsiteY2" fmla="*/ 2145455 h 2729462"/>
              <a:gd name="connsiteX3" fmla="*/ 751388 w 2115718"/>
              <a:gd name="connsiteY3" fmla="*/ 2422516 h 2729462"/>
              <a:gd name="connsiteX4" fmla="*/ 1058305 w 2115718"/>
              <a:gd name="connsiteY4" fmla="*/ 2729462 h 2729462"/>
              <a:gd name="connsiteX5" fmla="*/ 1365222 w 2115718"/>
              <a:gd name="connsiteY5" fmla="*/ 2422641 h 2729462"/>
              <a:gd name="connsiteX6" fmla="*/ 1328141 w 2115718"/>
              <a:gd name="connsiteY6" fmla="*/ 2145486 h 2729462"/>
              <a:gd name="connsiteX7" fmla="*/ 1513874 w 2115718"/>
              <a:gd name="connsiteY7" fmla="*/ 2115726 h 2729462"/>
              <a:gd name="connsiteX8" fmla="*/ 2115601 w 2115718"/>
              <a:gd name="connsiteY8" fmla="*/ 2115726 h 2729462"/>
              <a:gd name="connsiteX9" fmla="*/ 2115719 w 2115718"/>
              <a:gd name="connsiteY9" fmla="*/ 1603557 h 2729462"/>
              <a:gd name="connsiteX10" fmla="*/ 2093930 w 2115718"/>
              <a:gd name="connsiteY10" fmla="*/ 1511640 h 2729462"/>
              <a:gd name="connsiteX11" fmla="*/ 1903724 w 2115718"/>
              <a:gd name="connsiteY11" fmla="*/ 1525096 h 2729462"/>
              <a:gd name="connsiteX12" fmla="*/ 1479971 w 2115718"/>
              <a:gd name="connsiteY12" fmla="*/ 1058160 h 2729462"/>
              <a:gd name="connsiteX13" fmla="*/ 1903724 w 2115718"/>
              <a:gd name="connsiteY13" fmla="*/ 591623 h 2729462"/>
              <a:gd name="connsiteX14" fmla="*/ 2093930 w 2115718"/>
              <a:gd name="connsiteY14" fmla="*/ 605170 h 2729462"/>
              <a:gd name="connsiteX15" fmla="*/ 2115695 w 2115718"/>
              <a:gd name="connsiteY15" fmla="*/ 513135 h 2729462"/>
              <a:gd name="connsiteX16" fmla="*/ 2115664 w 2115718"/>
              <a:gd name="connsiteY16" fmla="*/ 872 h 2729462"/>
              <a:gd name="connsiteX17" fmla="*/ 299209 w 2115718"/>
              <a:gd name="connsiteY17" fmla="*/ 872 h 2729462"/>
              <a:gd name="connsiteX18" fmla="*/ 56070 w 2115718"/>
              <a:gd name="connsiteY18" fmla="*/ 56009 h 2729462"/>
              <a:gd name="connsiteX19" fmla="*/ 871 w 2115718"/>
              <a:gd name="connsiteY19" fmla="*/ 274507 h 272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15718" h="2729462">
                <a:moveTo>
                  <a:pt x="892" y="2115694"/>
                </a:moveTo>
                <a:lnTo>
                  <a:pt x="602744" y="2115694"/>
                </a:lnTo>
                <a:cubicBezTo>
                  <a:pt x="718874" y="2115694"/>
                  <a:pt x="757610" y="2119649"/>
                  <a:pt x="788477" y="2145455"/>
                </a:cubicBezTo>
                <a:cubicBezTo>
                  <a:pt x="848398" y="2195717"/>
                  <a:pt x="751388" y="2269368"/>
                  <a:pt x="751388" y="2422516"/>
                </a:cubicBezTo>
                <a:cubicBezTo>
                  <a:pt x="751388" y="2592030"/>
                  <a:pt x="888790" y="2729462"/>
                  <a:pt x="1058305" y="2729462"/>
                </a:cubicBezTo>
                <a:cubicBezTo>
                  <a:pt x="1227820" y="2729462"/>
                  <a:pt x="1365222" y="2592030"/>
                  <a:pt x="1365222" y="2422641"/>
                </a:cubicBezTo>
                <a:cubicBezTo>
                  <a:pt x="1365222" y="2269399"/>
                  <a:pt x="1268306" y="2195748"/>
                  <a:pt x="1328141" y="2145486"/>
                </a:cubicBezTo>
                <a:cubicBezTo>
                  <a:pt x="1358945" y="2119775"/>
                  <a:pt x="1397681" y="2115726"/>
                  <a:pt x="1513874" y="2115726"/>
                </a:cubicBezTo>
                <a:lnTo>
                  <a:pt x="2115601" y="2115726"/>
                </a:lnTo>
                <a:lnTo>
                  <a:pt x="2115719" y="1603557"/>
                </a:lnTo>
                <a:cubicBezTo>
                  <a:pt x="2115719" y="1528502"/>
                  <a:pt x="2108461" y="1517894"/>
                  <a:pt x="2093930" y="1511640"/>
                </a:cubicBezTo>
                <a:cubicBezTo>
                  <a:pt x="2064169" y="1498765"/>
                  <a:pt x="2015626" y="1525096"/>
                  <a:pt x="1903724" y="1525096"/>
                </a:cubicBezTo>
                <a:cubicBezTo>
                  <a:pt x="1668035" y="1525096"/>
                  <a:pt x="1479971" y="1276415"/>
                  <a:pt x="1479971" y="1058160"/>
                </a:cubicBezTo>
                <a:cubicBezTo>
                  <a:pt x="1479971" y="840188"/>
                  <a:pt x="1658502" y="591623"/>
                  <a:pt x="1903724" y="591623"/>
                </a:cubicBezTo>
                <a:cubicBezTo>
                  <a:pt x="2015531" y="591623"/>
                  <a:pt x="2064107" y="617981"/>
                  <a:pt x="2093930" y="605170"/>
                </a:cubicBezTo>
                <a:cubicBezTo>
                  <a:pt x="2108335" y="598856"/>
                  <a:pt x="2115695" y="588221"/>
                  <a:pt x="2115695" y="513135"/>
                </a:cubicBezTo>
                <a:lnTo>
                  <a:pt x="2115664" y="872"/>
                </a:lnTo>
                <a:lnTo>
                  <a:pt x="299209" y="872"/>
                </a:lnTo>
                <a:cubicBezTo>
                  <a:pt x="299209" y="872"/>
                  <a:pt x="123468" y="-11387"/>
                  <a:pt x="56070" y="56009"/>
                </a:cubicBezTo>
                <a:cubicBezTo>
                  <a:pt x="-11388" y="123437"/>
                  <a:pt x="871" y="274507"/>
                  <a:pt x="871" y="274507"/>
                </a:cubicBezTo>
                <a:close/>
              </a:path>
            </a:pathLst>
          </a:custGeom>
          <a:solidFill>
            <a:srgbClr val="713DFF"/>
          </a:solidFill>
          <a:ln w="643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3" name="Freihandform 22">
            <a:extLst>
              <a:ext uri="{FF2B5EF4-FFF2-40B4-BE49-F238E27FC236}">
                <a16:creationId xmlns:a16="http://schemas.microsoft.com/office/drawing/2014/main" id="{B1D735B1-E66E-1267-1939-547BC7F06C81}"/>
              </a:ext>
            </a:extLst>
          </p:cNvPr>
          <p:cNvSpPr/>
          <p:nvPr/>
        </p:nvSpPr>
        <p:spPr>
          <a:xfrm>
            <a:off x="4212761" y="4056924"/>
            <a:ext cx="2343060" cy="1815942"/>
          </a:xfrm>
          <a:custGeom>
            <a:avLst/>
            <a:gdLst>
              <a:gd name="connsiteX0" fmla="*/ 2728609 w 2728609"/>
              <a:gd name="connsiteY0" fmla="*/ 1057534 h 2114754"/>
              <a:gd name="connsiteX1" fmla="*/ 2421842 w 2728609"/>
              <a:gd name="connsiteY1" fmla="*/ 750619 h 2114754"/>
              <a:gd name="connsiteX2" fmla="*/ 2144654 w 2728609"/>
              <a:gd name="connsiteY2" fmla="*/ 787707 h 2114754"/>
              <a:gd name="connsiteX3" fmla="*/ 2114894 w 2728609"/>
              <a:gd name="connsiteY3" fmla="*/ 601944 h 2114754"/>
              <a:gd name="connsiteX4" fmla="*/ 2114894 w 2728609"/>
              <a:gd name="connsiteY4" fmla="*/ 125 h 2114754"/>
              <a:gd name="connsiteX5" fmla="*/ 1602723 w 2728609"/>
              <a:gd name="connsiteY5" fmla="*/ 0 h 2114754"/>
              <a:gd name="connsiteX6" fmla="*/ 1510774 w 2728609"/>
              <a:gd name="connsiteY6" fmla="*/ 21820 h 2114754"/>
              <a:gd name="connsiteX7" fmla="*/ 1524262 w 2728609"/>
              <a:gd name="connsiteY7" fmla="*/ 211993 h 2114754"/>
              <a:gd name="connsiteX8" fmla="*/ 1057323 w 2728609"/>
              <a:gd name="connsiteY8" fmla="*/ 635745 h 2114754"/>
              <a:gd name="connsiteX9" fmla="*/ 590785 w 2728609"/>
              <a:gd name="connsiteY9" fmla="*/ 211993 h 2114754"/>
              <a:gd name="connsiteX10" fmla="*/ 604328 w 2728609"/>
              <a:gd name="connsiteY10" fmla="*/ 21820 h 2114754"/>
              <a:gd name="connsiteX11" fmla="*/ 512230 w 2728609"/>
              <a:gd name="connsiteY11" fmla="*/ 125 h 2114754"/>
              <a:gd name="connsiteX12" fmla="*/ 31 w 2728609"/>
              <a:gd name="connsiteY12" fmla="*/ 125 h 2114754"/>
              <a:gd name="connsiteX13" fmla="*/ 31 w 2728609"/>
              <a:gd name="connsiteY13" fmla="*/ 1823869 h 2114754"/>
              <a:gd name="connsiteX14" fmla="*/ 63076 w 2728609"/>
              <a:gd name="connsiteY14" fmla="*/ 2043897 h 2114754"/>
              <a:gd name="connsiteX15" fmla="*/ 281146 w 2728609"/>
              <a:gd name="connsiteY15" fmla="*/ 2114755 h 2114754"/>
              <a:gd name="connsiteX16" fmla="*/ 2114862 w 2728609"/>
              <a:gd name="connsiteY16" fmla="*/ 2114755 h 2114754"/>
              <a:gd name="connsiteX17" fmla="*/ 2114862 w 2728609"/>
              <a:gd name="connsiteY17" fmla="*/ 1512968 h 2114754"/>
              <a:gd name="connsiteX18" fmla="*/ 2144623 w 2728609"/>
              <a:gd name="connsiteY18" fmla="*/ 1327235 h 2114754"/>
              <a:gd name="connsiteX19" fmla="*/ 2421748 w 2728609"/>
              <a:gd name="connsiteY19" fmla="*/ 1364348 h 2114754"/>
              <a:gd name="connsiteX20" fmla="*/ 2728570 w 2728609"/>
              <a:gd name="connsiteY20" fmla="*/ 1057526 h 211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28609" h="2114754">
                <a:moveTo>
                  <a:pt x="2728609" y="1057534"/>
                </a:moveTo>
                <a:cubicBezTo>
                  <a:pt x="2728609" y="888075"/>
                  <a:pt x="2591208" y="750619"/>
                  <a:pt x="2421842" y="750619"/>
                </a:cubicBezTo>
                <a:cubicBezTo>
                  <a:pt x="2268599" y="750619"/>
                  <a:pt x="2194853" y="847534"/>
                  <a:pt x="2144654" y="787707"/>
                </a:cubicBezTo>
                <a:cubicBezTo>
                  <a:pt x="2118911" y="756872"/>
                  <a:pt x="2114894" y="718160"/>
                  <a:pt x="2114894" y="601944"/>
                </a:cubicBezTo>
                <a:lnTo>
                  <a:pt x="2114894" y="125"/>
                </a:lnTo>
                <a:lnTo>
                  <a:pt x="1602723" y="0"/>
                </a:lnTo>
                <a:cubicBezTo>
                  <a:pt x="1527635" y="0"/>
                  <a:pt x="1517090" y="7297"/>
                  <a:pt x="1510774" y="21820"/>
                </a:cubicBezTo>
                <a:cubicBezTo>
                  <a:pt x="1497930" y="51643"/>
                  <a:pt x="1524262" y="100163"/>
                  <a:pt x="1524262" y="211993"/>
                </a:cubicBezTo>
                <a:cubicBezTo>
                  <a:pt x="1524262" y="447682"/>
                  <a:pt x="1275516" y="635745"/>
                  <a:pt x="1057323" y="635745"/>
                </a:cubicBezTo>
                <a:cubicBezTo>
                  <a:pt x="839350" y="635745"/>
                  <a:pt x="590785" y="457278"/>
                  <a:pt x="590785" y="211993"/>
                </a:cubicBezTo>
                <a:cubicBezTo>
                  <a:pt x="590785" y="100187"/>
                  <a:pt x="617203" y="51666"/>
                  <a:pt x="604328" y="21820"/>
                </a:cubicBezTo>
                <a:cubicBezTo>
                  <a:pt x="598051" y="7509"/>
                  <a:pt x="587380" y="125"/>
                  <a:pt x="512230" y="125"/>
                </a:cubicBezTo>
                <a:lnTo>
                  <a:pt x="31" y="125"/>
                </a:lnTo>
                <a:lnTo>
                  <a:pt x="31" y="1823869"/>
                </a:lnTo>
                <a:cubicBezTo>
                  <a:pt x="31" y="1823869"/>
                  <a:pt x="-3433" y="1977417"/>
                  <a:pt x="63076" y="2043897"/>
                </a:cubicBezTo>
                <a:cubicBezTo>
                  <a:pt x="129584" y="2110400"/>
                  <a:pt x="281146" y="2114755"/>
                  <a:pt x="281146" y="2114755"/>
                </a:cubicBezTo>
                <a:lnTo>
                  <a:pt x="2114862" y="2114755"/>
                </a:lnTo>
                <a:lnTo>
                  <a:pt x="2114862" y="1512968"/>
                </a:lnTo>
                <a:cubicBezTo>
                  <a:pt x="2114862" y="1396838"/>
                  <a:pt x="2118840" y="1358102"/>
                  <a:pt x="2144623" y="1327235"/>
                </a:cubicBezTo>
                <a:cubicBezTo>
                  <a:pt x="2194885" y="1267378"/>
                  <a:pt x="2268568" y="1364348"/>
                  <a:pt x="2421748" y="1364348"/>
                </a:cubicBezTo>
                <a:cubicBezTo>
                  <a:pt x="2591208" y="1364379"/>
                  <a:pt x="2728570" y="1226978"/>
                  <a:pt x="2728570" y="1057526"/>
                </a:cubicBezTo>
                <a:close/>
              </a:path>
            </a:pathLst>
          </a:custGeom>
          <a:solidFill>
            <a:srgbClr val="FFFFFF"/>
          </a:solidFill>
          <a:ln w="643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60" name="Freihandform 59">
            <a:extLst>
              <a:ext uri="{FF2B5EF4-FFF2-40B4-BE49-F238E27FC236}">
                <a16:creationId xmlns:a16="http://schemas.microsoft.com/office/drawing/2014/main" id="{6FB8CE10-7F7C-105F-2C0B-3EFE7BE844D2}"/>
              </a:ext>
            </a:extLst>
          </p:cNvPr>
          <p:cNvSpPr/>
          <p:nvPr/>
        </p:nvSpPr>
        <p:spPr>
          <a:xfrm>
            <a:off x="6174844" y="3529866"/>
            <a:ext cx="1816497" cy="2343606"/>
          </a:xfrm>
          <a:custGeom>
            <a:avLst/>
            <a:gdLst>
              <a:gd name="connsiteX0" fmla="*/ 2114772 w 2115400"/>
              <a:gd name="connsiteY0" fmla="*/ 2445569 h 2729244"/>
              <a:gd name="connsiteX1" fmla="*/ 2114772 w 2115400"/>
              <a:gd name="connsiteY1" fmla="*/ 613744 h 2729244"/>
              <a:gd name="connsiteX2" fmla="*/ 1512951 w 2115400"/>
              <a:gd name="connsiteY2" fmla="*/ 613744 h 2729244"/>
              <a:gd name="connsiteX3" fmla="*/ 1327218 w 2115400"/>
              <a:gd name="connsiteY3" fmla="*/ 583984 h 2729244"/>
              <a:gd name="connsiteX4" fmla="*/ 1364307 w 2115400"/>
              <a:gd name="connsiteY4" fmla="*/ 306947 h 2729244"/>
              <a:gd name="connsiteX5" fmla="*/ 1057453 w 2115400"/>
              <a:gd name="connsiteY5" fmla="*/ 0 h 2729244"/>
              <a:gd name="connsiteX6" fmla="*/ 750599 w 2115400"/>
              <a:gd name="connsiteY6" fmla="*/ 306821 h 2729244"/>
              <a:gd name="connsiteX7" fmla="*/ 787680 w 2115400"/>
              <a:gd name="connsiteY7" fmla="*/ 583976 h 2729244"/>
              <a:gd name="connsiteX8" fmla="*/ 601946 w 2115400"/>
              <a:gd name="connsiteY8" fmla="*/ 613736 h 2729244"/>
              <a:gd name="connsiteX9" fmla="*/ 94 w 2115400"/>
              <a:gd name="connsiteY9" fmla="*/ 613736 h 2729244"/>
              <a:gd name="connsiteX10" fmla="*/ 0 w 2115400"/>
              <a:gd name="connsiteY10" fmla="*/ 1125968 h 2729244"/>
              <a:gd name="connsiteX11" fmla="*/ 21796 w 2115400"/>
              <a:gd name="connsiteY11" fmla="*/ 1217916 h 2729244"/>
              <a:gd name="connsiteX12" fmla="*/ 211971 w 2115400"/>
              <a:gd name="connsiteY12" fmla="*/ 1204429 h 2729244"/>
              <a:gd name="connsiteX13" fmla="*/ 635755 w 2115400"/>
              <a:gd name="connsiteY13" fmla="*/ 1671365 h 2729244"/>
              <a:gd name="connsiteX14" fmla="*/ 211971 w 2115400"/>
              <a:gd name="connsiteY14" fmla="*/ 2137901 h 2729244"/>
              <a:gd name="connsiteX15" fmla="*/ 21796 w 2115400"/>
              <a:gd name="connsiteY15" fmla="*/ 2124413 h 2729244"/>
              <a:gd name="connsiteX16" fmla="*/ 94 w 2115400"/>
              <a:gd name="connsiteY16" fmla="*/ 2216448 h 2729244"/>
              <a:gd name="connsiteX17" fmla="*/ 94 w 2115400"/>
              <a:gd name="connsiteY17" fmla="*/ 2728585 h 2729244"/>
              <a:gd name="connsiteX18" fmla="*/ 1838596 w 2115400"/>
              <a:gd name="connsiteY18" fmla="*/ 2728585 h 2729244"/>
              <a:gd name="connsiteX19" fmla="*/ 2059575 w 2115400"/>
              <a:gd name="connsiteY19" fmla="*/ 2673388 h 2729244"/>
              <a:gd name="connsiteX20" fmla="*/ 2114741 w 2115400"/>
              <a:gd name="connsiteY20" fmla="*/ 2445545 h 272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15400" h="2729244">
                <a:moveTo>
                  <a:pt x="2114772" y="2445569"/>
                </a:moveTo>
                <a:lnTo>
                  <a:pt x="2114772" y="613744"/>
                </a:lnTo>
                <a:lnTo>
                  <a:pt x="1512951" y="613744"/>
                </a:lnTo>
                <a:cubicBezTo>
                  <a:pt x="1396821" y="613744"/>
                  <a:pt x="1358084" y="609790"/>
                  <a:pt x="1327218" y="583984"/>
                </a:cubicBezTo>
                <a:cubicBezTo>
                  <a:pt x="1267328" y="533808"/>
                  <a:pt x="1364307" y="460133"/>
                  <a:pt x="1364307" y="306947"/>
                </a:cubicBezTo>
                <a:cubicBezTo>
                  <a:pt x="1364307" y="137432"/>
                  <a:pt x="1227000" y="0"/>
                  <a:pt x="1057453" y="0"/>
                </a:cubicBezTo>
                <a:cubicBezTo>
                  <a:pt x="887906" y="0"/>
                  <a:pt x="750599" y="137338"/>
                  <a:pt x="750599" y="306821"/>
                </a:cubicBezTo>
                <a:cubicBezTo>
                  <a:pt x="750599" y="460063"/>
                  <a:pt x="847483" y="533714"/>
                  <a:pt x="787680" y="583976"/>
                </a:cubicBezTo>
                <a:cubicBezTo>
                  <a:pt x="756876" y="609782"/>
                  <a:pt x="718077" y="613736"/>
                  <a:pt x="601946" y="613736"/>
                </a:cubicBezTo>
                <a:lnTo>
                  <a:pt x="94" y="613736"/>
                </a:lnTo>
                <a:lnTo>
                  <a:pt x="0" y="1125968"/>
                </a:lnTo>
                <a:cubicBezTo>
                  <a:pt x="0" y="1201023"/>
                  <a:pt x="7203" y="1211568"/>
                  <a:pt x="21796" y="1217916"/>
                </a:cubicBezTo>
                <a:cubicBezTo>
                  <a:pt x="51588" y="1230760"/>
                  <a:pt x="100038" y="1204429"/>
                  <a:pt x="211971" y="1204429"/>
                </a:cubicBezTo>
                <a:cubicBezTo>
                  <a:pt x="447692" y="1204429"/>
                  <a:pt x="635755" y="1453079"/>
                  <a:pt x="635755" y="1671365"/>
                </a:cubicBezTo>
                <a:cubicBezTo>
                  <a:pt x="635755" y="1889337"/>
                  <a:pt x="457193" y="2137901"/>
                  <a:pt x="211971" y="2137901"/>
                </a:cubicBezTo>
                <a:cubicBezTo>
                  <a:pt x="100163" y="2137901"/>
                  <a:pt x="51588" y="2111546"/>
                  <a:pt x="21796" y="2124413"/>
                </a:cubicBezTo>
                <a:cubicBezTo>
                  <a:pt x="7391" y="2130698"/>
                  <a:pt x="94" y="2141369"/>
                  <a:pt x="94" y="2216448"/>
                </a:cubicBezTo>
                <a:lnTo>
                  <a:pt x="94" y="2728585"/>
                </a:lnTo>
                <a:lnTo>
                  <a:pt x="1838596" y="2728585"/>
                </a:lnTo>
                <a:cubicBezTo>
                  <a:pt x="1838596" y="2728585"/>
                  <a:pt x="1993738" y="2739405"/>
                  <a:pt x="2059575" y="2673388"/>
                </a:cubicBezTo>
                <a:cubicBezTo>
                  <a:pt x="2125560" y="2607591"/>
                  <a:pt x="2114741" y="2445545"/>
                  <a:pt x="2114741" y="2445545"/>
                </a:cubicBezTo>
                <a:close/>
              </a:path>
            </a:pathLst>
          </a:custGeom>
          <a:solidFill>
            <a:srgbClr val="713DFF"/>
          </a:solidFill>
          <a:ln w="643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41133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69" name="Grafik 68" descr="Künstliche Intelligenz mit einfarbiger Füllung">
            <a:extLst>
              <a:ext uri="{FF2B5EF4-FFF2-40B4-BE49-F238E27FC236}">
                <a16:creationId xmlns:a16="http://schemas.microsoft.com/office/drawing/2014/main" id="{DBDEE311-C732-54E5-3861-62DF98ECA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6305" y="4761724"/>
            <a:ext cx="900000" cy="900000"/>
          </a:xfrm>
          <a:prstGeom prst="rect">
            <a:avLst/>
          </a:prstGeom>
        </p:spPr>
      </p:pic>
      <p:pic>
        <p:nvPicPr>
          <p:cNvPr id="71" name="Grafik 70" descr="Geld mit einfarbiger Füllung">
            <a:extLst>
              <a:ext uri="{FF2B5EF4-FFF2-40B4-BE49-F238E27FC236}">
                <a16:creationId xmlns:a16="http://schemas.microsoft.com/office/drawing/2014/main" id="{95FE77EB-4CBD-3202-8567-905D4CFEE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434148" y="2535303"/>
            <a:ext cx="900000" cy="900000"/>
          </a:xfrm>
          <a:prstGeom prst="rect">
            <a:avLst/>
          </a:prstGeom>
        </p:spPr>
      </p:pic>
      <p:pic>
        <p:nvPicPr>
          <p:cNvPr id="78" name="Grafik 77" descr="Warnung mit einfarbiger Füllung">
            <a:extLst>
              <a:ext uri="{FF2B5EF4-FFF2-40B4-BE49-F238E27FC236}">
                <a16:creationId xmlns:a16="http://schemas.microsoft.com/office/drawing/2014/main" id="{287C1259-3CC3-6DC5-38C0-CCAAA073B1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23581" y="4514895"/>
            <a:ext cx="900000" cy="900000"/>
          </a:xfrm>
          <a:prstGeom prst="rect">
            <a:avLst/>
          </a:prstGeom>
        </p:spPr>
      </p:pic>
      <p:pic>
        <p:nvPicPr>
          <p:cNvPr id="80" name="Grafik 79" descr="Nicht anfassen mit einfarbiger Füllung">
            <a:extLst>
              <a:ext uri="{FF2B5EF4-FFF2-40B4-BE49-F238E27FC236}">
                <a16:creationId xmlns:a16="http://schemas.microsoft.com/office/drawing/2014/main" id="{FC727744-FE97-9AB5-0D78-2738B48D6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05762" y="2298328"/>
            <a:ext cx="900000" cy="900000"/>
          </a:xfrm>
          <a:prstGeom prst="rect">
            <a:avLst/>
          </a:prstGeom>
        </p:spPr>
      </p:pic>
      <p:sp>
        <p:nvSpPr>
          <p:cNvPr id="7" name="TextBox 31">
            <a:extLst>
              <a:ext uri="{FF2B5EF4-FFF2-40B4-BE49-F238E27FC236}">
                <a16:creationId xmlns:a16="http://schemas.microsoft.com/office/drawing/2014/main" id="{AD3A2122-6B35-40D9-ED03-590470722E73}"/>
              </a:ext>
            </a:extLst>
          </p:cNvPr>
          <p:cNvSpPr txBox="1"/>
          <p:nvPr/>
        </p:nvSpPr>
        <p:spPr>
          <a:xfrm>
            <a:off x="407988" y="6011724"/>
            <a:ext cx="3496231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>
              <a:defRPr/>
            </a:pP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9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Quelle</a:t>
            </a:r>
            <a:r>
              <a:rPr lang="de-DE" sz="1050">
                <a:solidFill>
                  <a:schemeClr val="tx2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DE" sz="1050">
                <a:solidFill>
                  <a:schemeClr val="tx2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Gartner Predicts 2025</a:t>
            </a:r>
          </a:p>
        </p:txBody>
      </p:sp>
      <p:sp>
        <p:nvSpPr>
          <p:cNvPr id="11" name="TextBox 82">
            <a:extLst>
              <a:ext uri="{FF2B5EF4-FFF2-40B4-BE49-F238E27FC236}">
                <a16:creationId xmlns:a16="http://schemas.microsoft.com/office/drawing/2014/main" id="{006FCA1B-68D3-A935-B74D-59930048D5FD}"/>
              </a:ext>
            </a:extLst>
          </p:cNvPr>
          <p:cNvSpPr txBox="1"/>
          <p:nvPr/>
        </p:nvSpPr>
        <p:spPr>
          <a:xfrm>
            <a:off x="4355461" y="6475024"/>
            <a:ext cx="348107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 -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kumimoji="0" lang="en-GB" sz="800" b="0" i="0" u="none" strike="noStrike" kern="0" cap="none" spc="0" normalizeH="0" baseline="0" noProof="0" err="1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Mercanis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kumimoji="0" lang="en-DE" sz="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alpha val="60227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redistribution without consent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1455918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HIDDENSHAPES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HIDDENSHAPE" val="1"/>
</p:tagLst>
</file>

<file path=ppt/theme/theme1.xml><?xml version="1.0" encoding="utf-8"?>
<a:theme xmlns:a="http://schemas.openxmlformats.org/drawingml/2006/main" name="3_Office Theme">
  <a:themeElements>
    <a:clrScheme name="Office Theme">
      <a:dk1>
        <a:srgbClr val="041133"/>
      </a:dk1>
      <a:lt1>
        <a:srgbClr val="33322F"/>
      </a:lt1>
      <a:dk2>
        <a:srgbClr val="FFFFFF"/>
      </a:dk2>
      <a:lt2>
        <a:srgbClr val="BEA6FF"/>
      </a:lt2>
      <a:accent1>
        <a:srgbClr val="05C980"/>
      </a:accent1>
      <a:accent2>
        <a:srgbClr val="FEE700"/>
      </a:accent2>
      <a:accent3>
        <a:srgbClr val="FF6540"/>
      </a:accent3>
      <a:accent4>
        <a:srgbClr val="F1E0C6"/>
      </a:accent4>
      <a:accent5>
        <a:srgbClr val="F9F8F8"/>
      </a:accent5>
      <a:accent6>
        <a:srgbClr val="FDFCFB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54000" dist="127000" dir="5400000" rotWithShape="0">
              <a:schemeClr val="accent3">
                <a:hueOff val="11198422"/>
                <a:satOff val="-84337"/>
                <a:lumOff val="21234"/>
                <a:alpha val="25000"/>
              </a:schemeClr>
            </a:outerShdw>
          </a:effectLst>
        </a:effectStyle>
        <a:effectStyle>
          <a:effectLst>
            <a:outerShdw blurRad="254000" dist="127000" dir="5400000" rotWithShape="0">
              <a:schemeClr val="accent3">
                <a:hueOff val="11198422"/>
                <a:satOff val="-84337"/>
                <a:lumOff val="21234"/>
                <a:alpha val="60000"/>
              </a:scheme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hueOff val="12123197"/>
            <a:lumOff val="12686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6">
                <a:hueOff val="-1192752"/>
                <a:satOff val="-39415"/>
                <a:lumOff val="1066"/>
              </a:schemeClr>
            </a:solidFill>
            <a:effectLst/>
            <a:uFillTx/>
            <a:latin typeface="Open Sans Light"/>
            <a:ea typeface="Open Sans Light"/>
            <a:cs typeface="Open Sans Light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8A62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41133"/>
            </a:solidFill>
            <a:effectLst/>
            <a:uFillTx/>
            <a:latin typeface="Open Sans Light"/>
            <a:ea typeface="Open Sans Light"/>
            <a:cs typeface="Open Sans Light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Mercanis_Master_Deck_v2.7" id="{1555874F-9A3D-1B4E-8AE7-B9A98C738320}" vid="{0298AB13-3697-A84D-87F0-BB2A3BEB52F1}"/>
    </a:ext>
  </a:extLst>
</a:theme>
</file>

<file path=ppt/theme/theme2.xml><?xml version="1.0" encoding="utf-8"?>
<a:theme xmlns:a="http://schemas.openxmlformats.org/drawingml/2006/main" name="5_Office Theme">
  <a:themeElements>
    <a:clrScheme name="Office Theme">
      <a:dk1>
        <a:srgbClr val="041133"/>
      </a:dk1>
      <a:lt1>
        <a:srgbClr val="33322F"/>
      </a:lt1>
      <a:dk2>
        <a:srgbClr val="FFFFFF"/>
      </a:dk2>
      <a:lt2>
        <a:srgbClr val="BEA6FF"/>
      </a:lt2>
      <a:accent1>
        <a:srgbClr val="05C980"/>
      </a:accent1>
      <a:accent2>
        <a:srgbClr val="FEE700"/>
      </a:accent2>
      <a:accent3>
        <a:srgbClr val="FF6540"/>
      </a:accent3>
      <a:accent4>
        <a:srgbClr val="F1E0C6"/>
      </a:accent4>
      <a:accent5>
        <a:srgbClr val="F9F8F8"/>
      </a:accent5>
      <a:accent6>
        <a:srgbClr val="FDFCFB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54000" dist="127000" dir="5400000" rotWithShape="0">
              <a:schemeClr val="accent3">
                <a:hueOff val="11198422"/>
                <a:satOff val="-84337"/>
                <a:lumOff val="21234"/>
                <a:alpha val="25000"/>
              </a:schemeClr>
            </a:outerShdw>
          </a:effectLst>
        </a:effectStyle>
        <a:effectStyle>
          <a:effectLst>
            <a:outerShdw blurRad="254000" dist="127000" dir="5400000" rotWithShape="0">
              <a:schemeClr val="accent3">
                <a:hueOff val="11198422"/>
                <a:satOff val="-84337"/>
                <a:lumOff val="21234"/>
                <a:alpha val="60000"/>
              </a:scheme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hueOff val="12123197"/>
            <a:lumOff val="12686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<a:prstTxWarp prst="textNoShape">
          <a:avLst/>
        </a:prstTxWarp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6">
                <a:hueOff val="-1192752"/>
                <a:satOff val="-39415"/>
                <a:lumOff val="1066"/>
              </a:schemeClr>
            </a:solidFill>
            <a:effectLst/>
            <a:uFillTx/>
            <a:latin typeface="Open Sans Light"/>
            <a:ea typeface="Open Sans Light"/>
            <a:cs typeface="Open Sans Light"/>
            <a:sym typeface="Open Sans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8A62"/>
          </a:solidFill>
          <a:prstDash val="solid"/>
          <a:miter lim="800000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41133"/>
            </a:solidFill>
            <a:effectLst/>
            <a:uFillTx/>
            <a:latin typeface="Open Sans Light"/>
            <a:ea typeface="Open Sans Light"/>
            <a:cs typeface="Open Sans Light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Mercanis_Master_Deck_v2.7" id="{1555874F-9A3D-1B4E-8AE7-B9A98C738320}" vid="{0298AB13-3697-A84D-87F0-BB2A3BEB52F1}"/>
    </a:ext>
  </a:extLst>
</a:theme>
</file>

<file path=ppt/theme/theme3.xml><?xml version="1.0" encoding="utf-8"?>
<a:theme xmlns:a="http://schemas.openxmlformats.org/drawingml/2006/main" name="7_Office Theme">
  <a:themeElements>
    <a:clrScheme name="Office Theme">
      <a:dk1>
        <a:srgbClr val="041133"/>
      </a:dk1>
      <a:lt1>
        <a:srgbClr val="33322F"/>
      </a:lt1>
      <a:dk2>
        <a:srgbClr val="FFFFFF"/>
      </a:dk2>
      <a:lt2>
        <a:srgbClr val="BEA6FF"/>
      </a:lt2>
      <a:accent1>
        <a:srgbClr val="05C980"/>
      </a:accent1>
      <a:accent2>
        <a:srgbClr val="FEE700"/>
      </a:accent2>
      <a:accent3>
        <a:srgbClr val="FF6540"/>
      </a:accent3>
      <a:accent4>
        <a:srgbClr val="F1E0C6"/>
      </a:accent4>
      <a:accent5>
        <a:srgbClr val="F9F8F8"/>
      </a:accent5>
      <a:accent6>
        <a:srgbClr val="FDFCFB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54000" dist="127000" dir="5400000" rotWithShape="0">
              <a:schemeClr val="accent3">
                <a:hueOff val="11198422"/>
                <a:satOff val="-84337"/>
                <a:lumOff val="21234"/>
                <a:alpha val="25000"/>
              </a:schemeClr>
            </a:outerShdw>
          </a:effectLst>
        </a:effectStyle>
        <a:effectStyle>
          <a:effectLst>
            <a:outerShdw blurRad="254000" dist="127000" dir="5400000" rotWithShape="0">
              <a:schemeClr val="accent3">
                <a:hueOff val="11198422"/>
                <a:satOff val="-84337"/>
                <a:lumOff val="21234"/>
                <a:alpha val="60000"/>
              </a:scheme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hueOff val="12123197"/>
            <a:lumOff val="12686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6">
                <a:hueOff val="-1192752"/>
                <a:satOff val="-39415"/>
                <a:lumOff val="1066"/>
              </a:schemeClr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8A62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41133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Mercanis_Master_Deck_v2.7" id="{1555874F-9A3D-1B4E-8AE7-B9A98C738320}" vid="{0298AB13-3697-A84D-87F0-BB2A3BEB52F1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Breitbild</PresentationFormat>
  <Slides>27</Slides>
  <Notes>23</Notes>
  <HiddenSlides>0</HiddenSlide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27</vt:i4>
      </vt:variant>
    </vt:vector>
  </HeadingPairs>
  <TitlesOfParts>
    <vt:vector size="30" baseType="lpstr">
      <vt:lpstr>3_Office Theme</vt:lpstr>
      <vt:lpstr>5_Office Theme</vt:lpstr>
      <vt:lpstr>7_Office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Einkauf im Wandel – KI macht freitextbasiertes Intake-to-Order &amp; Guided Buying zum neuen Standard</vt:lpstr>
      <vt:lpstr>Die Nutzung von generativer KI wird viel schneller eine Grund-voraussetzung als es bei anderen Tools in der Vergangenheit der Fall war</vt:lpstr>
      <vt:lpstr>PowerPoint-Präsentation</vt:lpstr>
      <vt:lpstr>Der Bedarf an KI-Innovation geht einher mit einem notwendigen Wandel im Intake to Order Prozess</vt:lpstr>
      <vt:lpstr>PowerPoint-Präsentation</vt:lpstr>
      <vt:lpstr>Traditionelles Intake Management birgt Schwierigkeiten und Hürden für Einkäufer und Bedarfsträger gleichermaßen</vt:lpstr>
      <vt:lpstr>Konversationelle KI ermöglicht es präzise Freitextanfragen  zu stellen die alle wichtigen Informationen beinhalten</vt:lpstr>
      <vt:lpstr>PowerPoint-Präsentation</vt:lpstr>
      <vt:lpstr>Anforderung an eine Intake to Order Lösung</vt:lpstr>
      <vt:lpstr>PowerPoint-Präsentation</vt:lpstr>
      <vt:lpstr>PowerPoint-Präsentation</vt:lpstr>
      <vt:lpstr>Intuitives Intake Management – strukturiert, compliant, effizient</vt:lpstr>
      <vt:lpstr>Von freitextbasierten Bestellungen bis zum regelbasierten Guided Buying – flexibel skalierbar </vt:lpstr>
      <vt:lpstr>PowerPoint-Präsentation</vt:lpstr>
      <vt:lpstr>PowerPoint-Präsentation</vt:lpstr>
      <vt:lpstr>Von freitextbasierten Bestellungen bis zum regelbasierten Guided Buying – flexibel skalierbar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Kian Taheri</dc:creator>
  <cp:revision>4</cp:revision>
  <dcterms:created xsi:type="dcterms:W3CDTF">2025-06-04T19:35:25Z</dcterms:created>
  <dcterms:modified xsi:type="dcterms:W3CDTF">2025-06-25T08:38:08Z</dcterms:modified>
</cp:coreProperties>
</file>