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18" r:id="rId4"/>
  </p:sldMasterIdLst>
  <p:notesMasterIdLst>
    <p:notesMasterId r:id="rId38"/>
  </p:notesMasterIdLst>
  <p:handoutMasterIdLst>
    <p:handoutMasterId r:id="rId39"/>
  </p:handoutMasterIdLst>
  <p:sldIdLst>
    <p:sldId id="256" r:id="rId5"/>
    <p:sldId id="277" r:id="rId6"/>
    <p:sldId id="2147483647" r:id="rId7"/>
    <p:sldId id="267" r:id="rId8"/>
    <p:sldId id="278" r:id="rId9"/>
    <p:sldId id="269" r:id="rId10"/>
    <p:sldId id="264" r:id="rId11"/>
    <p:sldId id="274" r:id="rId12"/>
    <p:sldId id="262" r:id="rId13"/>
    <p:sldId id="260" r:id="rId14"/>
    <p:sldId id="261" r:id="rId15"/>
    <p:sldId id="2147483627" r:id="rId16"/>
    <p:sldId id="259" r:id="rId17"/>
    <p:sldId id="266" r:id="rId18"/>
    <p:sldId id="257" r:id="rId19"/>
    <p:sldId id="273" r:id="rId20"/>
    <p:sldId id="272" r:id="rId21"/>
    <p:sldId id="271" r:id="rId22"/>
    <p:sldId id="2147483637" r:id="rId23"/>
    <p:sldId id="284" r:id="rId24"/>
    <p:sldId id="290" r:id="rId25"/>
    <p:sldId id="291" r:id="rId26"/>
    <p:sldId id="263" r:id="rId27"/>
    <p:sldId id="258" r:id="rId28"/>
    <p:sldId id="286" r:id="rId29"/>
    <p:sldId id="281" r:id="rId30"/>
    <p:sldId id="280" r:id="rId31"/>
    <p:sldId id="282" r:id="rId32"/>
    <p:sldId id="268" r:id="rId33"/>
    <p:sldId id="270" r:id="rId34"/>
    <p:sldId id="276" r:id="rId35"/>
    <p:sldId id="275" r:id="rId36"/>
    <p:sldId id="26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1BAE568-8587-470F-A814-2763E21E951D}">
          <p14:sldIdLst>
            <p14:sldId id="256"/>
            <p14:sldId id="277"/>
            <p14:sldId id="2147483647"/>
            <p14:sldId id="267"/>
            <p14:sldId id="278"/>
            <p14:sldId id="269"/>
            <p14:sldId id="264"/>
            <p14:sldId id="274"/>
            <p14:sldId id="262"/>
            <p14:sldId id="260"/>
            <p14:sldId id="261"/>
            <p14:sldId id="2147483627"/>
            <p14:sldId id="259"/>
            <p14:sldId id="266"/>
            <p14:sldId id="257"/>
            <p14:sldId id="273"/>
            <p14:sldId id="272"/>
            <p14:sldId id="271"/>
            <p14:sldId id="2147483637"/>
            <p14:sldId id="284"/>
            <p14:sldId id="290"/>
            <p14:sldId id="291"/>
            <p14:sldId id="263"/>
            <p14:sldId id="258"/>
            <p14:sldId id="286"/>
            <p14:sldId id="281"/>
            <p14:sldId id="280"/>
            <p14:sldId id="282"/>
            <p14:sldId id="268"/>
            <p14:sldId id="270"/>
            <p14:sldId id="276"/>
            <p14:sldId id="275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8B6DB7-E702-57BF-F637-8D3962A9936D}" name="Sonal Sharma" initials="SS" userId="S::sonal.sharma@zycus.com::abd28a28-0142-4e19-82fe-188fd99a291c" providerId="AD"/>
  <p188:author id="{5EF2DCC8-4A58-3E6F-5261-EF1A21D47819}" name="Tejit Mithal" initials="TM" userId="S::tejit.mithal@zycus.com::bfe40915-04b8-4950-b7d7-176658f0fe71" providerId="AD"/>
  <p188:author id="{694287EC-F7A9-8FB3-3D52-C6E6B09B3A0B}" name="Saurabh K Sharma" initials="SKS" userId="S::saurabh.s@zycus.com::84560570-6935-41c1-94c8-e84ae43d2ce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laka Desai" initials="SD" lastIdx="12" clrIdx="0"/>
  <p:cmAuthor id="7" name="Agnieszka Matlega" initials="AM" lastIdx="31" clrIdx="6"/>
  <p:cmAuthor id="1" name="Mrunal Shinde" initials="MS" lastIdx="1" clrIdx="0"/>
  <p:cmAuthor id="8" name="Thomas Bioud" initials="TB" lastIdx="3" clrIdx="7"/>
  <p:cmAuthor id="2" name="Moulshri Sharma" initials="MS" lastIdx="54" clrIdx="1"/>
  <p:cmAuthor id="9" name="Laurent Probst" initials="LP" lastIdx="2" clrIdx="8"/>
  <p:cmAuthor id="3" name="Somdipto Ghosh" initials="SG" lastIdx="3" clrIdx="2"/>
  <p:cmAuthor id="10" name="Gareth Adams" initials="GA" lastIdx="1" clrIdx="9"/>
  <p:cmAuthor id="4" name="Nachiket Bhagdikar" initials="NB" lastIdx="1" clrIdx="3"/>
  <p:cmAuthor id="11" name="Ashish Naik" initials="AN" lastIdx="1" clrIdx="10"/>
  <p:cmAuthor id="5" name="Adriel Pinto" initials="AP" lastIdx="12" clrIdx="4"/>
  <p:cmAuthor id="6" name="chetan.pangavane" initials="c" lastIdx="3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72"/>
    <a:srgbClr val="21A19A"/>
    <a:srgbClr val="FFFFFF"/>
    <a:srgbClr val="00FF00"/>
    <a:srgbClr val="E4EDF3"/>
    <a:srgbClr val="FEFEFE"/>
    <a:srgbClr val="FAFBF8"/>
    <a:srgbClr val="DEDEDC"/>
    <a:srgbClr val="E6E7E5"/>
    <a:srgbClr val="EBE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5F8893-11B8-4F59-A369-DBDE319F7BF4}" v="18" dt="2025-06-18T16:46:55.262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966" autoAdjust="0"/>
  </p:normalViewPr>
  <p:slideViewPr>
    <p:cSldViewPr snapToGrid="0">
      <p:cViewPr varScale="1">
        <p:scale>
          <a:sx n="82" d="100"/>
          <a:sy n="82" d="100"/>
        </p:scale>
        <p:origin x="15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>
                <a:ea typeface="Calibri" panose="020F0502020204030204" charset="0"/>
                <a:cs typeface="Calibri" panose="020F0502020204030204" charset="0"/>
              </a:rPr>
              <a:t>6/18/2025</a:t>
            </a:fld>
            <a:endParaRPr lang="en-US"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>
                <a:ea typeface="Calibri" panose="020F0502020204030204" charset="0"/>
                <a:cs typeface="Calibri" panose="020F0502020204030204" charset="0"/>
              </a:rPr>
              <a:t>‹#›</a:t>
            </a:fld>
            <a:endParaRPr lang="en-US">
              <a:ea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1T12:49:36.6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65,'26'0,"41"0,0-2,87-14,-80 7,0 3,136 7,-81 1,-127-1,37-1,0-1,-1-1,59-12,-50 6,1 2,0 3,0 2,52 5,10-2,-47-2,0-1,0 2,104 16,-103-8,1-3,0-4,71-5,-11 0,0 2,143 3,-60 26,-197-27,65 2,92-7,-93-10,-54 9,-1 1,34-2,-35 6,41-6,-41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1T12:49:42.4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0,'77'4,"96"16,7 2,863-7,-634-19,1710 4,-2039 5,0 4,124 29,-150-27,48 9,0-5,1-5,116-2,1477-12,-881 7,-39-3,-745-2,0-1,31-7,-31 4,60-2,43 6,304 5,-319 10,-88-7,0-2,0-2,0-1,0-1,0-1,32-7,13-2,0 2,1 4,95 6,-40 1,708-3,-823 1,0 1,33 7,-4 1,-19-7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1T12:49:51.0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0,'2071'0,"-1991"5,0 2,107 25,-94-14,98 6,-49-24,17 2,-111 4,62 15,-67-11,0-1,47 1,174-9,-125-2,-133 1,-2 0,0 0,0 0,1 0,-1 0,0 0,0-1,0 0,0 0,0 0,0-1,0 1,5-4,-3-1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370EEE10-5426-45D1-A805-8DB27547B79C}" type="datetimeFigureOut">
              <a:rPr lang="en-US"/>
              <a:t>6/18/2025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2286FC83-23D1-4863-97BA-9CF8BE721694}" type="slidenum">
              <a:r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Calibri" panose="020F0502020204030204" charset="0"/>
        <a:cs typeface="Calibri" panose="020F050202020403020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Calibri" panose="020F0502020204030204" charset="0"/>
        <a:cs typeface="Calibri" panose="020F050202020403020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Calibri" panose="020F0502020204030204" charset="0"/>
        <a:cs typeface="Calibri" panose="020F050202020403020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Calibri" panose="020F0502020204030204" charset="0"/>
        <a:cs typeface="Calibri" panose="020F050202020403020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Calibri" panose="020F0502020204030204" charset="0"/>
        <a:cs typeface="Calibri" panose="020F050202020403020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90B80-2FF8-462E-8125-BF3AD9037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408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FDE5A-4360-EA96-3318-FA1D93165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7395C0-00D0-6B4A-FEE7-7FE1193E9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BFE77-1038-AB88-66AC-03C13E930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2BA83-CFB3-71BB-C11A-459B0BC12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90B80-2FF8-462E-8125-BF3AD9037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charset="0"/>
                <a:cs typeface="Calibri" panose="020F050202020403020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060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87BB2-8C79-713E-8C81-12B66CEAA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EDD9D7-A789-DBA1-7E43-1053C1C7A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B4DD51-D748-0FE8-03F9-E0112952B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7D15D-6DB3-A04D-B52F-018BB43BC1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90B80-2FF8-462E-8125-BF3AD9037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charset="0"/>
                <a:cs typeface="Calibri" panose="020F050202020403020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92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7D140-EABD-025D-2423-E886CA63A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8C8F22-CFAB-2457-C183-4FFDA9847D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569139-7556-AF1F-7B77-64EDBE8F8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C0EFD-26EA-89AA-1E8A-42187DB153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90B80-2FF8-462E-8125-BF3AD9037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charset="0"/>
                <a:cs typeface="Calibri" panose="020F050202020403020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68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FC83-23D1-4863-97BA-9CF8BE721694}" type="slidenum">
              <a:rPr lang="en-DE" smtClean="0"/>
              <a:t>24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84820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C4056-9CB7-90B8-9CBA-B02FC5BA1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BBAEF7-5F03-A0CB-1152-12ABA14AFE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5BCC3-E2B8-1052-0DC6-8D5FDC2EC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EAD26-6F2D-AB9B-C026-863F7FFF8F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FC83-23D1-4863-97BA-9CF8BE721694}" type="slidenum">
              <a:rPr lang="en-DE" smtClean="0"/>
              <a:t>25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1715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41D34-D455-4FBF-4291-89E2E3127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09CD17-5961-394D-12AB-8B54115565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17BC6-D159-4189-DA9F-A0DE78B5B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CD816-E62E-2697-B339-B083263D5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FC83-23D1-4863-97BA-9CF8BE721694}" type="slidenum">
              <a:rPr lang="en-DE" smtClean="0"/>
              <a:t>26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03684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592A7-633B-55F1-6980-E3C1D13D5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FBFB03-AEBC-A0F6-4992-857D466C1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086178-97E4-E76F-B140-3C803338F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D9F7F-1AE3-4081-AAF0-AB2AB370E6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FC83-23D1-4863-97BA-9CF8BE721694}" type="slidenum">
              <a:rPr lang="en-DE" smtClean="0"/>
              <a:t>27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87827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FF5F0-D66C-1889-375A-D3397BBA1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02F4E1-AA68-1E6B-461D-3CB14CD3E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E717B9-323E-D7CE-C7E4-9C615518B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E422E-629C-14E2-91E2-EF0A978B1C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6FC83-23D1-4863-97BA-9CF8BE721694}" type="slidenum">
              <a:rPr lang="en-DE" smtClean="0"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52298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35E6A-3B45-F9DB-4FA7-DCABEDD47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CBEE8C-1A1A-2510-89B7-A2144BD48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685881-66DB-F7F1-32C7-60865AC40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C98FC-0702-0238-EA0B-E33271E82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0BFCFB-4B13-4A3C-8792-DE19FCD414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charset="0"/>
                <a:cs typeface="Calibri" panose="020F050202020403020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407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DC773-B8DC-422F-AD27-0707F729A0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13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6C50D-6825-D188-876B-5CBCFC8FF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473C7F-E259-CE98-83A0-49B341A44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0CD6EF-4EF0-F82C-0431-C1C0007A19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A16B1-F654-DD2C-B4A9-4F2667E34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90B80-2FF8-462E-8125-BF3AD9037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charset="0"/>
                <a:cs typeface="Calibri" panose="020F050202020403020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32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B64E0-12D1-8B71-165D-62073E4A3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379509-DA42-32D5-E9D6-BE4BF289C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73D4F0-E6FB-F8CC-767A-7E3E212A7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/>
          </a:p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852E3-B592-E2FA-20B6-E4EBCA48BF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9472B-4190-4A06-8460-C461B9339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690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>
                <a:solidFill>
                  <a:srgbClr val="1F1F1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Good morning/afternoon everyone, and welcome! We stand at the precipice of a new evolution – Generative AI. </a:t>
            </a:r>
            <a:r>
              <a:rPr lang="en-US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 Zycus, for many years we have strived to push boundaries and lead innovation.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Today, I want to introduce you to a technology that aligns perfectly with that vision: Generative AI.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According to analysts’ procurement is not untouched by the magic of Gen AI. While Gartner says that 80% of new enterprises procurement apps with use AI by 2025. </a:t>
            </a:r>
            <a:r>
              <a:rPr lang="en-U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Mckinsey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confirms on the potential of unlocking trillions of dollars in savings with use of AI.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Early adopters are definitely going to gain an edge.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90B80-2FF8-462E-8125-BF3AD9037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191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005DF-E411-6032-B465-AEDCE6439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C64149-F760-7C87-336D-EA920EB9EF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D71A25-8527-3CA8-1C16-CFEB738A0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02328-79E0-5041-C823-AC1835BB5C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90B80-2FF8-462E-8125-BF3AD9037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charset="0"/>
                <a:cs typeface="Calibri" panose="020F050202020403020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801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FAD0C-7A42-2A93-B6B1-853AB1A1D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B11DB0-76E1-EDED-A63E-7E93412BF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75F2B6-DA50-AF7E-F00C-9E1E93126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74240-E2AF-3C58-2F06-F694DD4698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90B80-2FF8-462E-8125-BF3AD9037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charset="0"/>
                <a:cs typeface="Calibri" panose="020F050202020403020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3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D04F6-1E97-74AF-AFE2-4FEE5BE8E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5B5F81-FEFA-99EC-3B2B-1058C8F5B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7BFE05-5312-D62F-5E57-AB2C068B4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C59F4-6E4D-5E2E-4738-8A8DF26B59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F5928-1A2D-4781-8929-95E819761D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291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9472B-4190-4A06-8460-C461B9339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409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A3DD0-3767-F25C-C562-DE4E5C80E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E760EF-9381-A764-E8A7-DB0FA4AF0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29C037-2B13-D8E2-3A0F-CEB235F6F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56F68-B599-76EC-BD8D-2062F5FD1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90B80-2FF8-462E-8125-BF3AD9037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charset="0"/>
                <a:cs typeface="Calibri" panose="020F050202020403020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25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C00ED-6CC6-31E5-F05F-6ABC44CBB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FA5DFC-0FC8-1735-8217-1DF23A2F81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101BF4-0504-E93E-9F42-A6C067FC06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A99B5-671F-2B20-CC8C-450EACE1EA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90B80-2FF8-462E-8125-BF3AD9037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charset="0"/>
                <a:cs typeface="Calibri" panose="020F050202020403020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93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700" y="177100"/>
            <a:ext cx="10515600" cy="48481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>
                <a:solidFill>
                  <a:srgbClr val="001832"/>
                </a:solidFill>
              </a:defRPr>
            </a:lvl1pPr>
          </a:lstStyle>
          <a:p>
            <a:r>
              <a:rPr lang="en-US"/>
              <a:t>Title |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6895"/>
            <a:ext cx="10515600" cy="435133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333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41BCBB7-23B7-4310-A2EA-2D166DE030C7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4C8D5A6-6A3A-4A4A-A191-A8C467F003B1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671E8B-AC46-3E03-6810-F49F5374B10B}"/>
              </a:ext>
            </a:extLst>
          </p:cNvPr>
          <p:cNvSpPr/>
          <p:nvPr/>
        </p:nvSpPr>
        <p:spPr>
          <a:xfrm rot="16200000">
            <a:off x="-243698" y="358001"/>
            <a:ext cx="788572" cy="725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2634B6-050A-9CB3-0E71-BB2E6A96F151}"/>
              </a:ext>
            </a:extLst>
          </p:cNvPr>
          <p:cNvSpPr/>
          <p:nvPr userDrawn="1"/>
        </p:nvSpPr>
        <p:spPr>
          <a:xfrm rot="16200000">
            <a:off x="11919113" y="379542"/>
            <a:ext cx="484815" cy="609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blue and green striped logo&#10;&#10;Description automatically generated">
            <a:extLst>
              <a:ext uri="{FF2B5EF4-FFF2-40B4-BE49-F238E27FC236}">
                <a16:creationId xmlns:a16="http://schemas.microsoft.com/office/drawing/2014/main" id="{DEC48991-93D1-88A1-07DE-CFB04EA910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460" y="236958"/>
            <a:ext cx="465451" cy="3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860D8E0-28ED-E9E7-EA1C-9D28E080F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700" y="177100"/>
            <a:ext cx="10515600" cy="48481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>
                <a:solidFill>
                  <a:srgbClr val="001832"/>
                </a:solidFill>
              </a:defRPr>
            </a:lvl1pPr>
          </a:lstStyle>
          <a:p>
            <a:r>
              <a:rPr lang="en-US"/>
              <a:t>Title |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0836D5-9770-0917-4904-878B94377265}"/>
              </a:ext>
            </a:extLst>
          </p:cNvPr>
          <p:cNvSpPr/>
          <p:nvPr userDrawn="1"/>
        </p:nvSpPr>
        <p:spPr>
          <a:xfrm rot="16200000">
            <a:off x="-243698" y="358001"/>
            <a:ext cx="788572" cy="725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256273-331C-AC6C-0C69-0CDF9332EB8E}"/>
              </a:ext>
            </a:extLst>
          </p:cNvPr>
          <p:cNvSpPr/>
          <p:nvPr userDrawn="1"/>
        </p:nvSpPr>
        <p:spPr>
          <a:xfrm rot="16200000">
            <a:off x="11919113" y="379542"/>
            <a:ext cx="484815" cy="609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 descr="A blue and green striped logo&#10;&#10;Description automatically generated">
            <a:extLst>
              <a:ext uri="{FF2B5EF4-FFF2-40B4-BE49-F238E27FC236}">
                <a16:creationId xmlns:a16="http://schemas.microsoft.com/office/drawing/2014/main" id="{A8E5DC4D-5F50-E890-E7DD-DEA3C77D58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460" y="236958"/>
            <a:ext cx="465451" cy="3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7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791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969E92D-9787-4C12-9B3D-E47A85C9D8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D40E6CC-15D9-4974-B3D0-F1CE60E603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4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969E92D-9787-4C12-9B3D-E47A85C9D8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D40E6CC-15D9-4974-B3D0-F1CE60E603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85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969E92D-9787-4C12-9B3D-E47A85C9D8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D40E6CC-15D9-4974-B3D0-F1CE60E603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700" y="177100"/>
            <a:ext cx="10515600" cy="484813"/>
          </a:xfrm>
        </p:spPr>
        <p:txBody>
          <a:bodyPr>
            <a:noAutofit/>
          </a:bodyPr>
          <a:lstStyle>
            <a:lvl1pPr algn="l">
              <a:defRPr sz="2667" b="1">
                <a:solidFill>
                  <a:srgbClr val="001832"/>
                </a:solidFill>
              </a:defRPr>
            </a:lvl1pPr>
          </a:lstStyle>
          <a:p>
            <a:r>
              <a:rPr lang="en-US"/>
              <a:t>Title |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6895"/>
            <a:ext cx="10515600" cy="435133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333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671E8B-AC46-3E03-6810-F49F5374B10B}"/>
              </a:ext>
            </a:extLst>
          </p:cNvPr>
          <p:cNvSpPr/>
          <p:nvPr/>
        </p:nvSpPr>
        <p:spPr>
          <a:xfrm rot="16200000">
            <a:off x="-243698" y="358001"/>
            <a:ext cx="788572" cy="725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2634B6-050A-9CB3-0E71-BB2E6A96F151}"/>
              </a:ext>
            </a:extLst>
          </p:cNvPr>
          <p:cNvSpPr/>
          <p:nvPr userDrawn="1"/>
        </p:nvSpPr>
        <p:spPr>
          <a:xfrm rot="16200000">
            <a:off x="11919113" y="379542"/>
            <a:ext cx="484815" cy="609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blue and green striped logo&#10;&#10;Description automatically generated">
            <a:extLst>
              <a:ext uri="{FF2B5EF4-FFF2-40B4-BE49-F238E27FC236}">
                <a16:creationId xmlns:a16="http://schemas.microsoft.com/office/drawing/2014/main" id="{DEC48991-93D1-88A1-07DE-CFB04EA910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460" y="236958"/>
            <a:ext cx="465451" cy="3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71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4898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55;p14">
            <a:extLst>
              <a:ext uri="{FF2B5EF4-FFF2-40B4-BE49-F238E27FC236}">
                <a16:creationId xmlns:a16="http://schemas.microsoft.com/office/drawing/2014/main" id="{331D0805-C029-B42A-6A2E-0A3109A4453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2334" t="16462" b="4504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6DA929-3BF6-B811-927C-48ECDBC0CE3D}"/>
              </a:ext>
            </a:extLst>
          </p:cNvPr>
          <p:cNvSpPr txBox="1"/>
          <p:nvPr userDrawn="1"/>
        </p:nvSpPr>
        <p:spPr>
          <a:xfrm>
            <a:off x="919325" y="3409755"/>
            <a:ext cx="6386661" cy="1067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15">
              <a:lnSpc>
                <a:spcPts val="8925"/>
              </a:lnSpc>
            </a:pPr>
            <a:r>
              <a:rPr lang="en-US" sz="6376" spc="593" dirty="0">
                <a:solidFill>
                  <a:srgbClr val="FFFFFF"/>
                </a:solidFill>
                <a:latin typeface="Open Sans Bold Bold"/>
              </a:rPr>
              <a:t>VIELEN DANK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450D2F1-BC4B-48F6-3332-5D813B9055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322" b="30369"/>
          <a:stretch/>
        </p:blipFill>
        <p:spPr>
          <a:xfrm>
            <a:off x="9706973" y="5947502"/>
            <a:ext cx="2485027" cy="7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75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3413613-FB43-0F0F-982A-8EB4E30476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67" r="-17567"/>
            </a:stretch>
          </a:blipFill>
        </p:spPr>
        <p:txBody>
          <a:bodyPr/>
          <a:lstStyle/>
          <a:p>
            <a:pPr defTabSz="609615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6DA929-3BF6-B811-927C-48ECDBC0CE3D}"/>
              </a:ext>
            </a:extLst>
          </p:cNvPr>
          <p:cNvSpPr txBox="1"/>
          <p:nvPr userDrawn="1"/>
        </p:nvSpPr>
        <p:spPr>
          <a:xfrm>
            <a:off x="5267324" y="2836875"/>
            <a:ext cx="6386661" cy="1067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15">
              <a:lnSpc>
                <a:spcPts val="8925"/>
              </a:lnSpc>
            </a:pPr>
            <a:r>
              <a:rPr lang="en-US" sz="6376" spc="593">
                <a:solidFill>
                  <a:srgbClr val="FFFFFF"/>
                </a:solidFill>
                <a:latin typeface="Open Sans Bold Bold"/>
              </a:rPr>
              <a:t>THANK YOU!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450D2F1-BC4B-48F6-3332-5D813B9055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322" b="30369"/>
          <a:stretch/>
        </p:blipFill>
        <p:spPr>
          <a:xfrm>
            <a:off x="9668873" y="57150"/>
            <a:ext cx="2485027" cy="7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15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743F2-CAA2-DBA0-1360-CAD1B0C74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0C32E-2B14-682A-107A-FC5F0E5D4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1219140"/>
            <a:fld id="{0969E92D-9787-4C12-9B3D-E47A85C9D8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6/18/2025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A1CD2B-9A22-4D21-62EC-3255C8C5C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F07AD-DB72-7216-2AFA-DAF2BA00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1219140"/>
            <a:fld id="{8D40E6CC-15D9-4974-B3D0-F1CE60E603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FB14911D-BE57-0E83-F07D-3818FB08B6D0}"/>
              </a:ext>
            </a:extLst>
          </p:cNvPr>
          <p:cNvSpPr/>
          <p:nvPr userDrawn="1"/>
        </p:nvSpPr>
        <p:spPr>
          <a:xfrm>
            <a:off x="-55418" y="0"/>
            <a:ext cx="12302836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655" r="-36855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EB1F0F6-9BA2-F95A-2EFB-3ACD29F9F3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322" b="30369"/>
          <a:stretch/>
        </p:blipFill>
        <p:spPr>
          <a:xfrm>
            <a:off x="8935118" y="212121"/>
            <a:ext cx="3187793" cy="95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8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5;p14">
            <a:extLst>
              <a:ext uri="{FF2B5EF4-FFF2-40B4-BE49-F238E27FC236}">
                <a16:creationId xmlns:a16="http://schemas.microsoft.com/office/drawing/2014/main" id="{560D2EAD-EA70-48B3-92E8-5FB4A1A4903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2334" t="16462" b="4504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0" y="3670299"/>
            <a:ext cx="9144000" cy="1766095"/>
          </a:xfrm>
        </p:spPr>
        <p:txBody>
          <a:bodyPr anchor="t">
            <a:noAutofit/>
          </a:bodyPr>
          <a:lstStyle>
            <a:lvl1pPr algn="l">
              <a:defRPr sz="4267" i="0">
                <a:latin typeface="+mj-lt"/>
              </a:defRPr>
            </a:lvl1pPr>
          </a:lstStyle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4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000" y="5528469"/>
            <a:ext cx="9144000" cy="1655763"/>
          </a:xfrm>
        </p:spPr>
        <p:txBody>
          <a:bodyPr>
            <a:normAutofit/>
          </a:bodyPr>
          <a:lstStyle>
            <a:lvl1pPr marL="0" indent="0" algn="l">
              <a:buNone/>
              <a:defRPr sz="1600" i="0">
                <a:solidFill>
                  <a:schemeClr val="bg1"/>
                </a:solidFill>
                <a:latin typeface="Helvetica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609585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1BCBB7-23B7-4310-A2EA-2D166DE030C7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09585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09585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C8D5A6-6A3A-4A4A-A191-A8C467F00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65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AF71FA-2DC1-9521-47E7-80464CE164DD}"/>
              </a:ext>
            </a:extLst>
          </p:cNvPr>
          <p:cNvSpPr txBox="1"/>
          <p:nvPr userDrawn="1"/>
        </p:nvSpPr>
        <p:spPr>
          <a:xfrm>
            <a:off x="609600" y="1422079"/>
            <a:ext cx="7264400" cy="422647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457189" indent="-457189">
              <a:spcAft>
                <a:spcPts val="2400"/>
              </a:spcAft>
              <a:buFontTx/>
              <a:buAutoNum type="arabicPeriod"/>
            </a:pP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Zycus – Company &amp; Solution</a:t>
            </a:r>
          </a:p>
          <a:p>
            <a:pPr marL="457189" indent="-457189">
              <a:spcAft>
                <a:spcPts val="2400"/>
              </a:spcAft>
              <a:buFontTx/>
              <a:buAutoNum type="arabicPeriod"/>
            </a:pP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Analysts, Customers </a:t>
            </a:r>
            <a:r>
              <a:rPr lang="en-GB" sz="2133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&amp; Partnership</a:t>
            </a:r>
            <a:endParaRPr lang="en-GB" sz="2133" dirty="0">
              <a:solidFill>
                <a:prstClr val="black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457189" indent="-457189">
              <a:spcAft>
                <a:spcPts val="2400"/>
              </a:spcAft>
              <a:buFontTx/>
              <a:buAutoNum type="arabicPeriod"/>
            </a:pP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Zycus AI-Architecture &amp; Solution Demo</a:t>
            </a:r>
          </a:p>
          <a:p>
            <a:pPr marL="457189" indent="-457189">
              <a:spcAft>
                <a:spcPts val="2400"/>
              </a:spcAft>
              <a:buFontTx/>
              <a:buAutoNum type="arabicPeriod"/>
            </a:pP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Further Differentiators</a:t>
            </a:r>
          </a:p>
          <a:p>
            <a:pPr marL="457189" indent="-457189">
              <a:spcAft>
                <a:spcPts val="2400"/>
              </a:spcAft>
              <a:buFontTx/>
              <a:buAutoNum type="arabicPeriod"/>
            </a:pP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Q&amp;A</a:t>
            </a:r>
          </a:p>
          <a:p>
            <a:pPr marL="457189" indent="-457189">
              <a:spcAft>
                <a:spcPts val="2400"/>
              </a:spcAft>
              <a:buFontTx/>
              <a:buAutoNum type="arabicPeriod"/>
            </a:pPr>
            <a:endParaRPr lang="en-GB" sz="2133" dirty="0">
              <a:solidFill>
                <a:prstClr val="black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457189" indent="-457189">
              <a:spcAft>
                <a:spcPts val="2400"/>
              </a:spcAft>
              <a:buFontTx/>
              <a:buAutoNum type="arabicPeriod"/>
            </a:pPr>
            <a:endParaRPr lang="en-GB" sz="1867" b="1" dirty="0">
              <a:solidFill>
                <a:srgbClr val="22519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F169EB-2227-CDEB-0BB9-E51AF49A6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00" y="177100"/>
            <a:ext cx="10515600" cy="484813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Agenda</a:t>
            </a:r>
            <a:endParaRPr lang="en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20F72B-4FC4-B7C5-5AC5-78E769BC720B}"/>
              </a:ext>
            </a:extLst>
          </p:cNvPr>
          <p:cNvSpPr/>
          <p:nvPr userDrawn="1"/>
        </p:nvSpPr>
        <p:spPr>
          <a:xfrm rot="16200000">
            <a:off x="-243698" y="358001"/>
            <a:ext cx="788572" cy="725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24577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8199B-126C-A80A-C466-095EBC49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83188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287244-A5B4-C173-60B9-2F2573703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700" y="177100"/>
            <a:ext cx="10515600" cy="48481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>
                <a:solidFill>
                  <a:srgbClr val="001832"/>
                </a:solidFill>
              </a:defRPr>
            </a:lvl1pPr>
          </a:lstStyle>
          <a:p>
            <a:r>
              <a:rPr lang="en-US"/>
              <a:t>Title |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C10C5-5DE4-3BCF-A8B6-C27EF4DDD3D9}"/>
              </a:ext>
            </a:extLst>
          </p:cNvPr>
          <p:cNvSpPr/>
          <p:nvPr userDrawn="1"/>
        </p:nvSpPr>
        <p:spPr>
          <a:xfrm rot="16200000">
            <a:off x="-243698" y="358001"/>
            <a:ext cx="788572" cy="725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2EFCBE-070A-7537-610D-DCC6B68F45F1}"/>
              </a:ext>
            </a:extLst>
          </p:cNvPr>
          <p:cNvSpPr/>
          <p:nvPr userDrawn="1"/>
        </p:nvSpPr>
        <p:spPr>
          <a:xfrm rot="16200000">
            <a:off x="11919113" y="379542"/>
            <a:ext cx="484815" cy="609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 descr="A blue and green striped logo&#10;&#10;Description automatically generated">
            <a:extLst>
              <a:ext uri="{FF2B5EF4-FFF2-40B4-BE49-F238E27FC236}">
                <a16:creationId xmlns:a16="http://schemas.microsoft.com/office/drawing/2014/main" id="{44AEC1DF-B814-1023-90CC-FA7EA611E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460" y="236958"/>
            <a:ext cx="465451" cy="3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34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8F872C-1869-0919-FF86-3C43B3C50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700" y="177100"/>
            <a:ext cx="10515600" cy="48481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>
                <a:solidFill>
                  <a:srgbClr val="001832"/>
                </a:solidFill>
              </a:defRPr>
            </a:lvl1pPr>
          </a:lstStyle>
          <a:p>
            <a:r>
              <a:rPr lang="en-US"/>
              <a:t>Title |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83D3EC-AEF8-E60A-718C-515E85F2C141}"/>
              </a:ext>
            </a:extLst>
          </p:cNvPr>
          <p:cNvSpPr/>
          <p:nvPr userDrawn="1"/>
        </p:nvSpPr>
        <p:spPr>
          <a:xfrm rot="16200000">
            <a:off x="-243698" y="358001"/>
            <a:ext cx="788572" cy="725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C58368-AFB1-D856-2191-0E4326179C1E}"/>
              </a:ext>
            </a:extLst>
          </p:cNvPr>
          <p:cNvSpPr/>
          <p:nvPr userDrawn="1"/>
        </p:nvSpPr>
        <p:spPr>
          <a:xfrm rot="16200000">
            <a:off x="11919113" y="379542"/>
            <a:ext cx="484815" cy="609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 descr="A blue and green striped logo&#10;&#10;Description automatically generated">
            <a:extLst>
              <a:ext uri="{FF2B5EF4-FFF2-40B4-BE49-F238E27FC236}">
                <a16:creationId xmlns:a16="http://schemas.microsoft.com/office/drawing/2014/main" id="{F7BAA195-C799-FB8F-8991-1F082E9446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460" y="236958"/>
            <a:ext cx="465451" cy="3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70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56FB1E-9C4C-7052-BA53-03769E1C0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700" y="177100"/>
            <a:ext cx="10515600" cy="48481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>
                <a:solidFill>
                  <a:srgbClr val="001832"/>
                </a:solidFill>
              </a:defRPr>
            </a:lvl1pPr>
          </a:lstStyle>
          <a:p>
            <a:r>
              <a:rPr lang="en-US"/>
              <a:t>Title |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7B100-998B-1944-C179-463841C4929D}"/>
              </a:ext>
            </a:extLst>
          </p:cNvPr>
          <p:cNvSpPr/>
          <p:nvPr userDrawn="1"/>
        </p:nvSpPr>
        <p:spPr>
          <a:xfrm rot="16200000">
            <a:off x="-243698" y="358001"/>
            <a:ext cx="788572" cy="725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F0EE81-699A-F17B-DED0-F57D62D3BBF4}"/>
              </a:ext>
            </a:extLst>
          </p:cNvPr>
          <p:cNvSpPr/>
          <p:nvPr userDrawn="1"/>
        </p:nvSpPr>
        <p:spPr>
          <a:xfrm rot="16200000">
            <a:off x="11919113" y="379542"/>
            <a:ext cx="484815" cy="609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 descr="A blue and green striped logo&#10;&#10;Description automatically generated">
            <a:extLst>
              <a:ext uri="{FF2B5EF4-FFF2-40B4-BE49-F238E27FC236}">
                <a16:creationId xmlns:a16="http://schemas.microsoft.com/office/drawing/2014/main" id="{04738416-EF8B-12B5-41EB-4F34497A5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460" y="236958"/>
            <a:ext cx="465451" cy="3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886933"/>
            <a:ext cx="10363200" cy="930315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26752"/>
            <a:ext cx="10363200" cy="102464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837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534921"/>
            <a:ext cx="10363200" cy="930315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74739"/>
            <a:ext cx="10363200" cy="102464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634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466CE3-BD7A-2ADB-2B8E-251B18D7B9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700" y="177100"/>
            <a:ext cx="10515600" cy="48481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>
                <a:solidFill>
                  <a:srgbClr val="001832"/>
                </a:solidFill>
              </a:defRPr>
            </a:lvl1pPr>
          </a:lstStyle>
          <a:p>
            <a:r>
              <a:rPr lang="en-US"/>
              <a:t>Title |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551FF4-2C8C-8EA4-D2A1-7D7FE2BB84AA}"/>
              </a:ext>
            </a:extLst>
          </p:cNvPr>
          <p:cNvSpPr/>
          <p:nvPr userDrawn="1"/>
        </p:nvSpPr>
        <p:spPr>
          <a:xfrm rot="16200000">
            <a:off x="-243698" y="358001"/>
            <a:ext cx="788572" cy="725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8B337-2021-D9E5-42F3-AE703EB404B4}"/>
              </a:ext>
            </a:extLst>
          </p:cNvPr>
          <p:cNvSpPr/>
          <p:nvPr userDrawn="1"/>
        </p:nvSpPr>
        <p:spPr>
          <a:xfrm rot="16200000">
            <a:off x="11919113" y="379542"/>
            <a:ext cx="484815" cy="609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blue and green striped logo&#10;&#10;Description automatically generated">
            <a:extLst>
              <a:ext uri="{FF2B5EF4-FFF2-40B4-BE49-F238E27FC236}">
                <a16:creationId xmlns:a16="http://schemas.microsoft.com/office/drawing/2014/main" id="{2A52D685-75C7-9D23-8A80-C37A8A26FC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460" y="236958"/>
            <a:ext cx="465451" cy="3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9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EB6878-AB4F-96FA-98E5-B0D2FC04B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700" y="177100"/>
            <a:ext cx="10515600" cy="48481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>
                <a:solidFill>
                  <a:srgbClr val="001832"/>
                </a:solidFill>
              </a:defRPr>
            </a:lvl1pPr>
          </a:lstStyle>
          <a:p>
            <a:r>
              <a:rPr lang="en-US"/>
              <a:t>Title |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8B2880-DA81-D98A-E265-AEAF01E17EE0}"/>
              </a:ext>
            </a:extLst>
          </p:cNvPr>
          <p:cNvSpPr/>
          <p:nvPr userDrawn="1"/>
        </p:nvSpPr>
        <p:spPr>
          <a:xfrm rot="16200000">
            <a:off x="-243698" y="358001"/>
            <a:ext cx="788572" cy="725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20BB2E-BD7A-0D25-3A34-7EDA9F021B20}"/>
              </a:ext>
            </a:extLst>
          </p:cNvPr>
          <p:cNvSpPr/>
          <p:nvPr userDrawn="1"/>
        </p:nvSpPr>
        <p:spPr>
          <a:xfrm rot="16200000">
            <a:off x="11919113" y="379542"/>
            <a:ext cx="484815" cy="609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A blue and green striped logo&#10;&#10;Description automatically generated">
            <a:extLst>
              <a:ext uri="{FF2B5EF4-FFF2-40B4-BE49-F238E27FC236}">
                <a16:creationId xmlns:a16="http://schemas.microsoft.com/office/drawing/2014/main" id="{D150B581-8C20-72AC-5101-BF8A1862F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460" y="236958"/>
            <a:ext cx="465451" cy="3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260" y="37860"/>
            <a:ext cx="10972800" cy="85875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lvl="0" algn="l"/>
            <a:r>
              <a:rPr lang="en-US"/>
              <a:t>Title |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38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6" name="Picture 2" descr="Press Procurement Summit">
            <a:extLst>
              <a:ext uri="{FF2B5EF4-FFF2-40B4-BE49-F238E27FC236}">
                <a16:creationId xmlns:a16="http://schemas.microsoft.com/office/drawing/2014/main" id="{3765453A-6251-C9E7-B09C-2B134BFBDE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663" y="6428449"/>
            <a:ext cx="708703" cy="39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38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39" r:id="rId21"/>
  </p:sldLayoutIdLst>
  <p:txStyles>
    <p:titleStyle>
      <a:lvl1pPr algn="ctr" defTabSz="1219170" rtl="0" eaLnBrk="1" latinLnBrk="0" hangingPunct="1">
        <a:spcBef>
          <a:spcPct val="0"/>
        </a:spcBef>
        <a:buNone/>
        <a:defRPr lang="en-US" sz="2667" b="1" kern="1200">
          <a:solidFill>
            <a:srgbClr val="001832"/>
          </a:solidFill>
          <a:latin typeface="Poppins"/>
          <a:ea typeface="Calibri" panose="020F0502020204030204" charset="0"/>
          <a:cs typeface="Poppin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Clr>
          <a:schemeClr val="accent6"/>
        </a:buClr>
        <a:buFont typeface="Wingdings" panose="05000000000000000000" pitchFamily="2" charset="2"/>
        <a:buChar char="§"/>
        <a:defRPr sz="1867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Clr>
          <a:schemeClr val="accent6"/>
        </a:buClr>
        <a:buFont typeface="Courier New" panose="02070309020205020404" pitchFamily="49" charset="0"/>
        <a:buChar char="o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Clr>
          <a:schemeClr val="accent6"/>
        </a:buClr>
        <a:buFont typeface="Wingdings" panose="05000000000000000000" pitchFamily="2" charset="2"/>
        <a:buChar char="ü"/>
        <a:defRPr sz="1467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jpeg"/><Relationship Id="rId18" Type="http://schemas.openxmlformats.org/officeDocument/2006/relationships/image" Target="../media/image7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41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svg"/><Relationship Id="rId11" Type="http://schemas.openxmlformats.org/officeDocument/2006/relationships/image" Target="../media/image39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8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62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customXml" Target="../ink/ink2.xml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11" Type="http://schemas.openxmlformats.org/officeDocument/2006/relationships/customXml" Target="../ink/ink1.xml"/><Relationship Id="rId5" Type="http://schemas.openxmlformats.org/officeDocument/2006/relationships/image" Target="../media/image67.png"/><Relationship Id="rId15" Type="http://schemas.openxmlformats.org/officeDocument/2006/relationships/customXml" Target="../ink/ink3.xml"/><Relationship Id="rId10" Type="http://schemas.openxmlformats.org/officeDocument/2006/relationships/image" Target="../media/image72.jpeg"/><Relationship Id="rId4" Type="http://schemas.openxmlformats.org/officeDocument/2006/relationships/image" Target="../media/image66.svg"/><Relationship Id="rId9" Type="http://schemas.openxmlformats.org/officeDocument/2006/relationships/image" Target="../media/image71.png"/><Relationship Id="rId1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3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64.sv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2.png"/><Relationship Id="rId21" Type="http://schemas.openxmlformats.org/officeDocument/2006/relationships/image" Target="../media/image103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81.png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11" Type="http://schemas.openxmlformats.org/officeDocument/2006/relationships/image" Target="../media/image93.png"/><Relationship Id="rId5" Type="http://schemas.openxmlformats.org/officeDocument/2006/relationships/image" Target="../media/image84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3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7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7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07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25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B1A5B89-0533-4C14-52E7-6268ECDC6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322" b="30369"/>
          <a:stretch/>
        </p:blipFill>
        <p:spPr>
          <a:xfrm>
            <a:off x="8709203" y="5774016"/>
            <a:ext cx="3625722" cy="1083984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419754" y="5951893"/>
            <a:ext cx="3238628" cy="596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2053"/>
              </a:lnSpc>
              <a:spcBef>
                <a:spcPct val="0"/>
              </a:spcBef>
            </a:pPr>
            <a:r>
              <a:rPr lang="en-US" sz="1466" spc="54" dirty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JOCHEN WERNER, VP EMEA</a:t>
            </a:r>
          </a:p>
          <a:p>
            <a:pPr algn="just" defTabSz="609630">
              <a:lnSpc>
                <a:spcPts val="2053"/>
              </a:lnSpc>
              <a:spcBef>
                <a:spcPts val="600"/>
              </a:spcBef>
            </a:pPr>
            <a:r>
              <a:rPr lang="en-US" sz="1466" spc="54" dirty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18.06.2024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346582" y="2496055"/>
            <a:ext cx="6317987" cy="314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205"/>
              </a:lnSpc>
            </a:pPr>
            <a:r>
              <a:rPr lang="de-DE" sz="6600" spc="83" dirty="0">
                <a:solidFill>
                  <a:srgbClr val="FFFFFF"/>
                </a:solidFill>
                <a:latin typeface="Open Sans Bold Bold"/>
              </a:rPr>
              <a:t>AI-</a:t>
            </a:r>
            <a:r>
              <a:rPr lang="de-DE" sz="6600" spc="83" dirty="0" err="1">
                <a:solidFill>
                  <a:srgbClr val="FFFFFF"/>
                </a:solidFill>
                <a:latin typeface="Open Sans Bold Bold"/>
              </a:rPr>
              <a:t>Agents</a:t>
            </a:r>
            <a:endParaRPr lang="de-DE" sz="6600" spc="83" dirty="0">
              <a:solidFill>
                <a:srgbClr val="FFFFFF"/>
              </a:solidFill>
              <a:latin typeface="Open Sans Bold Bold"/>
            </a:endParaRPr>
          </a:p>
          <a:p>
            <a:pPr defTabSz="609630">
              <a:lnSpc>
                <a:spcPts val="6205"/>
              </a:lnSpc>
            </a:pPr>
            <a:r>
              <a:rPr lang="de-DE" sz="4000" b="1" spc="83" dirty="0" err="1">
                <a:solidFill>
                  <a:srgbClr val="FFFFFF"/>
                </a:solidFill>
                <a:latin typeface="Open Sans Bold Bold"/>
              </a:rPr>
              <a:t>Gamechanger</a:t>
            </a:r>
            <a:r>
              <a:rPr lang="de-DE" sz="4000" b="1" spc="83" dirty="0">
                <a:solidFill>
                  <a:srgbClr val="FFFFFF"/>
                </a:solidFill>
                <a:latin typeface="Open Sans Bold Bold"/>
              </a:rPr>
              <a:t> für die Wertschöpfung in der Beschaffung</a:t>
            </a:r>
            <a:endParaRPr lang="en-US" sz="4000" b="1" spc="83" dirty="0">
              <a:solidFill>
                <a:srgbClr val="FFFFFF"/>
              </a:solidFill>
              <a:latin typeface="Open Sans Bold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3753C-E19D-F6F3-03FF-481F910F6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28186A-E9B0-FE88-25B0-093E3192DD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83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23"/>
            <a:endParaRPr lang="en-DE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3F616125-AB86-DC70-638A-488F7C5EB9E3}"/>
              </a:ext>
            </a:extLst>
          </p:cNvPr>
          <p:cNvSpPr txBox="1"/>
          <p:nvPr/>
        </p:nvSpPr>
        <p:spPr>
          <a:xfrm>
            <a:off x="67881" y="335679"/>
            <a:ext cx="12124120" cy="114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70">
              <a:lnSpc>
                <a:spcPts val="4800"/>
              </a:lnSpc>
              <a:spcBef>
                <a:spcPts val="1200"/>
              </a:spcBef>
              <a:defRPr/>
            </a:pPr>
            <a:r>
              <a:rPr lang="en-US" sz="5300" dirty="0">
                <a:solidFill>
                  <a:srgbClr val="214491"/>
                </a:solidFill>
                <a:latin typeface="Montserrat Bold"/>
              </a:rPr>
              <a:t>Merlin Intake -</a:t>
            </a:r>
            <a:r>
              <a:rPr lang="en-US" sz="53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5300" dirty="0">
                <a:solidFill>
                  <a:srgbClr val="BDE312"/>
                </a:solidFill>
                <a:latin typeface="Montserrat Bold"/>
              </a:rPr>
              <a:t>AI is the New UI</a:t>
            </a:r>
          </a:p>
          <a:p>
            <a:pPr algn="ctr" defTabSz="609570">
              <a:lnSpc>
                <a:spcPts val="2880"/>
              </a:lnSpc>
              <a:spcBef>
                <a:spcPts val="1200"/>
              </a:spcBef>
              <a:defRPr/>
            </a:pPr>
            <a:r>
              <a:rPr lang="en-US" sz="3200" dirty="0">
                <a:solidFill>
                  <a:srgbClr val="214491"/>
                </a:solidFill>
                <a:latin typeface="Montserrat Bold"/>
              </a:rPr>
              <a:t>Front Door für Procurement für Business Users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F277C5-70D4-D143-3325-EEA4BB548307}"/>
              </a:ext>
            </a:extLst>
          </p:cNvPr>
          <p:cNvGrpSpPr/>
          <p:nvPr/>
        </p:nvGrpSpPr>
        <p:grpSpPr>
          <a:xfrm>
            <a:off x="600128" y="1986463"/>
            <a:ext cx="7865640" cy="4584520"/>
            <a:chOff x="3505200" y="3695700"/>
            <a:chExt cx="10740614" cy="588633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4ED3ACB-A582-F42C-D23C-7E0B71D1251C}"/>
                </a:ext>
              </a:extLst>
            </p:cNvPr>
            <p:cNvSpPr/>
            <p:nvPr/>
          </p:nvSpPr>
          <p:spPr>
            <a:xfrm>
              <a:off x="3505200" y="9368057"/>
              <a:ext cx="10740614" cy="21398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0" name="Freeform 3">
              <a:extLst>
                <a:ext uri="{FF2B5EF4-FFF2-40B4-BE49-F238E27FC236}">
                  <a16:creationId xmlns:a16="http://schemas.microsoft.com/office/drawing/2014/main" id="{373C700B-5B68-4052-48F6-5B712F630C0C}"/>
                </a:ext>
              </a:extLst>
            </p:cNvPr>
            <p:cNvSpPr/>
            <p:nvPr/>
          </p:nvSpPr>
          <p:spPr>
            <a:xfrm>
              <a:off x="5212261" y="3722727"/>
              <a:ext cx="8076459" cy="5416632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914354">
                <a:defRPr/>
              </a:pPr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reeform 4">
              <a:extLst>
                <a:ext uri="{FF2B5EF4-FFF2-40B4-BE49-F238E27FC236}">
                  <a16:creationId xmlns:a16="http://schemas.microsoft.com/office/drawing/2014/main" id="{273C9138-EBB2-2F7E-E22E-5CE7C889EEFB}"/>
                </a:ext>
              </a:extLst>
            </p:cNvPr>
            <p:cNvSpPr/>
            <p:nvPr/>
          </p:nvSpPr>
          <p:spPr>
            <a:xfrm>
              <a:off x="4253580" y="3695700"/>
              <a:ext cx="9992234" cy="5686908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/>
            <a:lstStyle/>
            <a:p>
              <a:pPr defTabSz="914354">
                <a:defRPr/>
              </a:pPr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65DB7D2-3700-D24C-6747-3E2361B390AD}"/>
                </a:ext>
              </a:extLst>
            </p:cNvPr>
            <p:cNvSpPr/>
            <p:nvPr/>
          </p:nvSpPr>
          <p:spPr>
            <a:xfrm>
              <a:off x="8585932" y="9140951"/>
              <a:ext cx="1325939" cy="12083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727171"/>
            </a:solidFill>
          </p:spPr>
          <p:txBody>
            <a:bodyPr/>
            <a:lstStyle/>
            <a:p>
              <a:pPr defTabSz="914354">
                <a:defRPr/>
              </a:pPr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B2E56280-59E1-0D24-B0B7-63B4B6AF03ED}"/>
                </a:ext>
              </a:extLst>
            </p:cNvPr>
            <p:cNvSpPr/>
            <p:nvPr/>
          </p:nvSpPr>
          <p:spPr>
            <a:xfrm>
              <a:off x="4458670" y="9382609"/>
              <a:ext cx="9582051" cy="44516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</p:spPr>
          <p:txBody>
            <a:bodyPr/>
            <a:lstStyle/>
            <a:p>
              <a:pPr defTabSz="914354">
                <a:defRPr/>
              </a:pPr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4CA1E64-57D4-F3E5-A5A6-2FDE39D31332}"/>
                </a:ext>
              </a:extLst>
            </p:cNvPr>
            <p:cNvSpPr/>
            <p:nvPr/>
          </p:nvSpPr>
          <p:spPr>
            <a:xfrm>
              <a:off x="5458688" y="4042289"/>
              <a:ext cx="7580424" cy="4744124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-12977" r="-12977"/>
              </a:stretch>
            </a:blipFill>
          </p:spPr>
          <p:txBody>
            <a:bodyPr/>
            <a:lstStyle/>
            <a:p>
              <a:pPr defTabSz="914354">
                <a:defRPr/>
              </a:pPr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28FAF78-C870-F526-BB4D-9C2EBA587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9634" y="4057037"/>
              <a:ext cx="7607288" cy="4744124"/>
            </a:xfrm>
            <a:prstGeom prst="rect">
              <a:avLst/>
            </a:prstGeom>
          </p:spPr>
        </p:pic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AC44C073-89FD-5CED-E71A-EE59698C29C3}"/>
                </a:ext>
              </a:extLst>
            </p:cNvPr>
            <p:cNvSpPr/>
            <p:nvPr/>
          </p:nvSpPr>
          <p:spPr>
            <a:xfrm>
              <a:off x="5437124" y="3948014"/>
              <a:ext cx="7580423" cy="484719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-12977" r="-12977"/>
              </a:stretch>
            </a:blipFill>
          </p:spPr>
          <p:txBody>
            <a:bodyPr/>
            <a:lstStyle/>
            <a:p>
              <a:pPr defTabSz="609570">
                <a:defRPr/>
              </a:pPr>
              <a:endParaRPr lang="en-US" sz="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423CE2-1832-E713-DF70-2005B7C8F463}"/>
              </a:ext>
            </a:extLst>
          </p:cNvPr>
          <p:cNvGrpSpPr/>
          <p:nvPr/>
        </p:nvGrpSpPr>
        <p:grpSpPr>
          <a:xfrm>
            <a:off x="1999137" y="2193749"/>
            <a:ext cx="5551347" cy="3762272"/>
            <a:chOff x="498188" y="0"/>
            <a:chExt cx="8147624" cy="51435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D1068B-F182-85CB-C2BD-08303F87C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188" y="0"/>
              <a:ext cx="8147624" cy="51435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BD9D3D-F318-CD01-9902-E14799711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6763" y="261817"/>
              <a:ext cx="3350015" cy="301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E7393E1-9E7E-82B3-9B06-3D9EB663F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141" y="1897677"/>
              <a:ext cx="325815" cy="146208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DF09E6-BE4D-685C-8A65-0DAFD9061105}"/>
              </a:ext>
            </a:extLst>
          </p:cNvPr>
          <p:cNvGrpSpPr/>
          <p:nvPr/>
        </p:nvGrpSpPr>
        <p:grpSpPr>
          <a:xfrm>
            <a:off x="1999136" y="2162292"/>
            <a:ext cx="5581328" cy="3800512"/>
            <a:chOff x="1907332" y="242203"/>
            <a:chExt cx="14462389" cy="980259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4B1F792-F95B-CB9A-8830-FD1522049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18279" y="242203"/>
              <a:ext cx="14451442" cy="980259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25C8DC-4A37-01D1-BFEA-C48F534A3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04111" y="964791"/>
              <a:ext cx="7697274" cy="9145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E8D86AD-CBF9-C0AF-4AC3-F1A603AA7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07332" y="248433"/>
              <a:ext cx="962159" cy="9754961"/>
            </a:xfrm>
            <a:prstGeom prst="rect">
              <a:avLst/>
            </a:prstGeom>
          </p:spPr>
        </p:pic>
      </p:grpSp>
      <p:pic>
        <p:nvPicPr>
          <p:cNvPr id="2" name="Picture 1" descr="4.1">
            <a:extLst>
              <a:ext uri="{FF2B5EF4-FFF2-40B4-BE49-F238E27FC236}">
                <a16:creationId xmlns:a16="http://schemas.microsoft.com/office/drawing/2014/main" id="{AC2CDE79-62BA-B24B-0733-6A3246BF7D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6762" y="2178336"/>
            <a:ext cx="5575308" cy="3777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16F2BD-E6EF-6A95-5B3F-2646C30756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7840" y="2155440"/>
            <a:ext cx="5572624" cy="3807365"/>
          </a:xfrm>
          <a:prstGeom prst="rect">
            <a:avLst/>
          </a:prstGeom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54E33A9F-EC0C-C843-C1CE-6C7220AE1E58}"/>
              </a:ext>
            </a:extLst>
          </p:cNvPr>
          <p:cNvGrpSpPr>
            <a:grpSpLocks noChangeAspect="1"/>
          </p:cNvGrpSpPr>
          <p:nvPr/>
        </p:nvGrpSpPr>
        <p:grpSpPr>
          <a:xfrm>
            <a:off x="7149683" y="2914290"/>
            <a:ext cx="1645207" cy="3312495"/>
            <a:chOff x="0" y="0"/>
            <a:chExt cx="9461500" cy="19050000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845705C4-4AAF-A3FE-DF1E-72F1663571A4}"/>
                </a:ext>
              </a:extLst>
            </p:cNvPr>
            <p:cNvSpPr/>
            <p:nvPr/>
          </p:nvSpPr>
          <p:spPr>
            <a:xfrm>
              <a:off x="400304" y="312801"/>
              <a:ext cx="8650859" cy="18424398"/>
            </a:xfrm>
            <a:custGeom>
              <a:avLst/>
              <a:gdLst/>
              <a:ahLst/>
              <a:cxnLst/>
              <a:rect l="l" t="t" r="r" b="b"/>
              <a:pathLst>
                <a:path w="8650859" h="18424398">
                  <a:moveTo>
                    <a:pt x="7532370" y="18424398"/>
                  </a:moveTo>
                  <a:lnTo>
                    <a:pt x="1118489" y="18424398"/>
                  </a:lnTo>
                  <a:cubicBezTo>
                    <a:pt x="500761" y="18424398"/>
                    <a:pt x="0" y="17923636"/>
                    <a:pt x="0" y="17305910"/>
                  </a:cubicBezTo>
                  <a:lnTo>
                    <a:pt x="0" y="1118489"/>
                  </a:lnTo>
                  <a:cubicBezTo>
                    <a:pt x="0" y="500761"/>
                    <a:pt x="500761" y="0"/>
                    <a:pt x="1118489" y="0"/>
                  </a:cubicBezTo>
                  <a:lnTo>
                    <a:pt x="7532370" y="0"/>
                  </a:lnTo>
                  <a:cubicBezTo>
                    <a:pt x="8150098" y="0"/>
                    <a:pt x="8650859" y="500761"/>
                    <a:pt x="8650859" y="1118489"/>
                  </a:cubicBezTo>
                  <a:lnTo>
                    <a:pt x="8650859" y="17305910"/>
                  </a:lnTo>
                  <a:cubicBezTo>
                    <a:pt x="8650732" y="17923636"/>
                    <a:pt x="8150098" y="18424398"/>
                    <a:pt x="7532370" y="18424398"/>
                  </a:cubicBezTo>
                  <a:close/>
                </a:path>
              </a:pathLst>
            </a:custGeom>
            <a:blipFill>
              <a:blip r:embed="rId13"/>
              <a:stretch>
                <a:fillRect t="-806" b="-806"/>
              </a:stretch>
            </a:blipFill>
          </p:spPr>
          <p:txBody>
            <a:bodyPr/>
            <a:lstStyle/>
            <a:p>
              <a:pPr defTabSz="914354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512DE33A-0AFE-987D-597A-6DD0054B25EB}"/>
                </a:ext>
              </a:extLst>
            </p:cNvPr>
            <p:cNvSpPr/>
            <p:nvPr/>
          </p:nvSpPr>
          <p:spPr>
            <a:xfrm>
              <a:off x="0" y="0"/>
              <a:ext cx="9461500" cy="19050000"/>
            </a:xfrm>
            <a:custGeom>
              <a:avLst/>
              <a:gdLst/>
              <a:ahLst/>
              <a:cxnLst/>
              <a:rect l="l" t="t" r="r" b="b"/>
              <a:pathLst>
                <a:path w="9461500" h="19050000">
                  <a:moveTo>
                    <a:pt x="9461500" y="19050000"/>
                  </a:moveTo>
                  <a:lnTo>
                    <a:pt x="0" y="19050000"/>
                  </a:lnTo>
                  <a:lnTo>
                    <a:pt x="0" y="0"/>
                  </a:lnTo>
                  <a:lnTo>
                    <a:pt x="9461500" y="0"/>
                  </a:lnTo>
                  <a:lnTo>
                    <a:pt x="9461500" y="19050000"/>
                  </a:lnTo>
                  <a:close/>
                </a:path>
              </a:pathLst>
            </a:custGeom>
            <a:blipFill>
              <a:blip r:embed="rId14"/>
              <a:stretch>
                <a:fillRect l="-83" r="-83"/>
              </a:stretch>
            </a:blipFill>
          </p:spPr>
          <p:txBody>
            <a:bodyPr/>
            <a:lstStyle/>
            <a:p>
              <a:pPr defTabSz="914354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14">
            <a:extLst>
              <a:ext uri="{FF2B5EF4-FFF2-40B4-BE49-F238E27FC236}">
                <a16:creationId xmlns:a16="http://schemas.microsoft.com/office/drawing/2014/main" id="{DD78048E-1752-540C-46C4-2571B9A59D74}"/>
              </a:ext>
            </a:extLst>
          </p:cNvPr>
          <p:cNvSpPr/>
          <p:nvPr/>
        </p:nvSpPr>
        <p:spPr>
          <a:xfrm>
            <a:off x="7219290" y="2968680"/>
            <a:ext cx="1485927" cy="3183029"/>
          </a:xfrm>
          <a:custGeom>
            <a:avLst/>
            <a:gdLst/>
            <a:ahLst/>
            <a:cxnLst/>
            <a:rect l="l" t="t" r="r" b="b"/>
            <a:pathLst>
              <a:path w="3008503" h="6240462">
                <a:moveTo>
                  <a:pt x="2619502" y="6240462"/>
                </a:moveTo>
                <a:lnTo>
                  <a:pt x="389001" y="6240462"/>
                </a:lnTo>
                <a:cubicBezTo>
                  <a:pt x="174117" y="6240462"/>
                  <a:pt x="0" y="6070882"/>
                  <a:pt x="0" y="5861597"/>
                </a:cubicBezTo>
                <a:lnTo>
                  <a:pt x="0" y="378866"/>
                </a:lnTo>
                <a:cubicBezTo>
                  <a:pt x="0" y="169580"/>
                  <a:pt x="174117" y="0"/>
                  <a:pt x="389001" y="0"/>
                </a:cubicBezTo>
                <a:lnTo>
                  <a:pt x="2619502" y="0"/>
                </a:lnTo>
                <a:cubicBezTo>
                  <a:pt x="2834386" y="0"/>
                  <a:pt x="3008503" y="169580"/>
                  <a:pt x="3008503" y="378866"/>
                </a:cubicBezTo>
                <a:lnTo>
                  <a:pt x="3008503" y="5861597"/>
                </a:lnTo>
                <a:cubicBezTo>
                  <a:pt x="3008503" y="6070882"/>
                  <a:pt x="2834386" y="6240462"/>
                  <a:pt x="2619502" y="6240462"/>
                </a:cubicBezTo>
                <a:close/>
              </a:path>
            </a:pathLst>
          </a:custGeom>
          <a:blipFill>
            <a:blip r:embed="rId15"/>
            <a:stretch>
              <a:fillRect t="-7180" b="-5518"/>
            </a:stretch>
          </a:blipFill>
        </p:spPr>
        <p:txBody>
          <a:bodyPr/>
          <a:lstStyle/>
          <a:p>
            <a:pPr defTabSz="406401">
              <a:defRPr/>
            </a:pPr>
            <a:endParaRPr lang="en-IN" sz="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3069D249-2DB1-8BF8-CB5F-8D53F0A921A1}"/>
              </a:ext>
            </a:extLst>
          </p:cNvPr>
          <p:cNvSpPr/>
          <p:nvPr/>
        </p:nvSpPr>
        <p:spPr>
          <a:xfrm>
            <a:off x="10145626" y="4570536"/>
            <a:ext cx="1820317" cy="963560"/>
          </a:xfrm>
          <a:custGeom>
            <a:avLst/>
            <a:gdLst/>
            <a:ahLst/>
            <a:cxnLst/>
            <a:rect l="l" t="t" r="r" b="b"/>
            <a:pathLst>
              <a:path w="3420823" h="1915661">
                <a:moveTo>
                  <a:pt x="0" y="0"/>
                </a:moveTo>
                <a:lnTo>
                  <a:pt x="3420823" y="0"/>
                </a:lnTo>
                <a:lnTo>
                  <a:pt x="3420823" y="1915661"/>
                </a:lnTo>
                <a:lnTo>
                  <a:pt x="0" y="191566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570">
              <a:defRPr/>
            </a:pPr>
            <a:endParaRPr lang="en-IN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7D6CD0B-FF09-3012-D7B3-9096D43DE8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27322" b="30369"/>
          <a:stretch/>
        </p:blipFill>
        <p:spPr>
          <a:xfrm>
            <a:off x="9299259" y="5936283"/>
            <a:ext cx="2782956" cy="83202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FDB246F-28DD-A414-6686-88A9DB4FF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840" y="5494406"/>
            <a:ext cx="1732619" cy="44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367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F64515-993B-1E86-8655-B3913B3C119A}"/>
              </a:ext>
            </a:extLst>
          </p:cNvPr>
          <p:cNvSpPr/>
          <p:nvPr/>
        </p:nvSpPr>
        <p:spPr>
          <a:xfrm>
            <a:off x="490813" y="2632578"/>
            <a:ext cx="4300363" cy="817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0" tIns="45720" rIns="91440" bIns="45720" rtlCol="0" anchor="ctr"/>
          <a:lstStyle/>
          <a:p>
            <a:pPr defTabSz="609615">
              <a:defRPr/>
            </a:pP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Anfragen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stellen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,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verfolgen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und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freigeben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– in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nur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wenigen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Schritten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.</a:t>
            </a:r>
            <a:endParaRPr lang="en-US" dirty="0">
              <a:solidFill>
                <a:prstClr val="white"/>
              </a:solidFill>
              <a:ea typeface="Open Sans SemiBold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9FCC9D3-A9DF-0E0E-649F-D101681A0FF2}"/>
              </a:ext>
            </a:extLst>
          </p:cNvPr>
          <p:cNvSpPr/>
          <p:nvPr/>
        </p:nvSpPr>
        <p:spPr>
          <a:xfrm>
            <a:off x="491093" y="3631766"/>
            <a:ext cx="4300084" cy="817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0" tIns="45720" rIns="91440" bIns="45720" rtlCol="0" anchor="ctr"/>
          <a:lstStyle/>
          <a:p>
            <a:pPr defTabSz="609615">
              <a:defRPr/>
            </a:pP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Artikel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mit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wenigen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Klicks 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kaufen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.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Verträge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,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Ausschreibungen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oder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Lieferanten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einfach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 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finden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3E36702-24F9-9EC0-45E2-0FAE8773CB19}"/>
              </a:ext>
            </a:extLst>
          </p:cNvPr>
          <p:cNvSpPr/>
          <p:nvPr/>
        </p:nvSpPr>
        <p:spPr>
          <a:xfrm>
            <a:off x="491093" y="4680231"/>
            <a:ext cx="4300084" cy="817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0" tIns="45720" rIns="91440" bIns="45720" rtlCol="0" anchor="ctr"/>
          <a:lstStyle/>
          <a:p>
            <a:pPr defTabSz="609615">
              <a:defRPr/>
            </a:pP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Compliance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sicherstellen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und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eine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geführte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Bedarfserfassung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ermöglichen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- "Guided Buying"</a:t>
            </a:r>
            <a:endParaRPr lang="en-US" dirty="0">
              <a:solidFill>
                <a:prstClr val="white"/>
              </a:solidFill>
              <a:ea typeface="Open Sans SemiBold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9C00F66-A202-F3FA-9103-310DA47443F2}"/>
              </a:ext>
            </a:extLst>
          </p:cNvPr>
          <p:cNvSpPr/>
          <p:nvPr/>
        </p:nvSpPr>
        <p:spPr>
          <a:xfrm>
            <a:off x="501600" y="5713644"/>
            <a:ext cx="4289577" cy="817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80" tIns="45720" rIns="91440" bIns="45720" rtlCol="0" anchor="ctr"/>
          <a:lstStyle/>
          <a:p>
            <a:pPr defTabSz="609615">
              <a:defRPr/>
            </a:pP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Hohe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Nutzerakzeptanz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durch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proaktive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Benachrichtigungen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, </a:t>
            </a:r>
            <a:r>
              <a:rPr lang="en-US" sz="1450" dirty="0" err="1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Freigaben</a:t>
            </a:r>
            <a:r>
              <a:rPr lang="en-US" sz="1450" dirty="0">
                <a:solidFill>
                  <a:prstClr val="white"/>
                </a:solidFill>
                <a:latin typeface="Arial"/>
                <a:ea typeface="Open Sans SemiBold"/>
                <a:cs typeface="Arial"/>
              </a:rPr>
              <a:t> und Zusammenarbeit</a:t>
            </a:r>
            <a:endParaRPr lang="en-US" dirty="0">
              <a:solidFill>
                <a:prstClr val="white"/>
              </a:solidFill>
              <a:ea typeface="Open Sans SemiBold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2D92606-402E-00B0-C645-5E22C010FACB}"/>
              </a:ext>
            </a:extLst>
          </p:cNvPr>
          <p:cNvSpPr txBox="1">
            <a:spLocks/>
          </p:cNvSpPr>
          <p:nvPr/>
        </p:nvSpPr>
        <p:spPr>
          <a:xfrm>
            <a:off x="609601" y="37861"/>
            <a:ext cx="11554391" cy="858753"/>
          </a:xfrm>
          <a:prstGeom prst="rect">
            <a:avLst/>
          </a:prstGeom>
        </p:spPr>
        <p:txBody>
          <a:bodyPr vert="horz" lIns="60959" tIns="30480" rIns="60959" bIns="30480" rtlCol="0" anchor="ctr">
            <a:normAutofit/>
          </a:bodyPr>
          <a:lstStyle>
            <a:defPPr>
              <a:defRPr lang="en-US"/>
            </a:defPPr>
            <a:lvl1pPr defTabSz="1828755">
              <a:spcBef>
                <a:spcPct val="0"/>
              </a:spcBef>
              <a:buNone/>
              <a:defRPr sz="5601" b="0">
                <a:solidFill>
                  <a:srgbClr val="000000"/>
                </a:solidFill>
                <a:latin typeface="Open Sans Bold Bold"/>
              </a:defRPr>
            </a:lvl1pPr>
          </a:lstStyle>
          <a:p>
            <a:pPr defTabSz="1219140">
              <a:defRPr/>
            </a:pPr>
            <a:endParaRPr lang="en-US" sz="3735">
              <a:latin typeface="Calibri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816EA51-9F12-6FC2-C2B4-5AC969A498AE}"/>
              </a:ext>
            </a:extLst>
          </p:cNvPr>
          <p:cNvSpPr/>
          <p:nvPr/>
        </p:nvSpPr>
        <p:spPr>
          <a:xfrm>
            <a:off x="571039" y="2720027"/>
            <a:ext cx="642620" cy="642620"/>
          </a:xfrm>
          <a:prstGeom prst="ellipse">
            <a:avLst/>
          </a:prstGeom>
          <a:solidFill>
            <a:schemeClr val="accent4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23"/>
            <a:endParaRPr lang="en-US" sz="1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9A76EBA-7915-50F6-B26F-F32D5BFB3031}"/>
              </a:ext>
            </a:extLst>
          </p:cNvPr>
          <p:cNvSpPr/>
          <p:nvPr/>
        </p:nvSpPr>
        <p:spPr>
          <a:xfrm>
            <a:off x="571039" y="4767679"/>
            <a:ext cx="642620" cy="642620"/>
          </a:xfrm>
          <a:prstGeom prst="ellipse">
            <a:avLst/>
          </a:prstGeom>
          <a:solidFill>
            <a:schemeClr val="accent4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23"/>
            <a:endParaRPr lang="en-US" sz="1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8295B7B-5C57-9CA3-B252-F9BF8DAF5364}"/>
              </a:ext>
            </a:extLst>
          </p:cNvPr>
          <p:cNvSpPr/>
          <p:nvPr/>
        </p:nvSpPr>
        <p:spPr>
          <a:xfrm>
            <a:off x="571039" y="3719214"/>
            <a:ext cx="642620" cy="642620"/>
          </a:xfrm>
          <a:prstGeom prst="ellipse">
            <a:avLst/>
          </a:prstGeom>
          <a:solidFill>
            <a:schemeClr val="accent4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23"/>
            <a:endParaRPr lang="en-US" sz="1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1B5859C-C9A9-94A9-E80C-27F93E7EF2F7}"/>
              </a:ext>
            </a:extLst>
          </p:cNvPr>
          <p:cNvSpPr/>
          <p:nvPr/>
        </p:nvSpPr>
        <p:spPr>
          <a:xfrm>
            <a:off x="571039" y="5801093"/>
            <a:ext cx="642620" cy="642620"/>
          </a:xfrm>
          <a:prstGeom prst="ellipse">
            <a:avLst/>
          </a:prstGeom>
          <a:solidFill>
            <a:schemeClr val="accent4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23"/>
            <a:endParaRPr lang="en-US" sz="1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D7EB427B-F602-8B6A-B174-F0C13A80FDCA}"/>
              </a:ext>
            </a:extLst>
          </p:cNvPr>
          <p:cNvSpPr/>
          <p:nvPr/>
        </p:nvSpPr>
        <p:spPr>
          <a:xfrm>
            <a:off x="684388" y="3874676"/>
            <a:ext cx="415920" cy="331696"/>
          </a:xfrm>
          <a:custGeom>
            <a:avLst/>
            <a:gdLst/>
            <a:ahLst/>
            <a:cxnLst/>
            <a:rect l="l" t="t" r="r" b="b"/>
            <a:pathLst>
              <a:path w="1779999" h="1419549">
                <a:moveTo>
                  <a:pt x="0" y="0"/>
                </a:moveTo>
                <a:lnTo>
                  <a:pt x="1779999" y="0"/>
                </a:lnTo>
                <a:lnTo>
                  <a:pt x="1779999" y="1419550"/>
                </a:lnTo>
                <a:lnTo>
                  <a:pt x="0" y="1419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8323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88688EF9-B045-5D75-980B-E217C9EB7258}"/>
              </a:ext>
            </a:extLst>
          </p:cNvPr>
          <p:cNvSpPr/>
          <p:nvPr/>
        </p:nvSpPr>
        <p:spPr>
          <a:xfrm>
            <a:off x="737965" y="4906558"/>
            <a:ext cx="308768" cy="364865"/>
          </a:xfrm>
          <a:custGeom>
            <a:avLst/>
            <a:gdLst/>
            <a:ahLst/>
            <a:cxnLst/>
            <a:rect l="l" t="t" r="r" b="b"/>
            <a:pathLst>
              <a:path w="1201294" h="1419549">
                <a:moveTo>
                  <a:pt x="0" y="0"/>
                </a:moveTo>
                <a:lnTo>
                  <a:pt x="1201294" y="0"/>
                </a:lnTo>
                <a:lnTo>
                  <a:pt x="1201294" y="1419550"/>
                </a:lnTo>
                <a:lnTo>
                  <a:pt x="0" y="1419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8323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076253AA-0795-9B83-E1F8-73D735DD9A55}"/>
              </a:ext>
            </a:extLst>
          </p:cNvPr>
          <p:cNvSpPr/>
          <p:nvPr/>
        </p:nvSpPr>
        <p:spPr>
          <a:xfrm>
            <a:off x="726501" y="5956555"/>
            <a:ext cx="331696" cy="331696"/>
          </a:xfrm>
          <a:custGeom>
            <a:avLst/>
            <a:gdLst/>
            <a:ahLst/>
            <a:cxnLst/>
            <a:rect l="l" t="t" r="r" b="b"/>
            <a:pathLst>
              <a:path w="1419549" h="1419549">
                <a:moveTo>
                  <a:pt x="0" y="0"/>
                </a:moveTo>
                <a:lnTo>
                  <a:pt x="1419550" y="0"/>
                </a:lnTo>
                <a:lnTo>
                  <a:pt x="1419550" y="1419550"/>
                </a:lnTo>
                <a:lnTo>
                  <a:pt x="0" y="1419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8323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8">
            <a:extLst>
              <a:ext uri="{FF2B5EF4-FFF2-40B4-BE49-F238E27FC236}">
                <a16:creationId xmlns:a16="http://schemas.microsoft.com/office/drawing/2014/main" id="{F83812BD-7234-C67B-708D-E672E24E966F}"/>
              </a:ext>
            </a:extLst>
          </p:cNvPr>
          <p:cNvSpPr/>
          <p:nvPr/>
        </p:nvSpPr>
        <p:spPr>
          <a:xfrm>
            <a:off x="700742" y="2820594"/>
            <a:ext cx="383215" cy="441487"/>
          </a:xfrm>
          <a:custGeom>
            <a:avLst/>
            <a:gdLst/>
            <a:ahLst/>
            <a:cxnLst/>
            <a:rect l="l" t="t" r="r" b="b"/>
            <a:pathLst>
              <a:path w="1232181" h="1419549">
                <a:moveTo>
                  <a:pt x="0" y="0"/>
                </a:moveTo>
                <a:lnTo>
                  <a:pt x="1232181" y="0"/>
                </a:lnTo>
                <a:lnTo>
                  <a:pt x="1232181" y="1419550"/>
                </a:lnTo>
                <a:lnTo>
                  <a:pt x="0" y="1419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8323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A9947E-CB65-9032-7C8E-3361EDE082FF}"/>
              </a:ext>
            </a:extLst>
          </p:cNvPr>
          <p:cNvSpPr txBox="1"/>
          <p:nvPr/>
        </p:nvSpPr>
        <p:spPr>
          <a:xfrm>
            <a:off x="1006868" y="1062629"/>
            <a:ext cx="2329484" cy="37702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 defTabSz="986842"/>
            <a:r>
              <a:rPr lang="en-US" sz="1850" b="1" dirty="0">
                <a:solidFill>
                  <a:srgbClr val="38A9D0"/>
                </a:solidFill>
                <a:latin typeface="Arial"/>
                <a:ea typeface="Roboto"/>
                <a:cs typeface="Arial"/>
              </a:rPr>
              <a:t>Frei </a:t>
            </a:r>
            <a:r>
              <a:rPr lang="en-US" sz="1850" b="1" dirty="0" err="1">
                <a:solidFill>
                  <a:srgbClr val="38A9D0"/>
                </a:solidFill>
                <a:latin typeface="Arial"/>
                <a:ea typeface="Roboto"/>
                <a:cs typeface="Arial"/>
              </a:rPr>
              <a:t>Konfigurierbar</a:t>
            </a:r>
            <a:endParaRPr lang="en-US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DC5815-D4D2-A116-FE0C-8674572E8FE7}"/>
              </a:ext>
            </a:extLst>
          </p:cNvPr>
          <p:cNvSpPr txBox="1"/>
          <p:nvPr/>
        </p:nvSpPr>
        <p:spPr>
          <a:xfrm>
            <a:off x="609601" y="1436915"/>
            <a:ext cx="3124012" cy="5342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86842">
              <a:lnSpc>
                <a:spcPts val="1799"/>
              </a:lnSpc>
            </a:pP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Anpassbares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Setup um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wichtige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Unternehmensrichtlinien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durchzusetzen</a:t>
            </a:r>
            <a:endParaRPr lang="en-US" sz="1300" dirty="0" err="1">
              <a:solidFill>
                <a:prstClr val="black"/>
              </a:solidFill>
              <a:latin typeface="Arial" panose="020B0604020202020204" pitchFamily="34" charset="0"/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87BC0-ADD0-F21C-934C-6B3E608222BF}"/>
              </a:ext>
            </a:extLst>
          </p:cNvPr>
          <p:cNvSpPr txBox="1"/>
          <p:nvPr/>
        </p:nvSpPr>
        <p:spPr>
          <a:xfrm>
            <a:off x="4373866" y="1062629"/>
            <a:ext cx="3474029" cy="37702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 defTabSz="986842"/>
            <a:r>
              <a:rPr lang="en-US" sz="1850" b="1" dirty="0" err="1">
                <a:solidFill>
                  <a:srgbClr val="38A9D0"/>
                </a:solidFill>
                <a:latin typeface="Arial"/>
                <a:ea typeface="Roboto"/>
                <a:cs typeface="Arial"/>
              </a:rPr>
              <a:t>Integriert</a:t>
            </a:r>
            <a:r>
              <a:rPr lang="en-US" sz="1850" b="1" dirty="0">
                <a:solidFill>
                  <a:srgbClr val="38A9D0"/>
                </a:solidFill>
                <a:latin typeface="Arial"/>
                <a:ea typeface="Roboto"/>
                <a:cs typeface="Arial"/>
              </a:rPr>
              <a:t> in den S2P-Prozess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70B21F-7891-394F-CAC4-27C6EE998B50}"/>
              </a:ext>
            </a:extLst>
          </p:cNvPr>
          <p:cNvSpPr txBox="1"/>
          <p:nvPr/>
        </p:nvSpPr>
        <p:spPr>
          <a:xfrm>
            <a:off x="8531886" y="1062629"/>
            <a:ext cx="2715230" cy="37702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 defTabSz="986842"/>
            <a:r>
              <a:rPr lang="en-US" sz="1850" b="1" dirty="0">
                <a:solidFill>
                  <a:srgbClr val="38A9D0"/>
                </a:solidFill>
                <a:latin typeface="Arial"/>
                <a:ea typeface="Roboto"/>
                <a:cs typeface="Arial"/>
              </a:rPr>
              <a:t>S2P with Flow of Work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323EB9-B2DB-8B82-DA0E-814DF601BCB0}"/>
              </a:ext>
            </a:extLst>
          </p:cNvPr>
          <p:cNvSpPr txBox="1"/>
          <p:nvPr/>
        </p:nvSpPr>
        <p:spPr>
          <a:xfrm>
            <a:off x="8343945" y="1436915"/>
            <a:ext cx="3052029" cy="7698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defTabSz="740150">
              <a:lnSpc>
                <a:spcPts val="1349"/>
              </a:lnSpc>
              <a:defRPr sz="1100"/>
            </a:lvl1pPr>
          </a:lstStyle>
          <a:p>
            <a:pPr algn="ctr" defTabSz="986842">
              <a:lnSpc>
                <a:spcPts val="1798"/>
              </a:lnSpc>
            </a:pP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Kein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Wechsel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zwischen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Anwendungen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–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einfach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eine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Frage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stellen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und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direkt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eine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Antwort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erhalten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AD236-D7CD-9E66-6823-BED4E5DA0CE5}"/>
              </a:ext>
            </a:extLst>
          </p:cNvPr>
          <p:cNvSpPr txBox="1"/>
          <p:nvPr/>
        </p:nvSpPr>
        <p:spPr>
          <a:xfrm>
            <a:off x="4371941" y="1436915"/>
            <a:ext cx="3692800" cy="692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86842"/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Zentraler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Data Lake für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beliebigen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Informations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zugriff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in </a:t>
            </a:r>
            <a:r>
              <a:rPr lang="en-US" sz="1300" dirty="0" err="1">
                <a:solidFill>
                  <a:prstClr val="black"/>
                </a:solidFill>
                <a:latin typeface="Arial"/>
                <a:cs typeface="Arial"/>
              </a:rPr>
              <a:t>jedem</a:t>
            </a:r>
            <a:r>
              <a:rPr lang="en-US" sz="1300" dirty="0">
                <a:solidFill>
                  <a:prstClr val="black"/>
                </a:solidFill>
                <a:latin typeface="Arial"/>
                <a:cs typeface="Arial"/>
              </a:rPr>
              <a:t> Schritt des S2P-Prozesses</a:t>
            </a:r>
            <a:endParaRPr lang="en-US" dirty="0" err="1">
              <a:solidFill>
                <a:prstClr val="black"/>
              </a:solidFill>
            </a:endParaRPr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07A2BCAB-A4C7-67BE-B386-0CDF9D67C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50" dirty="0">
                <a:ea typeface="Calibri"/>
              </a:rPr>
              <a:t>Merlin Intake </a:t>
            </a:r>
            <a:r>
              <a:rPr lang="en-US" sz="2650" dirty="0" err="1">
                <a:ea typeface="Calibri"/>
              </a:rPr>
              <a:t>mit</a:t>
            </a:r>
            <a:r>
              <a:rPr lang="en-US" sz="2650" dirty="0">
                <a:ea typeface="Calibri"/>
              </a:rPr>
              <a:t> MS Teams, Slack </a:t>
            </a:r>
            <a:r>
              <a:rPr lang="en-US" sz="2650" dirty="0" err="1">
                <a:ea typeface="Calibri"/>
              </a:rPr>
              <a:t>oder</a:t>
            </a:r>
            <a:r>
              <a:rPr lang="en-US" sz="2650" dirty="0">
                <a:ea typeface="Calibri"/>
              </a:rPr>
              <a:t> Web</a:t>
            </a:r>
            <a:endParaRPr lang="en-DE" sz="2650" dirty="0">
              <a:ea typeface="Calibri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2C44109-A232-D178-E4E0-2A1B4082DD5C}"/>
              </a:ext>
            </a:extLst>
          </p:cNvPr>
          <p:cNvGrpSpPr/>
          <p:nvPr/>
        </p:nvGrpSpPr>
        <p:grpSpPr>
          <a:xfrm>
            <a:off x="4806265" y="2461971"/>
            <a:ext cx="7062816" cy="4051147"/>
            <a:chOff x="3604699" y="1846478"/>
            <a:chExt cx="5297112" cy="3038360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3604699" y="1846478"/>
              <a:ext cx="5297112" cy="3038360"/>
              <a:chOff x="0" y="0"/>
              <a:chExt cx="7981950" cy="45783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765810" y="21590"/>
                <a:ext cx="6451600" cy="4326890"/>
              </a:xfrm>
              <a:custGeom>
                <a:avLst/>
                <a:gdLst/>
                <a:ahLst/>
                <a:cxnLst/>
                <a:rect l="l" t="t" r="r" b="b"/>
                <a:pathLst>
                  <a:path w="6451600" h="4326890">
                    <a:moveTo>
                      <a:pt x="6224270" y="0"/>
                    </a:moveTo>
                    <a:lnTo>
                      <a:pt x="226060" y="0"/>
                    </a:lnTo>
                    <a:cubicBezTo>
                      <a:pt x="101600" y="0"/>
                      <a:pt x="0" y="101600"/>
                      <a:pt x="0" y="226060"/>
                    </a:cubicBezTo>
                    <a:lnTo>
                      <a:pt x="0" y="4326890"/>
                    </a:lnTo>
                    <a:lnTo>
                      <a:pt x="6451601" y="4326890"/>
                    </a:lnTo>
                    <a:lnTo>
                      <a:pt x="6451601" y="226060"/>
                    </a:lnTo>
                    <a:cubicBezTo>
                      <a:pt x="6450331" y="101600"/>
                      <a:pt x="6348731" y="0"/>
                      <a:pt x="6224270" y="0"/>
                    </a:cubicBezTo>
                    <a:close/>
                    <a:moveTo>
                      <a:pt x="6252210" y="4043680"/>
                    </a:moveTo>
                    <a:lnTo>
                      <a:pt x="196851" y="4043680"/>
                    </a:lnTo>
                    <a:lnTo>
                      <a:pt x="196851" y="255270"/>
                    </a:lnTo>
                    <a:lnTo>
                      <a:pt x="6252210" y="255270"/>
                    </a:lnTo>
                    <a:lnTo>
                      <a:pt x="6252210" y="4043680"/>
                    </a:lnTo>
                    <a:close/>
                  </a:path>
                </a:pathLst>
              </a:custGeom>
              <a:solidFill>
                <a:srgbClr val="010101"/>
              </a:solidFill>
            </p:spPr>
            <p:txBody>
              <a:bodyPr/>
              <a:lstStyle/>
              <a:p>
                <a:pPr defTabSz="609615"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7981950" cy="4542790"/>
              </a:xfrm>
              <a:custGeom>
                <a:avLst/>
                <a:gdLst/>
                <a:ahLst/>
                <a:cxnLst/>
                <a:rect l="l" t="t" r="r" b="b"/>
                <a:pathLst>
                  <a:path w="7981950" h="4542790">
                    <a:moveTo>
                      <a:pt x="7239000" y="4348480"/>
                    </a:moveTo>
                    <a:lnTo>
                      <a:pt x="7239000" y="243840"/>
                    </a:lnTo>
                    <a:cubicBezTo>
                      <a:pt x="7239000" y="109220"/>
                      <a:pt x="7129780" y="0"/>
                      <a:pt x="6995160" y="0"/>
                    </a:cubicBezTo>
                    <a:lnTo>
                      <a:pt x="985520" y="0"/>
                    </a:lnTo>
                    <a:cubicBezTo>
                      <a:pt x="852170" y="0"/>
                      <a:pt x="742950" y="109220"/>
                      <a:pt x="742950" y="243840"/>
                    </a:cubicBezTo>
                    <a:lnTo>
                      <a:pt x="742950" y="4349750"/>
                    </a:lnTo>
                    <a:lnTo>
                      <a:pt x="0" y="4349750"/>
                    </a:lnTo>
                    <a:lnTo>
                      <a:pt x="0" y="4447540"/>
                    </a:lnTo>
                    <a:cubicBezTo>
                      <a:pt x="0" y="4500880"/>
                      <a:pt x="43180" y="4542790"/>
                      <a:pt x="95250" y="4542790"/>
                    </a:cubicBezTo>
                    <a:lnTo>
                      <a:pt x="7886700" y="4542790"/>
                    </a:lnTo>
                    <a:cubicBezTo>
                      <a:pt x="7940040" y="4542790"/>
                      <a:pt x="7981950" y="4499610"/>
                      <a:pt x="7981950" y="4447540"/>
                    </a:cubicBezTo>
                    <a:lnTo>
                      <a:pt x="7981950" y="4349750"/>
                    </a:lnTo>
                    <a:lnTo>
                      <a:pt x="7239000" y="4349750"/>
                    </a:lnTo>
                    <a:close/>
                    <a:moveTo>
                      <a:pt x="4519930" y="4348480"/>
                    </a:moveTo>
                    <a:lnTo>
                      <a:pt x="4519930" y="4349750"/>
                    </a:lnTo>
                    <a:cubicBezTo>
                      <a:pt x="4519930" y="4403090"/>
                      <a:pt x="4476750" y="4445000"/>
                      <a:pt x="4424680" y="4445000"/>
                    </a:cubicBezTo>
                    <a:lnTo>
                      <a:pt x="3557270" y="4445000"/>
                    </a:lnTo>
                    <a:cubicBezTo>
                      <a:pt x="3503930" y="4445000"/>
                      <a:pt x="3462020" y="4401820"/>
                      <a:pt x="3462020" y="4349750"/>
                    </a:cubicBezTo>
                    <a:lnTo>
                      <a:pt x="3462020" y="4348480"/>
                    </a:lnTo>
                    <a:lnTo>
                      <a:pt x="765810" y="4348480"/>
                    </a:lnTo>
                    <a:lnTo>
                      <a:pt x="765810" y="247650"/>
                    </a:lnTo>
                    <a:cubicBezTo>
                      <a:pt x="765810" y="123190"/>
                      <a:pt x="867410" y="21590"/>
                      <a:pt x="991870" y="21590"/>
                    </a:cubicBezTo>
                    <a:lnTo>
                      <a:pt x="6990080" y="21590"/>
                    </a:lnTo>
                    <a:cubicBezTo>
                      <a:pt x="7114539" y="21590"/>
                      <a:pt x="7216139" y="123190"/>
                      <a:pt x="7216139" y="247650"/>
                    </a:cubicBezTo>
                    <a:lnTo>
                      <a:pt x="7216139" y="4348480"/>
                    </a:lnTo>
                    <a:lnTo>
                      <a:pt x="4519930" y="434848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/>
              <a:lstStyle/>
              <a:p>
                <a:pPr defTabSz="609615"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3460750" y="4349750"/>
                <a:ext cx="1059180" cy="96520"/>
              </a:xfrm>
              <a:custGeom>
                <a:avLst/>
                <a:gdLst/>
                <a:ahLst/>
                <a:cxnLst/>
                <a:rect l="l" t="t" r="r" b="b"/>
                <a:pathLst>
                  <a:path w="1059180" h="96520">
                    <a:moveTo>
                      <a:pt x="96520" y="96520"/>
                    </a:moveTo>
                    <a:lnTo>
                      <a:pt x="963930" y="96520"/>
                    </a:lnTo>
                    <a:cubicBezTo>
                      <a:pt x="1017270" y="96520"/>
                      <a:pt x="1059180" y="53340"/>
                      <a:pt x="1059180" y="1270"/>
                    </a:cubicBezTo>
                    <a:lnTo>
                      <a:pt x="1059180" y="0"/>
                    </a:lnTo>
                    <a:lnTo>
                      <a:pt x="0" y="0"/>
                    </a:lnTo>
                    <a:lnTo>
                      <a:pt x="0" y="1270"/>
                    </a:lnTo>
                    <a:cubicBezTo>
                      <a:pt x="0" y="53340"/>
                      <a:pt x="43180" y="96520"/>
                      <a:pt x="96520" y="96520"/>
                    </a:cubicBezTo>
                    <a:close/>
                  </a:path>
                </a:pathLst>
              </a:custGeom>
              <a:solidFill>
                <a:srgbClr val="CCCCCC"/>
              </a:solidFill>
            </p:spPr>
            <p:txBody>
              <a:bodyPr/>
              <a:lstStyle/>
              <a:p>
                <a:pPr defTabSz="609615"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63830" y="4542790"/>
                <a:ext cx="7654290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7654290" h="35560">
                    <a:moveTo>
                      <a:pt x="0" y="0"/>
                    </a:moveTo>
                    <a:cubicBezTo>
                      <a:pt x="0" y="20320"/>
                      <a:pt x="16510" y="35560"/>
                      <a:pt x="35560" y="35560"/>
                    </a:cubicBezTo>
                    <a:lnTo>
                      <a:pt x="7618730" y="35560"/>
                    </a:lnTo>
                    <a:cubicBezTo>
                      <a:pt x="7639050" y="35560"/>
                      <a:pt x="7654290" y="19050"/>
                      <a:pt x="765429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</p:spPr>
            <p:txBody>
              <a:bodyPr/>
              <a:lstStyle/>
              <a:p>
                <a:pPr defTabSz="609615"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7DB7EAE-2ECA-3DB2-9878-ECCC96E77F99}"/>
                </a:ext>
              </a:extLst>
            </p:cNvPr>
            <p:cNvSpPr/>
            <p:nvPr/>
          </p:nvSpPr>
          <p:spPr>
            <a:xfrm>
              <a:off x="5515661" y="2253082"/>
              <a:ext cx="342394" cy="73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23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068E0F-58A1-8EFF-33C3-E5EDCED85789}"/>
                </a:ext>
              </a:extLst>
            </p:cNvPr>
            <p:cNvSpPr/>
            <p:nvPr/>
          </p:nvSpPr>
          <p:spPr>
            <a:xfrm>
              <a:off x="6195974" y="2764238"/>
              <a:ext cx="1302384" cy="84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23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5DFF00-9109-8C1D-FEDA-8C2594CAAA2F}"/>
                </a:ext>
              </a:extLst>
            </p:cNvPr>
            <p:cNvSpPr txBox="1"/>
            <p:nvPr/>
          </p:nvSpPr>
          <p:spPr>
            <a:xfrm>
              <a:off x="5437863" y="2212714"/>
              <a:ext cx="959910" cy="13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23"/>
              <a:r>
                <a:rPr lang="en-US" sz="533" b="1">
                  <a:solidFill>
                    <a:prstClr val="black"/>
                  </a:solidFill>
                  <a:latin typeface="Calibri"/>
                </a:rPr>
                <a:t>Merlin Intake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CDAE132-DBC6-2D1C-C90A-5D3A5CB651FF}"/>
                </a:ext>
              </a:extLst>
            </p:cNvPr>
            <p:cNvSpPr txBox="1"/>
            <p:nvPr/>
          </p:nvSpPr>
          <p:spPr>
            <a:xfrm>
              <a:off x="6122011" y="2648306"/>
              <a:ext cx="154286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23"/>
              <a:r>
                <a:rPr lang="en-US" sz="800" b="1">
                  <a:solidFill>
                    <a:prstClr val="black"/>
                  </a:solidFill>
                  <a:latin typeface="Calibri"/>
                </a:rPr>
                <a:t>How can Merlin Intake help you today?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A44169D-9459-F069-2FC4-E27843B99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48225" y="2028437"/>
              <a:ext cx="4013155" cy="2560221"/>
            </a:xfrm>
            <a:prstGeom prst="rect">
              <a:avLst/>
            </a:prstGeom>
          </p:spPr>
        </p:pic>
        <p:pic>
          <p:nvPicPr>
            <p:cNvPr id="6" name="Picture 2" descr="image">
              <a:extLst>
                <a:ext uri="{FF2B5EF4-FFF2-40B4-BE49-F238E27FC236}">
                  <a16:creationId xmlns:a16="http://schemas.microsoft.com/office/drawing/2014/main" id="{3B8B8804-17AB-8EEE-0861-5220B0E33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3467" y="2386473"/>
              <a:ext cx="1233235" cy="2439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25AF9B-A6DE-C614-6CEC-D6C285B9EF64}"/>
                </a:ext>
              </a:extLst>
            </p:cNvPr>
            <p:cNvSpPr/>
            <p:nvPr/>
          </p:nvSpPr>
          <p:spPr>
            <a:xfrm>
              <a:off x="7918986" y="2571750"/>
              <a:ext cx="342394" cy="73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23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732D06-5721-77B4-12AF-5B2E857C9B24}"/>
                </a:ext>
              </a:extLst>
            </p:cNvPr>
            <p:cNvSpPr txBox="1"/>
            <p:nvPr/>
          </p:nvSpPr>
          <p:spPr>
            <a:xfrm>
              <a:off x="7836505" y="2531382"/>
              <a:ext cx="959910" cy="13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23"/>
              <a:r>
                <a:rPr lang="en-US" sz="533" b="1">
                  <a:solidFill>
                    <a:prstClr val="black"/>
                  </a:solidFill>
                  <a:latin typeface="Calibri"/>
                </a:rPr>
                <a:t>Merlin Intake</a:t>
              </a:r>
            </a:p>
          </p:txBody>
        </p:sp>
      </p:grpSp>
      <p:sp>
        <p:nvSpPr>
          <p:cNvPr id="43" name="Freeform 14">
            <a:extLst>
              <a:ext uri="{FF2B5EF4-FFF2-40B4-BE49-F238E27FC236}">
                <a16:creationId xmlns:a16="http://schemas.microsoft.com/office/drawing/2014/main" id="{55E02E63-8761-ED07-7425-4FA5A88B35D2}"/>
              </a:ext>
            </a:extLst>
          </p:cNvPr>
          <p:cNvSpPr/>
          <p:nvPr/>
        </p:nvSpPr>
        <p:spPr>
          <a:xfrm>
            <a:off x="10219838" y="3262082"/>
            <a:ext cx="1433109" cy="2985253"/>
          </a:xfrm>
          <a:custGeom>
            <a:avLst/>
            <a:gdLst/>
            <a:ahLst/>
            <a:cxnLst/>
            <a:rect l="l" t="t" r="r" b="b"/>
            <a:pathLst>
              <a:path w="3008503" h="6240462">
                <a:moveTo>
                  <a:pt x="2619502" y="6240462"/>
                </a:moveTo>
                <a:lnTo>
                  <a:pt x="389001" y="6240462"/>
                </a:lnTo>
                <a:cubicBezTo>
                  <a:pt x="174117" y="6240462"/>
                  <a:pt x="0" y="6070882"/>
                  <a:pt x="0" y="5861597"/>
                </a:cubicBezTo>
                <a:lnTo>
                  <a:pt x="0" y="378866"/>
                </a:lnTo>
                <a:cubicBezTo>
                  <a:pt x="0" y="169580"/>
                  <a:pt x="174117" y="0"/>
                  <a:pt x="389001" y="0"/>
                </a:cubicBezTo>
                <a:lnTo>
                  <a:pt x="2619502" y="0"/>
                </a:lnTo>
                <a:cubicBezTo>
                  <a:pt x="2834386" y="0"/>
                  <a:pt x="3008503" y="169580"/>
                  <a:pt x="3008503" y="378866"/>
                </a:cubicBezTo>
                <a:lnTo>
                  <a:pt x="3008503" y="5861597"/>
                </a:lnTo>
                <a:cubicBezTo>
                  <a:pt x="3008503" y="6070882"/>
                  <a:pt x="2834386" y="6240462"/>
                  <a:pt x="2619502" y="6240462"/>
                </a:cubicBezTo>
                <a:close/>
              </a:path>
            </a:pathLst>
          </a:custGeom>
          <a:blipFill>
            <a:blip r:embed="rId13"/>
            <a:stretch>
              <a:fillRect t="-7180" b="-5518"/>
            </a:stretch>
          </a:blipFill>
        </p:spPr>
        <p:txBody>
          <a:bodyPr/>
          <a:lstStyle/>
          <a:p>
            <a:pPr defTabSz="406401">
              <a:defRPr/>
            </a:pPr>
            <a:endParaRPr lang="en-IN" sz="8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F8867-16A3-6FDF-0B75-0435F724E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22348-72CF-3F6C-7EB9-E32501609C3F}"/>
              </a:ext>
            </a:extLst>
          </p:cNvPr>
          <p:cNvGrpSpPr/>
          <p:nvPr/>
        </p:nvGrpSpPr>
        <p:grpSpPr>
          <a:xfrm>
            <a:off x="4143957" y="1831133"/>
            <a:ext cx="3900148" cy="1645081"/>
            <a:chOff x="3110895" y="1865586"/>
            <a:chExt cx="2922199" cy="123381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F95886A-4479-E6A3-109E-F006DEC5D2D6}"/>
                </a:ext>
              </a:extLst>
            </p:cNvPr>
            <p:cNvSpPr/>
            <p:nvPr/>
          </p:nvSpPr>
          <p:spPr>
            <a:xfrm>
              <a:off x="3110895" y="2032857"/>
              <a:ext cx="2922199" cy="1066540"/>
            </a:xfrm>
            <a:prstGeom prst="rect">
              <a:avLst/>
            </a:prstGeom>
            <a:solidFill>
              <a:srgbClr val="01A8DD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defTabSz="609570"/>
              <a:r>
                <a:rPr lang="en-GB" sz="24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Konversationelle</a:t>
              </a:r>
              <a:br>
                <a:rPr lang="en-GB" sz="24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</a:br>
              <a:r>
                <a:rPr lang="en-GB" sz="24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Chat-like </a:t>
              </a:r>
              <a:r>
                <a:rPr lang="en-GB" sz="24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Nutzer</a:t>
              </a:r>
              <a:r>
                <a:rPr lang="en-GB" sz="24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-</a:t>
              </a:r>
              <a:endPara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endParaRPr>
            </a:p>
            <a:p>
              <a:pPr defTabSz="609570"/>
              <a:r>
                <a:rPr lang="en-GB" sz="24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oberfläche</a:t>
              </a:r>
              <a:r>
                <a:rPr lang="en-GB" sz="24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 für alle </a:t>
              </a:r>
              <a:r>
                <a:rPr lang="en-GB" sz="24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Nutzer</a:t>
              </a:r>
              <a:endParaRPr lang="en-US">
                <a:ea typeface="Calibri"/>
                <a:cs typeface="Calibri"/>
              </a:endParaRPr>
            </a:p>
          </p:txBody>
        </p:sp>
        <p:pic>
          <p:nvPicPr>
            <p:cNvPr id="4098" name="Picture 2" descr="Social Network Flat icons by Enamo Studios">
              <a:extLst>
                <a:ext uri="{FF2B5EF4-FFF2-40B4-BE49-F238E27FC236}">
                  <a16:creationId xmlns:a16="http://schemas.microsoft.com/office/drawing/2014/main" id="{3D0E6C6B-D716-D24C-2311-9068F0783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525" y="1865586"/>
              <a:ext cx="500992" cy="457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8FFC3C-186F-FBF9-DB42-C050CE7172CB}"/>
              </a:ext>
            </a:extLst>
          </p:cNvPr>
          <p:cNvGrpSpPr/>
          <p:nvPr/>
        </p:nvGrpSpPr>
        <p:grpSpPr>
          <a:xfrm>
            <a:off x="-5" y="1"/>
            <a:ext cx="4147876" cy="6858000"/>
            <a:chOff x="-4" y="0"/>
            <a:chExt cx="3110907" cy="51435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1B0FFE-7CBE-74E8-FDC2-A785336EA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24130"/>
              <a:ext cx="3110903" cy="311090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47160E-DA52-B9C7-9C3E-6EBA07BDBDF8}"/>
                </a:ext>
              </a:extLst>
            </p:cNvPr>
            <p:cNvSpPr/>
            <p:nvPr/>
          </p:nvSpPr>
          <p:spPr>
            <a:xfrm>
              <a:off x="0" y="0"/>
              <a:ext cx="3110903" cy="2025088"/>
            </a:xfrm>
            <a:prstGeom prst="rect">
              <a:avLst/>
            </a:prstGeom>
            <a:solidFill>
              <a:srgbClr val="01A8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DE" sz="24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743AFE-1587-55E4-4FF6-0A5ADFA7DD9E}"/>
                </a:ext>
              </a:extLst>
            </p:cNvPr>
            <p:cNvSpPr/>
            <p:nvPr/>
          </p:nvSpPr>
          <p:spPr>
            <a:xfrm>
              <a:off x="-2" y="2024129"/>
              <a:ext cx="3110896" cy="194137"/>
            </a:xfrm>
            <a:prstGeom prst="rect">
              <a:avLst/>
            </a:prstGeom>
            <a:solidFill>
              <a:srgbClr val="01A8D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DE" sz="24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3E7860-CC62-F1D1-B807-F29688AFAA51}"/>
                </a:ext>
              </a:extLst>
            </p:cNvPr>
            <p:cNvSpPr txBox="1"/>
            <p:nvPr/>
          </p:nvSpPr>
          <p:spPr>
            <a:xfrm>
              <a:off x="116469" y="276074"/>
              <a:ext cx="2877954" cy="13542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609570">
                <a:spcAft>
                  <a:spcPts val="400"/>
                </a:spcAft>
                <a:buClr>
                  <a:prstClr val="black"/>
                </a:buClr>
                <a:buSzPts val="1100"/>
              </a:pPr>
              <a:r>
                <a:rPr lang="en-GB" sz="2400" b="1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Business User</a:t>
              </a:r>
            </a:p>
            <a:p>
              <a:pPr defTabSz="609570"/>
              <a:r>
                <a:rPr lang="en-GB" sz="21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Gelegentliche</a:t>
              </a:r>
              <a:r>
                <a:rPr lang="en-GB" sz="21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 </a:t>
              </a:r>
              <a:r>
                <a:rPr lang="en-GB" sz="21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Anwender</a:t>
              </a:r>
              <a:r>
                <a:rPr lang="en-GB" sz="21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 und </a:t>
              </a:r>
              <a:r>
                <a:rPr lang="en-GB" sz="21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Nutzer</a:t>
              </a:r>
              <a:r>
                <a:rPr lang="en-GB" sz="21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, die </a:t>
              </a:r>
              <a:r>
                <a:rPr lang="en-GB" sz="21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einfache</a:t>
              </a:r>
              <a:r>
                <a:rPr lang="en-GB" sz="21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 </a:t>
              </a:r>
              <a:r>
                <a:rPr lang="en-GB" sz="21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Aufgaben</a:t>
              </a:r>
              <a:r>
                <a:rPr lang="en-GB" sz="21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 </a:t>
              </a:r>
              <a:r>
                <a:rPr lang="en-GB" sz="21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wie</a:t>
              </a:r>
              <a:r>
                <a:rPr lang="en-GB" sz="21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 </a:t>
              </a:r>
              <a:r>
                <a:rPr lang="en-GB" sz="21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Anfragen</a:t>
              </a:r>
              <a:r>
                <a:rPr lang="en-GB" sz="21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 und </a:t>
              </a:r>
              <a:r>
                <a:rPr lang="en-GB" sz="21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Freigaben</a:t>
              </a:r>
              <a:r>
                <a:rPr lang="en-GB" sz="21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 </a:t>
              </a:r>
              <a:r>
                <a:rPr lang="en-GB" sz="21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durchführen</a:t>
              </a:r>
              <a:r>
                <a:rPr lang="en-GB" sz="21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.</a:t>
              </a:r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17BB8-1DCB-598C-2E73-2C0F8E906843}"/>
                </a:ext>
              </a:extLst>
            </p:cNvPr>
            <p:cNvSpPr/>
            <p:nvPr/>
          </p:nvSpPr>
          <p:spPr>
            <a:xfrm>
              <a:off x="-4" y="4949363"/>
              <a:ext cx="3110903" cy="194137"/>
            </a:xfrm>
            <a:prstGeom prst="rect">
              <a:avLst/>
            </a:prstGeom>
            <a:solidFill>
              <a:srgbClr val="FF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DE" sz="24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7743172-83BC-56A7-D952-02EA570173FE}"/>
              </a:ext>
            </a:extLst>
          </p:cNvPr>
          <p:cNvGrpSpPr/>
          <p:nvPr/>
        </p:nvGrpSpPr>
        <p:grpSpPr>
          <a:xfrm>
            <a:off x="8044119" y="1"/>
            <a:ext cx="4147884" cy="6857997"/>
            <a:chOff x="6033087" y="0"/>
            <a:chExt cx="3110913" cy="5143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B3E884-69D5-6E29-2BE8-B634F6FA0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3087" y="0"/>
              <a:ext cx="3110902" cy="311090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CD5EAD-C890-B6C0-98BD-F32B114CD608}"/>
                </a:ext>
              </a:extLst>
            </p:cNvPr>
            <p:cNvSpPr/>
            <p:nvPr/>
          </p:nvSpPr>
          <p:spPr>
            <a:xfrm rot="10800000">
              <a:off x="6033096" y="3098239"/>
              <a:ext cx="3110903" cy="2045259"/>
            </a:xfrm>
            <a:prstGeom prst="rect">
              <a:avLst/>
            </a:prstGeom>
            <a:solidFill>
              <a:srgbClr val="01A8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DE" sz="24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60CFB2-3C65-7DFE-89F6-03BF2CD236E6}"/>
                </a:ext>
              </a:extLst>
            </p:cNvPr>
            <p:cNvSpPr/>
            <p:nvPr/>
          </p:nvSpPr>
          <p:spPr>
            <a:xfrm rot="10800000">
              <a:off x="6033097" y="2904066"/>
              <a:ext cx="3110903" cy="206836"/>
            </a:xfrm>
            <a:prstGeom prst="rect">
              <a:avLst/>
            </a:prstGeom>
            <a:solidFill>
              <a:srgbClr val="01A8D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DE" sz="24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936C70-BA3C-22A9-931F-62F54C31D9D4}"/>
                </a:ext>
              </a:extLst>
            </p:cNvPr>
            <p:cNvSpPr/>
            <p:nvPr/>
          </p:nvSpPr>
          <p:spPr>
            <a:xfrm rot="10800000">
              <a:off x="6033096" y="1"/>
              <a:ext cx="3110903" cy="206836"/>
            </a:xfrm>
            <a:prstGeom prst="rect">
              <a:avLst/>
            </a:prstGeom>
            <a:solidFill>
              <a:srgbClr val="01A8D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DE" sz="24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A949B2-4569-D96E-25D8-4584D4D4939B}"/>
                </a:ext>
              </a:extLst>
            </p:cNvPr>
            <p:cNvSpPr txBox="1"/>
            <p:nvPr/>
          </p:nvSpPr>
          <p:spPr>
            <a:xfrm>
              <a:off x="6135084" y="3311092"/>
              <a:ext cx="2820202" cy="112324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609570">
                <a:spcAft>
                  <a:spcPts val="400"/>
                </a:spcAft>
                <a:buClr>
                  <a:prstClr val="black"/>
                </a:buClr>
                <a:buSzPts val="1100"/>
              </a:pPr>
              <a:r>
                <a:rPr lang="en-GB" sz="2400" b="1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Power User</a:t>
              </a:r>
            </a:p>
            <a:p>
              <a:pPr defTabSz="609570"/>
              <a:r>
                <a:rPr lang="en-GB" sz="21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Einkaufsexperten</a:t>
              </a:r>
              <a:r>
                <a:rPr lang="en-GB" sz="21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, die </a:t>
              </a:r>
              <a:r>
                <a:rPr lang="en-GB" sz="21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komplexe</a:t>
              </a:r>
              <a:r>
                <a:rPr lang="en-GB" sz="21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 </a:t>
              </a:r>
              <a:r>
                <a:rPr lang="en-GB" sz="21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Aktivitäten</a:t>
              </a:r>
              <a:r>
                <a:rPr lang="en-GB" sz="21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 und </a:t>
              </a:r>
              <a:r>
                <a:rPr lang="en-GB" sz="21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Prozesse</a:t>
              </a:r>
              <a:r>
                <a:rPr lang="en-GB" sz="21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 </a:t>
              </a:r>
              <a:r>
                <a:rPr lang="en-GB" sz="21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steuern</a:t>
              </a:r>
              <a:endParaRPr lang="en-DE" dirty="0" err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32488A-FFC7-0F47-22D1-913E028894EC}"/>
              </a:ext>
            </a:extLst>
          </p:cNvPr>
          <p:cNvGrpSpPr/>
          <p:nvPr/>
        </p:nvGrpSpPr>
        <p:grpSpPr>
          <a:xfrm>
            <a:off x="4049837" y="3668682"/>
            <a:ext cx="3994268" cy="3077561"/>
            <a:chOff x="3037377" y="2751511"/>
            <a:chExt cx="2995701" cy="230817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637EC1-E03B-86C2-AA85-C4897A2B4627}"/>
                </a:ext>
              </a:extLst>
            </p:cNvPr>
            <p:cNvSpPr/>
            <p:nvPr/>
          </p:nvSpPr>
          <p:spPr>
            <a:xfrm>
              <a:off x="3110883" y="2751511"/>
              <a:ext cx="2922195" cy="949819"/>
            </a:xfrm>
            <a:prstGeom prst="rect">
              <a:avLst/>
            </a:prstGeom>
            <a:solidFill>
              <a:srgbClr val="01A8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r" defTabSz="609570"/>
              <a:r>
                <a:rPr lang="en-GB" sz="24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Suite von </a:t>
              </a:r>
              <a:r>
                <a:rPr lang="en-GB" sz="24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Intelligenten</a:t>
              </a:r>
              <a:r>
                <a:rPr lang="en-GB" sz="24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 </a:t>
              </a:r>
              <a:r>
                <a:rPr lang="en-GB" sz="2400" dirty="0" err="1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Funktionalitäten</a:t>
              </a:r>
              <a:r>
                <a:rPr lang="en-GB" sz="2400" dirty="0">
                  <a:solidFill>
                    <a:srgbClr val="214491"/>
                  </a:solidFill>
                  <a:latin typeface="Open Sans"/>
                  <a:ea typeface="Open Sans"/>
                  <a:cs typeface="Open Sans"/>
                </a:rPr>
                <a:t> in der Zycus S2P Suite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8238712-9013-13E4-3CEB-93A6D4E65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37377" y="3755386"/>
              <a:ext cx="1361763" cy="130429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CC390B0-3052-D4A3-6E0C-C1968B9A069E}"/>
              </a:ext>
            </a:extLst>
          </p:cNvPr>
          <p:cNvSpPr txBox="1"/>
          <p:nvPr/>
        </p:nvSpPr>
        <p:spPr>
          <a:xfrm>
            <a:off x="4882382" y="206498"/>
            <a:ext cx="3013612" cy="109151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anchor="ctr">
            <a:noAutofit/>
          </a:bodyPr>
          <a:lstStyle/>
          <a:p>
            <a:pPr algn="ctr" defTabSz="1218323"/>
            <a:r>
              <a:rPr lang="en-GB" sz="3700" b="1" dirty="0">
                <a:solidFill>
                  <a:srgbClr val="214491"/>
                </a:solidFill>
                <a:latin typeface="Open Sans Bold Bold"/>
              </a:rPr>
              <a:t>ADAPTION</a:t>
            </a:r>
            <a:endParaRPr lang="en-GB" sz="3735" b="1" dirty="0">
              <a:solidFill>
                <a:srgbClr val="214491"/>
              </a:solidFill>
              <a:latin typeface="Open Sans Bold Bold"/>
            </a:endParaRPr>
          </a:p>
          <a:p>
            <a:pPr algn="ctr" defTabSz="1218323"/>
            <a:r>
              <a:rPr lang="en-GB" sz="2000" dirty="0">
                <a:solidFill>
                  <a:srgbClr val="214491"/>
                </a:solidFill>
                <a:latin typeface="Open Sans Bold Bold"/>
              </a:rPr>
              <a:t>(</a:t>
            </a:r>
            <a:r>
              <a:rPr lang="en-GB" sz="2000" dirty="0" err="1">
                <a:solidFill>
                  <a:srgbClr val="214491"/>
                </a:solidFill>
                <a:latin typeface="Open Sans Bold Bold"/>
              </a:rPr>
              <a:t>Einfache</a:t>
            </a:r>
            <a:r>
              <a:rPr lang="en-GB" sz="2000" dirty="0">
                <a:solidFill>
                  <a:srgbClr val="214491"/>
                </a:solidFill>
                <a:latin typeface="Open Sans Bold Bold"/>
              </a:rPr>
              <a:t> Anwendung)</a:t>
            </a:r>
            <a:endParaRPr lang="en-DE" sz="1051" dirty="0">
              <a:solidFill>
                <a:srgbClr val="214491"/>
              </a:solidFill>
              <a:latin typeface="Calibr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1CAE7F-9515-2FA9-2828-94511050E878}"/>
              </a:ext>
            </a:extLst>
          </p:cNvPr>
          <p:cNvSpPr/>
          <p:nvPr/>
        </p:nvSpPr>
        <p:spPr>
          <a:xfrm>
            <a:off x="4999340" y="121918"/>
            <a:ext cx="2802939" cy="125155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23"/>
            <a:endParaRPr lang="en-DE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9D870C-1B4D-7C4A-00CF-C23FF9F23CC3}"/>
              </a:ext>
            </a:extLst>
          </p:cNvPr>
          <p:cNvSpPr txBox="1"/>
          <p:nvPr/>
        </p:nvSpPr>
        <p:spPr>
          <a:xfrm>
            <a:off x="4306539" y="331511"/>
            <a:ext cx="48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sz="4800" b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1</a:t>
            </a:r>
            <a:endParaRPr lang="en-IN" sz="4800" b="1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B736B2C-CDED-1221-38A8-2E627D5EACFA}"/>
              </a:ext>
            </a:extLst>
          </p:cNvPr>
          <p:cNvSpPr/>
          <p:nvPr/>
        </p:nvSpPr>
        <p:spPr>
          <a:xfrm>
            <a:off x="4249444" y="416569"/>
            <a:ext cx="656653" cy="676620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IN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2FC6766-0ABC-0754-EE81-6C6A5A440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51" b="-10852"/>
          <a:stretch/>
        </p:blipFill>
        <p:spPr bwMode="auto">
          <a:xfrm>
            <a:off x="7517250" y="2228737"/>
            <a:ext cx="517604" cy="51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529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F99754-4D9A-1115-40D1-B10C9B5AE3C4}"/>
              </a:ext>
            </a:extLst>
          </p:cNvPr>
          <p:cNvCxnSpPr>
            <a:cxnSpLocks/>
          </p:cNvCxnSpPr>
          <p:nvPr/>
        </p:nvCxnSpPr>
        <p:spPr>
          <a:xfrm>
            <a:off x="440143" y="2956439"/>
            <a:ext cx="3628939" cy="0"/>
          </a:xfrm>
          <a:prstGeom prst="line">
            <a:avLst/>
          </a:prstGeom>
          <a:ln>
            <a:solidFill>
              <a:schemeClr val="accent1"/>
            </a:solidFill>
            <a:prstDash val="sysDot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B8ED74-D728-C806-6B08-AAECF53773F9}"/>
              </a:ext>
            </a:extLst>
          </p:cNvPr>
          <p:cNvCxnSpPr>
            <a:cxnSpLocks/>
          </p:cNvCxnSpPr>
          <p:nvPr/>
        </p:nvCxnSpPr>
        <p:spPr>
          <a:xfrm>
            <a:off x="440143" y="4856049"/>
            <a:ext cx="3628939" cy="0"/>
          </a:xfrm>
          <a:prstGeom prst="line">
            <a:avLst/>
          </a:prstGeom>
          <a:ln>
            <a:solidFill>
              <a:schemeClr val="accent1"/>
            </a:solidFill>
            <a:prstDash val="sysDot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C56D99-BC4D-E4A7-3441-38C3D17B7527}"/>
              </a:ext>
            </a:extLst>
          </p:cNvPr>
          <p:cNvCxnSpPr>
            <a:cxnSpLocks/>
          </p:cNvCxnSpPr>
          <p:nvPr/>
        </p:nvCxnSpPr>
        <p:spPr>
          <a:xfrm>
            <a:off x="8155866" y="3030764"/>
            <a:ext cx="3741495" cy="0"/>
          </a:xfrm>
          <a:prstGeom prst="line">
            <a:avLst/>
          </a:prstGeom>
          <a:ln>
            <a:solidFill>
              <a:schemeClr val="accent1"/>
            </a:solidFill>
            <a:prstDash val="sysDot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AAD1F5-CA0A-075C-E0EC-C0D1FE39FBC4}"/>
              </a:ext>
            </a:extLst>
          </p:cNvPr>
          <p:cNvCxnSpPr>
            <a:cxnSpLocks/>
          </p:cNvCxnSpPr>
          <p:nvPr/>
        </p:nvCxnSpPr>
        <p:spPr>
          <a:xfrm>
            <a:off x="8155866" y="4659316"/>
            <a:ext cx="3741495" cy="0"/>
          </a:xfrm>
          <a:prstGeom prst="line">
            <a:avLst/>
          </a:prstGeom>
          <a:ln>
            <a:solidFill>
              <a:schemeClr val="accent1"/>
            </a:solidFill>
            <a:prstDash val="sysDot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2095038-1881-CF95-4AB2-A0EACEDE0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5490" y="1229141"/>
            <a:ext cx="5292836" cy="506947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7595567-E0F0-35C6-B519-2E7E569AC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50" cap="all" dirty="0">
                <a:ea typeface="Calibri"/>
              </a:rPr>
              <a:t>Ein </a:t>
            </a:r>
            <a:r>
              <a:rPr lang="en-US" sz="2650" cap="all" dirty="0" err="1">
                <a:ea typeface="Calibri"/>
              </a:rPr>
              <a:t>Überblick</a:t>
            </a:r>
            <a:r>
              <a:rPr lang="en-US" sz="2650" cap="all" dirty="0">
                <a:ea typeface="Calibri"/>
              </a:rPr>
              <a:t> VON KI-</a:t>
            </a:r>
            <a:r>
              <a:rPr lang="en-US" sz="2650" cap="all" dirty="0" err="1">
                <a:ea typeface="Calibri"/>
              </a:rPr>
              <a:t>AnwendungsfälleN</a:t>
            </a:r>
            <a:r>
              <a:rPr lang="en-US" sz="2650" cap="all" dirty="0">
                <a:ea typeface="Calibri"/>
              </a:rPr>
              <a:t> </a:t>
            </a:r>
            <a:r>
              <a:rPr lang="en-US" sz="2650" cap="all" dirty="0" err="1">
                <a:ea typeface="Calibri"/>
              </a:rPr>
              <a:t>im</a:t>
            </a:r>
            <a:r>
              <a:rPr lang="en-US" sz="2650" cap="all" dirty="0">
                <a:ea typeface="Calibri"/>
              </a:rPr>
              <a:t> s2P </a:t>
            </a:r>
            <a:r>
              <a:rPr lang="en-US" sz="2650" cap="all" dirty="0" err="1">
                <a:ea typeface="Calibri"/>
              </a:rPr>
              <a:t>Prozess</a:t>
            </a:r>
            <a:endParaRPr lang="en-US" dirty="0" err="1">
              <a:ea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855A7-E881-3B06-A375-A259356679D7}"/>
              </a:ext>
            </a:extLst>
          </p:cNvPr>
          <p:cNvSpPr txBox="1"/>
          <p:nvPr/>
        </p:nvSpPr>
        <p:spPr>
          <a:xfrm>
            <a:off x="440144" y="1394841"/>
            <a:ext cx="3072763" cy="14311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KI-Risiko-Radar für </a:t>
            </a:r>
            <a:r>
              <a:rPr lang="en-US" sz="1200" dirty="0" err="1"/>
              <a:t>kontinuierliches</a:t>
            </a:r>
            <a:r>
              <a:rPr lang="en-US" sz="1200" dirty="0"/>
              <a:t> </a:t>
            </a:r>
            <a:r>
              <a:rPr lang="en-US" sz="1200" dirty="0" err="1"/>
              <a:t>Lieferanten</a:t>
            </a:r>
            <a:r>
              <a:rPr lang="en-US" sz="1200" dirty="0"/>
              <a:t>-Monitoring</a:t>
            </a:r>
            <a:endParaRPr lang="en-US" dirty="0" err="1"/>
          </a:p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Automatisierte</a:t>
            </a:r>
            <a:r>
              <a:rPr lang="en-US" sz="1200" dirty="0"/>
              <a:t> </a:t>
            </a:r>
            <a:r>
              <a:rPr lang="en-US" sz="1200" dirty="0" err="1"/>
              <a:t>Fragebögen</a:t>
            </a:r>
            <a:r>
              <a:rPr lang="en-US" sz="1200" dirty="0"/>
              <a:t> </a:t>
            </a:r>
            <a:r>
              <a:rPr lang="en-US" sz="1200" dirty="0" err="1"/>
              <a:t>basierend</a:t>
            </a:r>
            <a:r>
              <a:rPr lang="en-US" sz="1200" dirty="0"/>
              <a:t> auf </a:t>
            </a:r>
            <a:r>
              <a:rPr lang="en-US" sz="1200" dirty="0" err="1"/>
              <a:t>globalen</a:t>
            </a:r>
            <a:r>
              <a:rPr lang="en-US" sz="1200" dirty="0"/>
              <a:t> Standards </a:t>
            </a:r>
            <a:r>
              <a:rPr lang="en-US" sz="1200" dirty="0" err="1"/>
              <a:t>wie</a:t>
            </a:r>
            <a:r>
              <a:rPr lang="en-US" sz="1200" dirty="0"/>
              <a:t> DSGVO und ISO</a:t>
            </a:r>
            <a:endParaRPr lang="en-US" dirty="0"/>
          </a:p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err="1"/>
              <a:t>Autonome</a:t>
            </a:r>
            <a:r>
              <a:rPr lang="en-US" sz="1200" dirty="0"/>
              <a:t> </a:t>
            </a:r>
            <a:r>
              <a:rPr lang="en-US" sz="1200" err="1"/>
              <a:t>Empfehlungen</a:t>
            </a:r>
            <a:r>
              <a:rPr lang="en-US" sz="1200" dirty="0"/>
              <a:t> </a:t>
            </a:r>
            <a:r>
              <a:rPr lang="en-US" sz="1200" err="1"/>
              <a:t>zur</a:t>
            </a:r>
            <a:r>
              <a:rPr lang="en-US" sz="1200" dirty="0"/>
              <a:t> </a:t>
            </a:r>
            <a:r>
              <a:rPr lang="en-US" sz="1200" err="1"/>
              <a:t>Risikostrategie</a:t>
            </a:r>
            <a:endParaRPr lang="en-US" sz="1200">
              <a:ea typeface="Calibri"/>
              <a:cs typeface="Calibri"/>
            </a:endParaRPr>
          </a:p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Chatbot </a:t>
            </a:r>
            <a:r>
              <a:rPr lang="en-US" sz="1200" dirty="0" err="1">
                <a:ea typeface="Calibri"/>
                <a:cs typeface="Calibri"/>
              </a:rPr>
              <a:t>zur</a:t>
            </a:r>
            <a:r>
              <a:rPr lang="en-US" sz="1200" dirty="0">
                <a:ea typeface="Calibri"/>
                <a:cs typeface="Calibri"/>
              </a:rPr>
              <a:t> </a:t>
            </a:r>
            <a:r>
              <a:rPr lang="en-US" sz="1200" dirty="0" err="1">
                <a:ea typeface="Calibri"/>
                <a:cs typeface="Calibri"/>
              </a:rPr>
              <a:t>Unterstützung</a:t>
            </a:r>
            <a:r>
              <a:rPr lang="en-US" sz="1200" dirty="0">
                <a:ea typeface="Calibri"/>
                <a:cs typeface="Calibri"/>
              </a:rPr>
              <a:t> von </a:t>
            </a:r>
            <a:r>
              <a:rPr lang="en-US" sz="1200" dirty="0" err="1">
                <a:ea typeface="Calibri"/>
                <a:cs typeface="Calibri"/>
              </a:rPr>
              <a:t>Lieferanten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948F34-CC18-EE2D-13A9-1DDDB61B564B}"/>
              </a:ext>
            </a:extLst>
          </p:cNvPr>
          <p:cNvSpPr txBox="1"/>
          <p:nvPr/>
        </p:nvSpPr>
        <p:spPr>
          <a:xfrm>
            <a:off x="472748" y="3057129"/>
            <a:ext cx="3290155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Automatische</a:t>
            </a:r>
            <a:r>
              <a:rPr lang="en-US" sz="1200" dirty="0"/>
              <a:t> </a:t>
            </a:r>
            <a:r>
              <a:rPr lang="en-US" sz="1200" dirty="0" err="1"/>
              <a:t>Extraktion</a:t>
            </a:r>
            <a:r>
              <a:rPr lang="en-US" sz="1200" dirty="0"/>
              <a:t> von </a:t>
            </a:r>
            <a:r>
              <a:rPr lang="en-US" sz="1200" dirty="0" err="1"/>
              <a:t>Verpflichtungen</a:t>
            </a:r>
            <a:r>
              <a:rPr lang="en-US" sz="1200" dirty="0"/>
              <a:t> und </a:t>
            </a:r>
            <a:r>
              <a:rPr lang="en-US" sz="1200" dirty="0" err="1"/>
              <a:t>Positionen</a:t>
            </a:r>
            <a:r>
              <a:rPr lang="en-US" sz="1200" dirty="0"/>
              <a:t> </a:t>
            </a:r>
            <a:r>
              <a:rPr lang="en-US" sz="1200" dirty="0" err="1"/>
              <a:t>sowie</a:t>
            </a:r>
            <a:r>
              <a:rPr lang="en-US" sz="1200" dirty="0"/>
              <a:t> </a:t>
            </a:r>
            <a:r>
              <a:rPr lang="en-US" sz="1200" dirty="0" err="1"/>
              <a:t>Hervorhebung</a:t>
            </a:r>
            <a:r>
              <a:rPr lang="en-US" sz="1200" dirty="0"/>
              <a:t> </a:t>
            </a:r>
            <a:r>
              <a:rPr lang="en-US" sz="1200" dirty="0" err="1"/>
              <a:t>potenzieller</a:t>
            </a:r>
            <a:r>
              <a:rPr lang="en-US" sz="1200" dirty="0"/>
              <a:t> </a:t>
            </a:r>
            <a:r>
              <a:rPr lang="en-US" sz="1200" dirty="0" err="1"/>
              <a:t>Risiken</a:t>
            </a:r>
            <a:r>
              <a:rPr lang="en-US" sz="1200" dirty="0"/>
              <a:t> in </a:t>
            </a:r>
            <a:r>
              <a:rPr lang="en-US" sz="1200" dirty="0" err="1"/>
              <a:t>Vertragsklauseln</a:t>
            </a:r>
            <a:endParaRPr lang="en-US" dirty="0"/>
          </a:p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Intelligente</a:t>
            </a:r>
            <a:r>
              <a:rPr lang="en-US" sz="1200" dirty="0"/>
              <a:t> </a:t>
            </a:r>
            <a:r>
              <a:rPr lang="en-US" sz="1200" dirty="0" err="1"/>
              <a:t>Empfehlungen</a:t>
            </a:r>
            <a:r>
              <a:rPr lang="en-US" sz="1200" dirty="0"/>
              <a:t> für die </a:t>
            </a:r>
            <a:r>
              <a:rPr lang="en-US" sz="1200" dirty="0" err="1"/>
              <a:t>Aufnahme</a:t>
            </a:r>
            <a:r>
              <a:rPr lang="en-US" sz="1200" dirty="0"/>
              <a:t> und </a:t>
            </a:r>
            <a:r>
              <a:rPr lang="en-US" sz="1200" dirty="0" err="1"/>
              <a:t>Anpassung</a:t>
            </a:r>
            <a:r>
              <a:rPr lang="en-US" sz="1200" dirty="0"/>
              <a:t> von </a:t>
            </a:r>
            <a:r>
              <a:rPr lang="en-US" sz="1200" dirty="0" err="1"/>
              <a:t>Klauseln</a:t>
            </a:r>
            <a:endParaRPr lang="en-US" dirty="0"/>
          </a:p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Automatisierte</a:t>
            </a:r>
            <a:r>
              <a:rPr lang="en-US" sz="1200" dirty="0"/>
              <a:t> </a:t>
            </a:r>
            <a:r>
              <a:rPr lang="en-US" sz="1200" dirty="0" err="1"/>
              <a:t>Risikoanalyse</a:t>
            </a:r>
            <a:r>
              <a:rPr lang="en-US" sz="1200" dirty="0"/>
              <a:t>, </a:t>
            </a:r>
            <a:r>
              <a:rPr lang="en-US" sz="1200" dirty="0" err="1"/>
              <a:t>Vorlagen</a:t>
            </a:r>
            <a:r>
              <a:rPr lang="en-US" sz="1200" dirty="0"/>
              <a:t>-Benchmarking, </a:t>
            </a:r>
            <a:r>
              <a:rPr lang="en-US" sz="1200" dirty="0" err="1"/>
              <a:t>Risikobewertung</a:t>
            </a:r>
            <a:r>
              <a:rPr lang="en-US" sz="1200" dirty="0"/>
              <a:t>, Scoring und </a:t>
            </a:r>
            <a:r>
              <a:rPr lang="en-US" sz="1200" dirty="0" err="1"/>
              <a:t>Identifikation</a:t>
            </a:r>
            <a:r>
              <a:rPr lang="en-US" sz="1200" dirty="0"/>
              <a:t> </a:t>
            </a:r>
            <a:r>
              <a:rPr lang="en-US" sz="1200" dirty="0" err="1"/>
              <a:t>risikobehafteter</a:t>
            </a:r>
            <a:r>
              <a:rPr lang="en-US" sz="1200" dirty="0"/>
              <a:t> </a:t>
            </a:r>
            <a:r>
              <a:rPr lang="en-US" sz="1200" dirty="0" err="1"/>
              <a:t>Klauseln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5CC3C-94F2-BEC0-64A7-BE5B8736A556}"/>
              </a:ext>
            </a:extLst>
          </p:cNvPr>
          <p:cNvSpPr txBox="1"/>
          <p:nvPr/>
        </p:nvSpPr>
        <p:spPr>
          <a:xfrm>
            <a:off x="426531" y="4966955"/>
            <a:ext cx="3235855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Automatisiert</a:t>
            </a:r>
            <a:r>
              <a:rPr lang="en-US" sz="1200" dirty="0"/>
              <a:t> den </a:t>
            </a:r>
            <a:r>
              <a:rPr lang="en-US" sz="1200" dirty="0" err="1"/>
              <a:t>gesamten</a:t>
            </a:r>
            <a:r>
              <a:rPr lang="en-US" sz="1200" dirty="0"/>
              <a:t> </a:t>
            </a:r>
            <a:r>
              <a:rPr lang="en-US" sz="1200" dirty="0" err="1"/>
              <a:t>taktischen</a:t>
            </a:r>
            <a:r>
              <a:rPr lang="en-US" sz="1200" dirty="0"/>
              <a:t> </a:t>
            </a:r>
            <a:r>
              <a:rPr lang="en-US" sz="1200" dirty="0" err="1"/>
              <a:t>Beschaffungs</a:t>
            </a:r>
            <a:r>
              <a:rPr lang="en-US" sz="1200" dirty="0"/>
              <a:t>- und </a:t>
            </a:r>
            <a:r>
              <a:rPr lang="en-US" sz="1200" dirty="0" err="1"/>
              <a:t>Verhandlungsprozess</a:t>
            </a:r>
            <a:endParaRPr lang="en-US" dirty="0" err="1"/>
          </a:p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Adaptive </a:t>
            </a:r>
            <a:r>
              <a:rPr lang="en-US" sz="1200" dirty="0" err="1"/>
              <a:t>Strategie</a:t>
            </a:r>
            <a:r>
              <a:rPr lang="en-US" sz="1200" dirty="0"/>
              <a:t> </a:t>
            </a:r>
            <a:r>
              <a:rPr lang="en-US" sz="1200" dirty="0" err="1"/>
              <a:t>lernt</a:t>
            </a:r>
            <a:r>
              <a:rPr lang="en-US" sz="1200" dirty="0"/>
              <a:t> in </a:t>
            </a:r>
            <a:r>
              <a:rPr lang="en-US" sz="1200" dirty="0" err="1"/>
              <a:t>Echtzeit</a:t>
            </a:r>
            <a:r>
              <a:rPr lang="en-US" sz="1200" dirty="0"/>
              <a:t> und </a:t>
            </a:r>
            <a:r>
              <a:rPr lang="en-US" sz="1200" dirty="0" err="1"/>
              <a:t>passt</a:t>
            </a:r>
            <a:r>
              <a:rPr lang="en-US" sz="1200" dirty="0"/>
              <a:t> Trigger  </a:t>
            </a:r>
            <a:r>
              <a:rPr lang="en-US" sz="1200" dirty="0" err="1"/>
              <a:t>sowie</a:t>
            </a:r>
            <a:r>
              <a:rPr lang="en-US" sz="1200" dirty="0"/>
              <a:t> </a:t>
            </a:r>
            <a:r>
              <a:rPr lang="en-US" sz="1200" dirty="0" err="1"/>
              <a:t>Taktiken</a:t>
            </a:r>
            <a:r>
              <a:rPr lang="en-US" sz="1200" dirty="0"/>
              <a:t> </a:t>
            </a:r>
            <a:r>
              <a:rPr lang="en-US" sz="1200" dirty="0" err="1"/>
              <a:t>dynamisch</a:t>
            </a:r>
            <a:r>
              <a:rPr lang="en-US" sz="1200" dirty="0"/>
              <a:t> an</a:t>
            </a:r>
            <a:endParaRPr lang="en-US" dirty="0"/>
          </a:p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Prädiktive</a:t>
            </a:r>
            <a:r>
              <a:rPr lang="en-US" sz="1200" dirty="0"/>
              <a:t> Analytik </a:t>
            </a:r>
            <a:r>
              <a:rPr lang="en-US" sz="1200" dirty="0" err="1"/>
              <a:t>verwandelt</a:t>
            </a:r>
            <a:r>
              <a:rPr lang="en-US" sz="1200" dirty="0"/>
              <a:t> </a:t>
            </a:r>
            <a:r>
              <a:rPr lang="en-US" sz="1200" dirty="0" err="1"/>
              <a:t>Rohdaten</a:t>
            </a:r>
            <a:r>
              <a:rPr lang="en-US" sz="1200" dirty="0"/>
              <a:t> in </a:t>
            </a:r>
            <a:r>
              <a:rPr lang="en-US" sz="1200" dirty="0" err="1"/>
              <a:t>strategische</a:t>
            </a:r>
            <a:r>
              <a:rPr lang="en-US" sz="1200" dirty="0"/>
              <a:t> </a:t>
            </a:r>
            <a:r>
              <a:rPr lang="en-US" sz="1200" dirty="0" err="1"/>
              <a:t>Erkenntnisse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A619BA-E8A8-7C86-B8DD-33CC7DEB7F3D}"/>
              </a:ext>
            </a:extLst>
          </p:cNvPr>
          <p:cNvSpPr txBox="1"/>
          <p:nvPr/>
        </p:nvSpPr>
        <p:spPr>
          <a:xfrm>
            <a:off x="8546004" y="1346351"/>
            <a:ext cx="3551301" cy="1615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Konversationsbasiertes</a:t>
            </a:r>
            <a:r>
              <a:rPr lang="en-US" sz="1200" dirty="0"/>
              <a:t> Natural Language Processing</a:t>
            </a:r>
            <a:endParaRPr lang="en-US" dirty="0" err="1"/>
          </a:p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Verfolgen</a:t>
            </a:r>
            <a:r>
              <a:rPr lang="en-US" sz="1200" dirty="0"/>
              <a:t>, </a:t>
            </a:r>
            <a:r>
              <a:rPr lang="en-US" sz="1200" dirty="0" err="1"/>
              <a:t>Anfragen</a:t>
            </a:r>
            <a:r>
              <a:rPr lang="en-US" sz="1200" dirty="0"/>
              <a:t> und </a:t>
            </a:r>
            <a:r>
              <a:rPr lang="en-US" sz="1200" dirty="0" err="1"/>
              <a:t>Freigeben</a:t>
            </a:r>
            <a:r>
              <a:rPr lang="en-US" sz="1200" dirty="0"/>
              <a:t> von </a:t>
            </a:r>
            <a:r>
              <a:rPr lang="en-US" sz="1200" dirty="0" err="1"/>
              <a:t>Bestellanforderungen</a:t>
            </a:r>
            <a:r>
              <a:rPr lang="en-US" sz="1200" dirty="0"/>
              <a:t>, </a:t>
            </a:r>
            <a:r>
              <a:rPr lang="en-US" sz="1200" dirty="0" err="1"/>
              <a:t>Bestellungen</a:t>
            </a:r>
            <a:r>
              <a:rPr lang="en-US" sz="1200" dirty="0"/>
              <a:t> und </a:t>
            </a:r>
            <a:r>
              <a:rPr lang="en-US" sz="1200" dirty="0" err="1"/>
              <a:t>Verträgen</a:t>
            </a:r>
            <a:r>
              <a:rPr lang="en-US" sz="1200" dirty="0"/>
              <a:t> </a:t>
            </a:r>
            <a:r>
              <a:rPr lang="en-US" sz="1200" dirty="0" err="1"/>
              <a:t>direkt</a:t>
            </a:r>
            <a:r>
              <a:rPr lang="en-US" sz="1200" dirty="0"/>
              <a:t> in MS Teams</a:t>
            </a:r>
            <a:endParaRPr lang="en-US" dirty="0"/>
          </a:p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Eingebettete</a:t>
            </a:r>
            <a:r>
              <a:rPr lang="en-US" sz="1200" dirty="0"/>
              <a:t> </a:t>
            </a:r>
            <a:r>
              <a:rPr lang="en-US" sz="1200" dirty="0" err="1"/>
              <a:t>Richtlinien</a:t>
            </a:r>
            <a:r>
              <a:rPr lang="en-US" sz="1200" dirty="0"/>
              <a:t> und </a:t>
            </a:r>
            <a:r>
              <a:rPr lang="en-US" sz="1200" dirty="0" err="1"/>
              <a:t>Unterstützung</a:t>
            </a:r>
            <a:r>
              <a:rPr lang="en-US" sz="1200" dirty="0"/>
              <a:t> für </a:t>
            </a:r>
            <a:r>
              <a:rPr lang="en-US" sz="1200" dirty="0" err="1"/>
              <a:t>Drittanbieter-Integrationen</a:t>
            </a:r>
            <a:endParaRPr lang="en-US" dirty="0" err="1"/>
          </a:p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Zentraler</a:t>
            </a:r>
            <a:r>
              <a:rPr lang="en-US" sz="1200" dirty="0"/>
              <a:t> </a:t>
            </a:r>
            <a:r>
              <a:rPr lang="en-US" sz="1200" dirty="0" err="1"/>
              <a:t>Zugriff</a:t>
            </a:r>
            <a:r>
              <a:rPr lang="en-US" sz="1200" dirty="0"/>
              <a:t> und </a:t>
            </a:r>
            <a:r>
              <a:rPr lang="en-US" sz="1200" dirty="0" err="1"/>
              <a:t>vereinheitlichte</a:t>
            </a:r>
            <a:r>
              <a:rPr lang="en-US" sz="1200" dirty="0"/>
              <a:t> </a:t>
            </a:r>
            <a:r>
              <a:rPr lang="en-US" sz="1200" dirty="0" err="1"/>
              <a:t>Datenbasis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14C943-67FA-1BC2-80F4-FBC9DB0C2823}"/>
              </a:ext>
            </a:extLst>
          </p:cNvPr>
          <p:cNvSpPr txBox="1"/>
          <p:nvPr/>
        </p:nvSpPr>
        <p:spPr>
          <a:xfrm>
            <a:off x="8546005" y="3183039"/>
            <a:ext cx="3355448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Automatische</a:t>
            </a:r>
            <a:r>
              <a:rPr lang="en-US" sz="1200" dirty="0"/>
              <a:t> </a:t>
            </a:r>
            <a:r>
              <a:rPr lang="en-US" sz="1200" dirty="0" err="1"/>
              <a:t>Dokumentenklassifizierung</a:t>
            </a:r>
            <a:r>
              <a:rPr lang="en-US" sz="1200" dirty="0"/>
              <a:t> von </a:t>
            </a:r>
            <a:r>
              <a:rPr lang="en-US" sz="1200" dirty="0" err="1"/>
              <a:t>elektrronischen</a:t>
            </a:r>
            <a:r>
              <a:rPr lang="en-US" sz="1200" dirty="0"/>
              <a:t> </a:t>
            </a:r>
            <a:r>
              <a:rPr lang="en-US" sz="1200" dirty="0" err="1"/>
              <a:t>Rechnungen</a:t>
            </a:r>
            <a:endParaRPr lang="en-US" dirty="0" err="1"/>
          </a:p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GenAI-</a:t>
            </a:r>
            <a:r>
              <a:rPr lang="en-US" sz="1200" dirty="0" err="1"/>
              <a:t>gesteuerte</a:t>
            </a:r>
            <a:r>
              <a:rPr lang="en-US" sz="1200" dirty="0"/>
              <a:t>, </a:t>
            </a:r>
            <a:r>
              <a:rPr lang="en-US" sz="1200" dirty="0" err="1"/>
              <a:t>vorlagenunabhängige</a:t>
            </a:r>
            <a:r>
              <a:rPr lang="en-US" sz="1200" dirty="0"/>
              <a:t> </a:t>
            </a:r>
            <a:r>
              <a:rPr lang="en-US" sz="1200" dirty="0" err="1"/>
              <a:t>Rechnungsextraktion</a:t>
            </a:r>
            <a:endParaRPr lang="en-US" dirty="0"/>
          </a:p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Kostenallokations</a:t>
            </a:r>
            <a:r>
              <a:rPr lang="en-US" sz="1200" dirty="0"/>
              <a:t>-KI – Prognose der </a:t>
            </a:r>
            <a:r>
              <a:rPr lang="en-US" sz="1200" dirty="0" err="1"/>
              <a:t>Kostenverteilung</a:t>
            </a:r>
            <a:r>
              <a:rPr lang="en-US" sz="1200" dirty="0"/>
              <a:t> für </a:t>
            </a:r>
            <a:r>
              <a:rPr lang="en-US" sz="1200" dirty="0" err="1"/>
              <a:t>jede</a:t>
            </a:r>
            <a:r>
              <a:rPr lang="en-US" sz="1200" dirty="0"/>
              <a:t> </a:t>
            </a:r>
            <a:r>
              <a:rPr lang="en-US" sz="1200" dirty="0" err="1"/>
              <a:t>Transaktion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9732C-9B51-4B2E-0A0C-2A0A769BD994}"/>
              </a:ext>
            </a:extLst>
          </p:cNvPr>
          <p:cNvSpPr txBox="1"/>
          <p:nvPr/>
        </p:nvSpPr>
        <p:spPr>
          <a:xfrm>
            <a:off x="8546004" y="4730529"/>
            <a:ext cx="3355448" cy="1615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Klassifizierung</a:t>
            </a:r>
            <a:r>
              <a:rPr lang="en-US" sz="1200" dirty="0"/>
              <a:t>, Profiling und </a:t>
            </a:r>
            <a:r>
              <a:rPr lang="en-US" sz="1200" dirty="0" err="1"/>
              <a:t>Validierung</a:t>
            </a:r>
            <a:r>
              <a:rPr lang="en-US" sz="1200" dirty="0"/>
              <a:t> von </a:t>
            </a:r>
            <a:r>
              <a:rPr lang="en-US" sz="1200" dirty="0" err="1"/>
              <a:t>Ausgabendaten</a:t>
            </a:r>
            <a:endParaRPr lang="en-US" dirty="0" err="1"/>
          </a:p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Lieferantenanreicherung</a:t>
            </a:r>
            <a:r>
              <a:rPr lang="en-US" sz="1200" dirty="0"/>
              <a:t>, -</a:t>
            </a:r>
            <a:r>
              <a:rPr lang="en-US" sz="1200" dirty="0" err="1"/>
              <a:t>normalisierung</a:t>
            </a:r>
            <a:r>
              <a:rPr lang="en-US" sz="1200" dirty="0"/>
              <a:t> und </a:t>
            </a:r>
            <a:r>
              <a:rPr lang="en-US" sz="1200" dirty="0" err="1"/>
              <a:t>Währungsumrechnungen</a:t>
            </a:r>
            <a:endParaRPr lang="en-US" dirty="0" err="1"/>
          </a:p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/>
              <a:t>Erkennung</a:t>
            </a:r>
            <a:r>
              <a:rPr lang="en-US" sz="1200" dirty="0"/>
              <a:t> </a:t>
            </a:r>
            <a:r>
              <a:rPr lang="en-US" sz="1200" dirty="0" err="1"/>
              <a:t>mehrsprachiger</a:t>
            </a:r>
            <a:r>
              <a:rPr lang="en-US" sz="1200" dirty="0"/>
              <a:t> Daten</a:t>
            </a:r>
            <a:endParaRPr lang="en-US" dirty="0"/>
          </a:p>
          <a:p>
            <a:pPr marL="113665" indent="-11366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Formula Validator zur </a:t>
            </a:r>
            <a:r>
              <a:rPr lang="en-US" sz="1200" dirty="0" err="1"/>
              <a:t>Validierung</a:t>
            </a:r>
            <a:r>
              <a:rPr lang="en-US" sz="1200" dirty="0"/>
              <a:t> </a:t>
            </a:r>
            <a:r>
              <a:rPr lang="en-US" sz="1200" dirty="0" err="1"/>
              <a:t>benutzerdefinierter</a:t>
            </a:r>
            <a:r>
              <a:rPr lang="en-US" sz="1200" dirty="0"/>
              <a:t> Felder</a:t>
            </a:r>
            <a:endParaRPr lang="en-US" dirty="0">
              <a:ea typeface="Calibri"/>
              <a:cs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5AA08E-5875-35C5-80AA-8DCF1C7E6D7F}"/>
              </a:ext>
            </a:extLst>
          </p:cNvPr>
          <p:cNvCxnSpPr>
            <a:cxnSpLocks/>
          </p:cNvCxnSpPr>
          <p:nvPr/>
        </p:nvCxnSpPr>
        <p:spPr>
          <a:xfrm>
            <a:off x="440143" y="1221113"/>
            <a:ext cx="3628939" cy="0"/>
          </a:xfrm>
          <a:prstGeom prst="line">
            <a:avLst/>
          </a:prstGeom>
          <a:ln>
            <a:solidFill>
              <a:schemeClr val="accent1"/>
            </a:solidFill>
            <a:prstDash val="sysDot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CA86AF-2FD2-46D1-C606-1CDF317CC962}"/>
              </a:ext>
            </a:extLst>
          </p:cNvPr>
          <p:cNvCxnSpPr>
            <a:cxnSpLocks/>
          </p:cNvCxnSpPr>
          <p:nvPr/>
        </p:nvCxnSpPr>
        <p:spPr>
          <a:xfrm>
            <a:off x="426531" y="6419224"/>
            <a:ext cx="3628939" cy="0"/>
          </a:xfrm>
          <a:prstGeom prst="line">
            <a:avLst/>
          </a:prstGeom>
          <a:ln>
            <a:solidFill>
              <a:schemeClr val="accent1"/>
            </a:solidFill>
            <a:prstDash val="sysDot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6C2AFC-C18E-D576-5C24-FC1EA96C698D}"/>
              </a:ext>
            </a:extLst>
          </p:cNvPr>
          <p:cNvCxnSpPr>
            <a:cxnSpLocks/>
          </p:cNvCxnSpPr>
          <p:nvPr/>
        </p:nvCxnSpPr>
        <p:spPr>
          <a:xfrm>
            <a:off x="8155866" y="1260169"/>
            <a:ext cx="3741495" cy="0"/>
          </a:xfrm>
          <a:prstGeom prst="line">
            <a:avLst/>
          </a:prstGeom>
          <a:ln>
            <a:solidFill>
              <a:schemeClr val="accent1"/>
            </a:solidFill>
            <a:prstDash val="sysDot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FF70386-C5A7-6E55-9DA5-44C34DC52756}"/>
              </a:ext>
            </a:extLst>
          </p:cNvPr>
          <p:cNvCxnSpPr>
            <a:cxnSpLocks/>
          </p:cNvCxnSpPr>
          <p:nvPr/>
        </p:nvCxnSpPr>
        <p:spPr>
          <a:xfrm>
            <a:off x="8155866" y="6393497"/>
            <a:ext cx="3741495" cy="0"/>
          </a:xfrm>
          <a:prstGeom prst="line">
            <a:avLst/>
          </a:prstGeom>
          <a:ln>
            <a:solidFill>
              <a:schemeClr val="accent1"/>
            </a:solidFill>
            <a:prstDash val="sysDot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097A7D65-448F-56A2-1101-5100B014C63A}"/>
              </a:ext>
            </a:extLst>
          </p:cNvPr>
          <p:cNvSpPr/>
          <p:nvPr/>
        </p:nvSpPr>
        <p:spPr>
          <a:xfrm rot="603907" flipV="1">
            <a:off x="3471639" y="1880211"/>
            <a:ext cx="1754535" cy="552408"/>
          </a:xfrm>
          <a:custGeom>
            <a:avLst/>
            <a:gdLst>
              <a:gd name="connsiteX0" fmla="*/ 912415 w 1573256"/>
              <a:gd name="connsiteY0" fmla="*/ 5209 h 809614"/>
              <a:gd name="connsiteX1" fmla="*/ 1573256 w 1573256"/>
              <a:gd name="connsiteY1" fmla="*/ 404807 h 809614"/>
              <a:gd name="connsiteX2" fmla="*/ 786628 w 1573256"/>
              <a:gd name="connsiteY2" fmla="*/ 404807 h 809614"/>
              <a:gd name="connsiteX3" fmla="*/ 912415 w 1573256"/>
              <a:gd name="connsiteY3" fmla="*/ 5209 h 809614"/>
              <a:gd name="connsiteX0" fmla="*/ 912415 w 1573256"/>
              <a:gd name="connsiteY0" fmla="*/ 5209 h 809614"/>
              <a:gd name="connsiteX1" fmla="*/ 1573256 w 1573256"/>
              <a:gd name="connsiteY1" fmla="*/ 404807 h 809614"/>
              <a:gd name="connsiteX0" fmla="*/ 304800 w 965641"/>
              <a:gd name="connsiteY0" fmla="*/ 0 h 399598"/>
              <a:gd name="connsiteX1" fmla="*/ 965641 w 965641"/>
              <a:gd name="connsiteY1" fmla="*/ 399598 h 399598"/>
              <a:gd name="connsiteX2" fmla="*/ 179013 w 965641"/>
              <a:gd name="connsiteY2" fmla="*/ 399598 h 399598"/>
              <a:gd name="connsiteX3" fmla="*/ 304800 w 965641"/>
              <a:gd name="connsiteY3" fmla="*/ 0 h 399598"/>
              <a:gd name="connsiteX0" fmla="*/ 0 w 965641"/>
              <a:gd name="connsiteY0" fmla="*/ 209550 h 399598"/>
              <a:gd name="connsiteX1" fmla="*/ 965641 w 965641"/>
              <a:gd name="connsiteY1" fmla="*/ 399598 h 399598"/>
              <a:gd name="connsiteX0" fmla="*/ 304800 w 965641"/>
              <a:gd name="connsiteY0" fmla="*/ 0 h 399598"/>
              <a:gd name="connsiteX1" fmla="*/ 965641 w 965641"/>
              <a:gd name="connsiteY1" fmla="*/ 399598 h 399598"/>
              <a:gd name="connsiteX2" fmla="*/ 179013 w 965641"/>
              <a:gd name="connsiteY2" fmla="*/ 399598 h 399598"/>
              <a:gd name="connsiteX3" fmla="*/ 304800 w 965641"/>
              <a:gd name="connsiteY3" fmla="*/ 0 h 399598"/>
              <a:gd name="connsiteX0" fmla="*/ 0 w 965641"/>
              <a:gd name="connsiteY0" fmla="*/ 209550 h 399598"/>
              <a:gd name="connsiteX1" fmla="*/ 965641 w 965641"/>
              <a:gd name="connsiteY1" fmla="*/ 399598 h 399598"/>
              <a:gd name="connsiteX0" fmla="*/ 179013 w 965641"/>
              <a:gd name="connsiteY0" fmla="*/ 285946 h 285946"/>
              <a:gd name="connsiteX1" fmla="*/ 965641 w 965641"/>
              <a:gd name="connsiteY1" fmla="*/ 285946 h 285946"/>
              <a:gd name="connsiteX2" fmla="*/ 179013 w 965641"/>
              <a:gd name="connsiteY2" fmla="*/ 285946 h 285946"/>
              <a:gd name="connsiteX0" fmla="*/ 0 w 965641"/>
              <a:gd name="connsiteY0" fmla="*/ 95898 h 285946"/>
              <a:gd name="connsiteX1" fmla="*/ 965641 w 965641"/>
              <a:gd name="connsiteY1" fmla="*/ 285946 h 285946"/>
              <a:gd name="connsiteX0" fmla="*/ 179013 w 965641"/>
              <a:gd name="connsiteY0" fmla="*/ 285946 h 377386"/>
              <a:gd name="connsiteX1" fmla="*/ 965641 w 965641"/>
              <a:gd name="connsiteY1" fmla="*/ 285946 h 377386"/>
              <a:gd name="connsiteX2" fmla="*/ 270453 w 965641"/>
              <a:gd name="connsiteY2" fmla="*/ 377386 h 377386"/>
              <a:gd name="connsiteX0" fmla="*/ 0 w 965641"/>
              <a:gd name="connsiteY0" fmla="*/ 95898 h 377386"/>
              <a:gd name="connsiteX1" fmla="*/ 965641 w 965641"/>
              <a:gd name="connsiteY1" fmla="*/ 285946 h 377386"/>
              <a:gd name="connsiteX0" fmla="*/ 179013 w 965641"/>
              <a:gd name="connsiteY0" fmla="*/ 285946 h 285946"/>
              <a:gd name="connsiteX1" fmla="*/ 965641 w 965641"/>
              <a:gd name="connsiteY1" fmla="*/ 285946 h 285946"/>
              <a:gd name="connsiteX0" fmla="*/ 0 w 965641"/>
              <a:gd name="connsiteY0" fmla="*/ 95898 h 285946"/>
              <a:gd name="connsiteX1" fmla="*/ 965641 w 965641"/>
              <a:gd name="connsiteY1" fmla="*/ 285946 h 285946"/>
              <a:gd name="connsiteX0" fmla="*/ 179013 w 1111029"/>
              <a:gd name="connsiteY0" fmla="*/ 395427 h 395427"/>
              <a:gd name="connsiteX1" fmla="*/ 965641 w 1111029"/>
              <a:gd name="connsiteY1" fmla="*/ 395427 h 395427"/>
              <a:gd name="connsiteX0" fmla="*/ 0 w 1111029"/>
              <a:gd name="connsiteY0" fmla="*/ 205379 h 395427"/>
              <a:gd name="connsiteX1" fmla="*/ 1111029 w 1111029"/>
              <a:gd name="connsiteY1" fmla="*/ 121344 h 395427"/>
              <a:gd name="connsiteX0" fmla="*/ 179013 w 1111029"/>
              <a:gd name="connsiteY0" fmla="*/ 387628 h 387628"/>
              <a:gd name="connsiteX1" fmla="*/ 965641 w 1111029"/>
              <a:gd name="connsiteY1" fmla="*/ 387628 h 387628"/>
              <a:gd name="connsiteX0" fmla="*/ 0 w 1111029"/>
              <a:gd name="connsiteY0" fmla="*/ 197580 h 387628"/>
              <a:gd name="connsiteX1" fmla="*/ 1111029 w 1111029"/>
              <a:gd name="connsiteY1" fmla="*/ 113545 h 387628"/>
              <a:gd name="connsiteX0" fmla="*/ 179013 w 1111029"/>
              <a:gd name="connsiteY0" fmla="*/ 387628 h 390243"/>
              <a:gd name="connsiteX1" fmla="*/ 965641 w 1111029"/>
              <a:gd name="connsiteY1" fmla="*/ 387628 h 390243"/>
              <a:gd name="connsiteX0" fmla="*/ 0 w 1111029"/>
              <a:gd name="connsiteY0" fmla="*/ 197580 h 390243"/>
              <a:gd name="connsiteX1" fmla="*/ 1111029 w 1111029"/>
              <a:gd name="connsiteY1" fmla="*/ 113545 h 39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1029" h="390243" stroke="0" extrusionOk="0">
                <a:moveTo>
                  <a:pt x="179013" y="387628"/>
                </a:moveTo>
                <a:cubicBezTo>
                  <a:pt x="441222" y="387628"/>
                  <a:pt x="518584" y="393513"/>
                  <a:pt x="965641" y="387628"/>
                </a:cubicBezTo>
              </a:path>
              <a:path w="1111029" h="390243" fill="none">
                <a:moveTo>
                  <a:pt x="0" y="197580"/>
                </a:moveTo>
                <a:cubicBezTo>
                  <a:pt x="314249" y="-27840"/>
                  <a:pt x="778846" y="-66609"/>
                  <a:pt x="1111029" y="113545"/>
                </a:cubicBezTo>
              </a:path>
            </a:pathLst>
          </a:custGeom>
          <a:ln w="12700" cap="sq">
            <a:solidFill>
              <a:srgbClr val="FFBE3F"/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Arc 26">
            <a:extLst>
              <a:ext uri="{FF2B5EF4-FFF2-40B4-BE49-F238E27FC236}">
                <a16:creationId xmlns:a16="http://schemas.microsoft.com/office/drawing/2014/main" id="{FB41B6EC-4FFF-0A8B-C2E5-B9F814070B2B}"/>
              </a:ext>
            </a:extLst>
          </p:cNvPr>
          <p:cNvSpPr/>
          <p:nvPr/>
        </p:nvSpPr>
        <p:spPr>
          <a:xfrm rot="20726498" flipV="1">
            <a:off x="3466675" y="3264785"/>
            <a:ext cx="1461312" cy="712867"/>
          </a:xfrm>
          <a:custGeom>
            <a:avLst/>
            <a:gdLst>
              <a:gd name="connsiteX0" fmla="*/ 912415 w 1573256"/>
              <a:gd name="connsiteY0" fmla="*/ 5209 h 809614"/>
              <a:gd name="connsiteX1" fmla="*/ 1573256 w 1573256"/>
              <a:gd name="connsiteY1" fmla="*/ 404807 h 809614"/>
              <a:gd name="connsiteX2" fmla="*/ 786628 w 1573256"/>
              <a:gd name="connsiteY2" fmla="*/ 404807 h 809614"/>
              <a:gd name="connsiteX3" fmla="*/ 912415 w 1573256"/>
              <a:gd name="connsiteY3" fmla="*/ 5209 h 809614"/>
              <a:gd name="connsiteX0" fmla="*/ 912415 w 1573256"/>
              <a:gd name="connsiteY0" fmla="*/ 5209 h 809614"/>
              <a:gd name="connsiteX1" fmla="*/ 1573256 w 1573256"/>
              <a:gd name="connsiteY1" fmla="*/ 404807 h 809614"/>
              <a:gd name="connsiteX0" fmla="*/ 304800 w 965641"/>
              <a:gd name="connsiteY0" fmla="*/ 0 h 399598"/>
              <a:gd name="connsiteX1" fmla="*/ 965641 w 965641"/>
              <a:gd name="connsiteY1" fmla="*/ 399598 h 399598"/>
              <a:gd name="connsiteX2" fmla="*/ 179013 w 965641"/>
              <a:gd name="connsiteY2" fmla="*/ 399598 h 399598"/>
              <a:gd name="connsiteX3" fmla="*/ 304800 w 965641"/>
              <a:gd name="connsiteY3" fmla="*/ 0 h 399598"/>
              <a:gd name="connsiteX0" fmla="*/ 0 w 965641"/>
              <a:gd name="connsiteY0" fmla="*/ 209550 h 399598"/>
              <a:gd name="connsiteX1" fmla="*/ 965641 w 965641"/>
              <a:gd name="connsiteY1" fmla="*/ 399598 h 399598"/>
              <a:gd name="connsiteX0" fmla="*/ 304800 w 965641"/>
              <a:gd name="connsiteY0" fmla="*/ 0 h 399598"/>
              <a:gd name="connsiteX1" fmla="*/ 965641 w 965641"/>
              <a:gd name="connsiteY1" fmla="*/ 399598 h 399598"/>
              <a:gd name="connsiteX2" fmla="*/ 179013 w 965641"/>
              <a:gd name="connsiteY2" fmla="*/ 399598 h 399598"/>
              <a:gd name="connsiteX3" fmla="*/ 304800 w 965641"/>
              <a:gd name="connsiteY3" fmla="*/ 0 h 399598"/>
              <a:gd name="connsiteX0" fmla="*/ 0 w 965641"/>
              <a:gd name="connsiteY0" fmla="*/ 209550 h 399598"/>
              <a:gd name="connsiteX1" fmla="*/ 965641 w 965641"/>
              <a:gd name="connsiteY1" fmla="*/ 399598 h 399598"/>
              <a:gd name="connsiteX0" fmla="*/ 179013 w 965641"/>
              <a:gd name="connsiteY0" fmla="*/ 285946 h 285946"/>
              <a:gd name="connsiteX1" fmla="*/ 965641 w 965641"/>
              <a:gd name="connsiteY1" fmla="*/ 285946 h 285946"/>
              <a:gd name="connsiteX2" fmla="*/ 179013 w 965641"/>
              <a:gd name="connsiteY2" fmla="*/ 285946 h 285946"/>
              <a:gd name="connsiteX0" fmla="*/ 0 w 965641"/>
              <a:gd name="connsiteY0" fmla="*/ 95898 h 285946"/>
              <a:gd name="connsiteX1" fmla="*/ 965641 w 965641"/>
              <a:gd name="connsiteY1" fmla="*/ 285946 h 285946"/>
              <a:gd name="connsiteX0" fmla="*/ 179013 w 965641"/>
              <a:gd name="connsiteY0" fmla="*/ 285946 h 377386"/>
              <a:gd name="connsiteX1" fmla="*/ 965641 w 965641"/>
              <a:gd name="connsiteY1" fmla="*/ 285946 h 377386"/>
              <a:gd name="connsiteX2" fmla="*/ 270453 w 965641"/>
              <a:gd name="connsiteY2" fmla="*/ 377386 h 377386"/>
              <a:gd name="connsiteX0" fmla="*/ 0 w 965641"/>
              <a:gd name="connsiteY0" fmla="*/ 95898 h 377386"/>
              <a:gd name="connsiteX1" fmla="*/ 965641 w 965641"/>
              <a:gd name="connsiteY1" fmla="*/ 285946 h 377386"/>
              <a:gd name="connsiteX0" fmla="*/ 179013 w 965641"/>
              <a:gd name="connsiteY0" fmla="*/ 285946 h 285946"/>
              <a:gd name="connsiteX1" fmla="*/ 965641 w 965641"/>
              <a:gd name="connsiteY1" fmla="*/ 285946 h 285946"/>
              <a:gd name="connsiteX0" fmla="*/ 0 w 965641"/>
              <a:gd name="connsiteY0" fmla="*/ 95898 h 285946"/>
              <a:gd name="connsiteX1" fmla="*/ 965641 w 965641"/>
              <a:gd name="connsiteY1" fmla="*/ 285946 h 285946"/>
              <a:gd name="connsiteX0" fmla="*/ 179013 w 1111029"/>
              <a:gd name="connsiteY0" fmla="*/ 395427 h 395427"/>
              <a:gd name="connsiteX1" fmla="*/ 965641 w 1111029"/>
              <a:gd name="connsiteY1" fmla="*/ 395427 h 395427"/>
              <a:gd name="connsiteX0" fmla="*/ 0 w 1111029"/>
              <a:gd name="connsiteY0" fmla="*/ 205379 h 395427"/>
              <a:gd name="connsiteX1" fmla="*/ 1111029 w 1111029"/>
              <a:gd name="connsiteY1" fmla="*/ 121344 h 395427"/>
              <a:gd name="connsiteX0" fmla="*/ 179013 w 1111029"/>
              <a:gd name="connsiteY0" fmla="*/ 387628 h 387628"/>
              <a:gd name="connsiteX1" fmla="*/ 965641 w 1111029"/>
              <a:gd name="connsiteY1" fmla="*/ 387628 h 387628"/>
              <a:gd name="connsiteX0" fmla="*/ 0 w 1111029"/>
              <a:gd name="connsiteY0" fmla="*/ 197580 h 387628"/>
              <a:gd name="connsiteX1" fmla="*/ 1111029 w 1111029"/>
              <a:gd name="connsiteY1" fmla="*/ 113545 h 387628"/>
              <a:gd name="connsiteX0" fmla="*/ 179013 w 1111029"/>
              <a:gd name="connsiteY0" fmla="*/ 387628 h 390243"/>
              <a:gd name="connsiteX1" fmla="*/ 965641 w 1111029"/>
              <a:gd name="connsiteY1" fmla="*/ 387628 h 390243"/>
              <a:gd name="connsiteX0" fmla="*/ 0 w 1111029"/>
              <a:gd name="connsiteY0" fmla="*/ 197580 h 390243"/>
              <a:gd name="connsiteX1" fmla="*/ 1111029 w 1111029"/>
              <a:gd name="connsiteY1" fmla="*/ 113545 h 390243"/>
              <a:gd name="connsiteX0" fmla="*/ 386675 w 1318691"/>
              <a:gd name="connsiteY0" fmla="*/ 624093 h 626708"/>
              <a:gd name="connsiteX1" fmla="*/ 1173303 w 1318691"/>
              <a:gd name="connsiteY1" fmla="*/ 624093 h 626708"/>
              <a:gd name="connsiteX0" fmla="*/ 0 w 1318691"/>
              <a:gd name="connsiteY0" fmla="*/ 77947 h 626708"/>
              <a:gd name="connsiteX1" fmla="*/ 1318691 w 1318691"/>
              <a:gd name="connsiteY1" fmla="*/ 350010 h 626708"/>
              <a:gd name="connsiteX0" fmla="*/ 386675 w 1318691"/>
              <a:gd name="connsiteY0" fmla="*/ 646768 h 649383"/>
              <a:gd name="connsiteX1" fmla="*/ 1173303 w 1318691"/>
              <a:gd name="connsiteY1" fmla="*/ 646768 h 649383"/>
              <a:gd name="connsiteX0" fmla="*/ 0 w 1318691"/>
              <a:gd name="connsiteY0" fmla="*/ 100622 h 649383"/>
              <a:gd name="connsiteX1" fmla="*/ 1318691 w 1318691"/>
              <a:gd name="connsiteY1" fmla="*/ 372685 h 649383"/>
              <a:gd name="connsiteX0" fmla="*/ 386675 w 1318691"/>
              <a:gd name="connsiteY0" fmla="*/ 671423 h 674038"/>
              <a:gd name="connsiteX1" fmla="*/ 1173303 w 1318691"/>
              <a:gd name="connsiteY1" fmla="*/ 671423 h 674038"/>
              <a:gd name="connsiteX0" fmla="*/ 0 w 1318691"/>
              <a:gd name="connsiteY0" fmla="*/ 125277 h 674038"/>
              <a:gd name="connsiteX1" fmla="*/ 1318691 w 1318691"/>
              <a:gd name="connsiteY1" fmla="*/ 397340 h 67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8691" h="674038" stroke="0" extrusionOk="0">
                <a:moveTo>
                  <a:pt x="386675" y="671423"/>
                </a:moveTo>
                <a:cubicBezTo>
                  <a:pt x="648884" y="671423"/>
                  <a:pt x="726246" y="677308"/>
                  <a:pt x="1173303" y="671423"/>
                </a:cubicBezTo>
              </a:path>
              <a:path w="1318691" h="674038" fill="none">
                <a:moveTo>
                  <a:pt x="0" y="125277"/>
                </a:moveTo>
                <a:cubicBezTo>
                  <a:pt x="382172" y="-155804"/>
                  <a:pt x="1088169" y="80449"/>
                  <a:pt x="1318691" y="397340"/>
                </a:cubicBezTo>
              </a:path>
            </a:pathLst>
          </a:custGeom>
          <a:ln w="12700" cap="sq">
            <a:solidFill>
              <a:srgbClr val="FFBE3F"/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Arc 26">
            <a:extLst>
              <a:ext uri="{FF2B5EF4-FFF2-40B4-BE49-F238E27FC236}">
                <a16:creationId xmlns:a16="http://schemas.microsoft.com/office/drawing/2014/main" id="{23CCC21A-74A6-2671-F5A3-B9BFDBFD8CB7}"/>
              </a:ext>
            </a:extLst>
          </p:cNvPr>
          <p:cNvSpPr/>
          <p:nvPr/>
        </p:nvSpPr>
        <p:spPr>
          <a:xfrm rot="20253567" flipV="1">
            <a:off x="3860468" y="4163682"/>
            <a:ext cx="2053897" cy="1326975"/>
          </a:xfrm>
          <a:custGeom>
            <a:avLst/>
            <a:gdLst>
              <a:gd name="connsiteX0" fmla="*/ 912415 w 1573256"/>
              <a:gd name="connsiteY0" fmla="*/ 5209 h 809614"/>
              <a:gd name="connsiteX1" fmla="*/ 1573256 w 1573256"/>
              <a:gd name="connsiteY1" fmla="*/ 404807 h 809614"/>
              <a:gd name="connsiteX2" fmla="*/ 786628 w 1573256"/>
              <a:gd name="connsiteY2" fmla="*/ 404807 h 809614"/>
              <a:gd name="connsiteX3" fmla="*/ 912415 w 1573256"/>
              <a:gd name="connsiteY3" fmla="*/ 5209 h 809614"/>
              <a:gd name="connsiteX0" fmla="*/ 912415 w 1573256"/>
              <a:gd name="connsiteY0" fmla="*/ 5209 h 809614"/>
              <a:gd name="connsiteX1" fmla="*/ 1573256 w 1573256"/>
              <a:gd name="connsiteY1" fmla="*/ 404807 h 809614"/>
              <a:gd name="connsiteX0" fmla="*/ 304800 w 965641"/>
              <a:gd name="connsiteY0" fmla="*/ 0 h 399598"/>
              <a:gd name="connsiteX1" fmla="*/ 965641 w 965641"/>
              <a:gd name="connsiteY1" fmla="*/ 399598 h 399598"/>
              <a:gd name="connsiteX2" fmla="*/ 179013 w 965641"/>
              <a:gd name="connsiteY2" fmla="*/ 399598 h 399598"/>
              <a:gd name="connsiteX3" fmla="*/ 304800 w 965641"/>
              <a:gd name="connsiteY3" fmla="*/ 0 h 399598"/>
              <a:gd name="connsiteX0" fmla="*/ 0 w 965641"/>
              <a:gd name="connsiteY0" fmla="*/ 209550 h 399598"/>
              <a:gd name="connsiteX1" fmla="*/ 965641 w 965641"/>
              <a:gd name="connsiteY1" fmla="*/ 399598 h 399598"/>
              <a:gd name="connsiteX0" fmla="*/ 304800 w 965641"/>
              <a:gd name="connsiteY0" fmla="*/ 0 h 399598"/>
              <a:gd name="connsiteX1" fmla="*/ 965641 w 965641"/>
              <a:gd name="connsiteY1" fmla="*/ 399598 h 399598"/>
              <a:gd name="connsiteX2" fmla="*/ 179013 w 965641"/>
              <a:gd name="connsiteY2" fmla="*/ 399598 h 399598"/>
              <a:gd name="connsiteX3" fmla="*/ 304800 w 965641"/>
              <a:gd name="connsiteY3" fmla="*/ 0 h 399598"/>
              <a:gd name="connsiteX0" fmla="*/ 0 w 965641"/>
              <a:gd name="connsiteY0" fmla="*/ 209550 h 399598"/>
              <a:gd name="connsiteX1" fmla="*/ 965641 w 965641"/>
              <a:gd name="connsiteY1" fmla="*/ 399598 h 399598"/>
              <a:gd name="connsiteX0" fmla="*/ 179013 w 965641"/>
              <a:gd name="connsiteY0" fmla="*/ 285946 h 285946"/>
              <a:gd name="connsiteX1" fmla="*/ 965641 w 965641"/>
              <a:gd name="connsiteY1" fmla="*/ 285946 h 285946"/>
              <a:gd name="connsiteX2" fmla="*/ 179013 w 965641"/>
              <a:gd name="connsiteY2" fmla="*/ 285946 h 285946"/>
              <a:gd name="connsiteX0" fmla="*/ 0 w 965641"/>
              <a:gd name="connsiteY0" fmla="*/ 95898 h 285946"/>
              <a:gd name="connsiteX1" fmla="*/ 965641 w 965641"/>
              <a:gd name="connsiteY1" fmla="*/ 285946 h 285946"/>
              <a:gd name="connsiteX0" fmla="*/ 179013 w 965641"/>
              <a:gd name="connsiteY0" fmla="*/ 285946 h 377386"/>
              <a:gd name="connsiteX1" fmla="*/ 965641 w 965641"/>
              <a:gd name="connsiteY1" fmla="*/ 285946 h 377386"/>
              <a:gd name="connsiteX2" fmla="*/ 270453 w 965641"/>
              <a:gd name="connsiteY2" fmla="*/ 377386 h 377386"/>
              <a:gd name="connsiteX0" fmla="*/ 0 w 965641"/>
              <a:gd name="connsiteY0" fmla="*/ 95898 h 377386"/>
              <a:gd name="connsiteX1" fmla="*/ 965641 w 965641"/>
              <a:gd name="connsiteY1" fmla="*/ 285946 h 377386"/>
              <a:gd name="connsiteX0" fmla="*/ 179013 w 965641"/>
              <a:gd name="connsiteY0" fmla="*/ 285946 h 285946"/>
              <a:gd name="connsiteX1" fmla="*/ 965641 w 965641"/>
              <a:gd name="connsiteY1" fmla="*/ 285946 h 285946"/>
              <a:gd name="connsiteX0" fmla="*/ 0 w 965641"/>
              <a:gd name="connsiteY0" fmla="*/ 95898 h 285946"/>
              <a:gd name="connsiteX1" fmla="*/ 965641 w 965641"/>
              <a:gd name="connsiteY1" fmla="*/ 285946 h 285946"/>
              <a:gd name="connsiteX0" fmla="*/ 179013 w 1111029"/>
              <a:gd name="connsiteY0" fmla="*/ 395427 h 395427"/>
              <a:gd name="connsiteX1" fmla="*/ 965641 w 1111029"/>
              <a:gd name="connsiteY1" fmla="*/ 395427 h 395427"/>
              <a:gd name="connsiteX0" fmla="*/ 0 w 1111029"/>
              <a:gd name="connsiteY0" fmla="*/ 205379 h 395427"/>
              <a:gd name="connsiteX1" fmla="*/ 1111029 w 1111029"/>
              <a:gd name="connsiteY1" fmla="*/ 121344 h 395427"/>
              <a:gd name="connsiteX0" fmla="*/ 179013 w 1111029"/>
              <a:gd name="connsiteY0" fmla="*/ 387628 h 387628"/>
              <a:gd name="connsiteX1" fmla="*/ 965641 w 1111029"/>
              <a:gd name="connsiteY1" fmla="*/ 387628 h 387628"/>
              <a:gd name="connsiteX0" fmla="*/ 0 w 1111029"/>
              <a:gd name="connsiteY0" fmla="*/ 197580 h 387628"/>
              <a:gd name="connsiteX1" fmla="*/ 1111029 w 1111029"/>
              <a:gd name="connsiteY1" fmla="*/ 113545 h 387628"/>
              <a:gd name="connsiteX0" fmla="*/ 179013 w 1111029"/>
              <a:gd name="connsiteY0" fmla="*/ 387628 h 390243"/>
              <a:gd name="connsiteX1" fmla="*/ 965641 w 1111029"/>
              <a:gd name="connsiteY1" fmla="*/ 387628 h 390243"/>
              <a:gd name="connsiteX0" fmla="*/ 0 w 1111029"/>
              <a:gd name="connsiteY0" fmla="*/ 197580 h 390243"/>
              <a:gd name="connsiteX1" fmla="*/ 1111029 w 1111029"/>
              <a:gd name="connsiteY1" fmla="*/ 113545 h 390243"/>
              <a:gd name="connsiteX0" fmla="*/ 386675 w 1318691"/>
              <a:gd name="connsiteY0" fmla="*/ 624093 h 626708"/>
              <a:gd name="connsiteX1" fmla="*/ 1173303 w 1318691"/>
              <a:gd name="connsiteY1" fmla="*/ 624093 h 626708"/>
              <a:gd name="connsiteX0" fmla="*/ 0 w 1318691"/>
              <a:gd name="connsiteY0" fmla="*/ 77947 h 626708"/>
              <a:gd name="connsiteX1" fmla="*/ 1318691 w 1318691"/>
              <a:gd name="connsiteY1" fmla="*/ 350010 h 626708"/>
              <a:gd name="connsiteX0" fmla="*/ 386675 w 1318691"/>
              <a:gd name="connsiteY0" fmla="*/ 646768 h 649383"/>
              <a:gd name="connsiteX1" fmla="*/ 1173303 w 1318691"/>
              <a:gd name="connsiteY1" fmla="*/ 646768 h 649383"/>
              <a:gd name="connsiteX0" fmla="*/ 0 w 1318691"/>
              <a:gd name="connsiteY0" fmla="*/ 100622 h 649383"/>
              <a:gd name="connsiteX1" fmla="*/ 1318691 w 1318691"/>
              <a:gd name="connsiteY1" fmla="*/ 372685 h 649383"/>
              <a:gd name="connsiteX0" fmla="*/ 481750 w 1413766"/>
              <a:gd name="connsiteY0" fmla="*/ 1511858 h 1514473"/>
              <a:gd name="connsiteX1" fmla="*/ 1268378 w 1413766"/>
              <a:gd name="connsiteY1" fmla="*/ 1511858 h 1514473"/>
              <a:gd name="connsiteX0" fmla="*/ 0 w 1413766"/>
              <a:gd name="connsiteY0" fmla="*/ 29817 h 1514473"/>
              <a:gd name="connsiteX1" fmla="*/ 1413766 w 1413766"/>
              <a:gd name="connsiteY1" fmla="*/ 1237775 h 1514473"/>
              <a:gd name="connsiteX0" fmla="*/ 481750 w 1436071"/>
              <a:gd name="connsiteY0" fmla="*/ 1526718 h 1529333"/>
              <a:gd name="connsiteX1" fmla="*/ 1268378 w 1436071"/>
              <a:gd name="connsiteY1" fmla="*/ 1526718 h 1529333"/>
              <a:gd name="connsiteX0" fmla="*/ 0 w 1436071"/>
              <a:gd name="connsiteY0" fmla="*/ 44677 h 1529333"/>
              <a:gd name="connsiteX1" fmla="*/ 1413766 w 1436071"/>
              <a:gd name="connsiteY1" fmla="*/ 1252635 h 1529333"/>
              <a:gd name="connsiteX0" fmla="*/ 481750 w 1442250"/>
              <a:gd name="connsiteY0" fmla="*/ 1498020 h 1500635"/>
              <a:gd name="connsiteX1" fmla="*/ 1268378 w 1442250"/>
              <a:gd name="connsiteY1" fmla="*/ 1498020 h 1500635"/>
              <a:gd name="connsiteX0" fmla="*/ 0 w 1442250"/>
              <a:gd name="connsiteY0" fmla="*/ 15979 h 1500635"/>
              <a:gd name="connsiteX1" fmla="*/ 1413766 w 1442250"/>
              <a:gd name="connsiteY1" fmla="*/ 1223937 h 1500635"/>
              <a:gd name="connsiteX0" fmla="*/ 481750 w 1421033"/>
              <a:gd name="connsiteY0" fmla="*/ 1498480 h 1501095"/>
              <a:gd name="connsiteX1" fmla="*/ 1268378 w 1421033"/>
              <a:gd name="connsiteY1" fmla="*/ 1498480 h 1501095"/>
              <a:gd name="connsiteX0" fmla="*/ 0 w 1421033"/>
              <a:gd name="connsiteY0" fmla="*/ 16439 h 1501095"/>
              <a:gd name="connsiteX1" fmla="*/ 1413766 w 1421033"/>
              <a:gd name="connsiteY1" fmla="*/ 1224397 h 1501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1033" h="1501095" stroke="0" extrusionOk="0">
                <a:moveTo>
                  <a:pt x="481750" y="1498480"/>
                </a:moveTo>
                <a:cubicBezTo>
                  <a:pt x="743959" y="1498480"/>
                  <a:pt x="821321" y="1504365"/>
                  <a:pt x="1268378" y="1498480"/>
                </a:cubicBezTo>
              </a:path>
              <a:path w="1421033" h="1501095" fill="none">
                <a:moveTo>
                  <a:pt x="0" y="16439"/>
                </a:moveTo>
                <a:cubicBezTo>
                  <a:pt x="643549" y="-102162"/>
                  <a:pt x="1509260" y="433309"/>
                  <a:pt x="1413766" y="1224397"/>
                </a:cubicBezTo>
              </a:path>
            </a:pathLst>
          </a:custGeom>
          <a:ln w="12700" cap="sq">
            <a:solidFill>
              <a:srgbClr val="FFBE3F"/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Arc 26">
            <a:extLst>
              <a:ext uri="{FF2B5EF4-FFF2-40B4-BE49-F238E27FC236}">
                <a16:creationId xmlns:a16="http://schemas.microsoft.com/office/drawing/2014/main" id="{C3768C8B-9843-DFD4-6690-EEB44378A1B5}"/>
              </a:ext>
            </a:extLst>
          </p:cNvPr>
          <p:cNvSpPr/>
          <p:nvPr/>
        </p:nvSpPr>
        <p:spPr>
          <a:xfrm rot="241441" flipH="1" flipV="1">
            <a:off x="6893968" y="2049897"/>
            <a:ext cx="1639011" cy="428793"/>
          </a:xfrm>
          <a:custGeom>
            <a:avLst/>
            <a:gdLst>
              <a:gd name="connsiteX0" fmla="*/ 912415 w 1573256"/>
              <a:gd name="connsiteY0" fmla="*/ 5209 h 809614"/>
              <a:gd name="connsiteX1" fmla="*/ 1573256 w 1573256"/>
              <a:gd name="connsiteY1" fmla="*/ 404807 h 809614"/>
              <a:gd name="connsiteX2" fmla="*/ 786628 w 1573256"/>
              <a:gd name="connsiteY2" fmla="*/ 404807 h 809614"/>
              <a:gd name="connsiteX3" fmla="*/ 912415 w 1573256"/>
              <a:gd name="connsiteY3" fmla="*/ 5209 h 809614"/>
              <a:gd name="connsiteX0" fmla="*/ 912415 w 1573256"/>
              <a:gd name="connsiteY0" fmla="*/ 5209 h 809614"/>
              <a:gd name="connsiteX1" fmla="*/ 1573256 w 1573256"/>
              <a:gd name="connsiteY1" fmla="*/ 404807 h 809614"/>
              <a:gd name="connsiteX0" fmla="*/ 304800 w 965641"/>
              <a:gd name="connsiteY0" fmla="*/ 0 h 399598"/>
              <a:gd name="connsiteX1" fmla="*/ 965641 w 965641"/>
              <a:gd name="connsiteY1" fmla="*/ 399598 h 399598"/>
              <a:gd name="connsiteX2" fmla="*/ 179013 w 965641"/>
              <a:gd name="connsiteY2" fmla="*/ 399598 h 399598"/>
              <a:gd name="connsiteX3" fmla="*/ 304800 w 965641"/>
              <a:gd name="connsiteY3" fmla="*/ 0 h 399598"/>
              <a:gd name="connsiteX0" fmla="*/ 0 w 965641"/>
              <a:gd name="connsiteY0" fmla="*/ 209550 h 399598"/>
              <a:gd name="connsiteX1" fmla="*/ 965641 w 965641"/>
              <a:gd name="connsiteY1" fmla="*/ 399598 h 399598"/>
              <a:gd name="connsiteX0" fmla="*/ 304800 w 965641"/>
              <a:gd name="connsiteY0" fmla="*/ 0 h 399598"/>
              <a:gd name="connsiteX1" fmla="*/ 965641 w 965641"/>
              <a:gd name="connsiteY1" fmla="*/ 399598 h 399598"/>
              <a:gd name="connsiteX2" fmla="*/ 179013 w 965641"/>
              <a:gd name="connsiteY2" fmla="*/ 399598 h 399598"/>
              <a:gd name="connsiteX3" fmla="*/ 304800 w 965641"/>
              <a:gd name="connsiteY3" fmla="*/ 0 h 399598"/>
              <a:gd name="connsiteX0" fmla="*/ 0 w 965641"/>
              <a:gd name="connsiteY0" fmla="*/ 209550 h 399598"/>
              <a:gd name="connsiteX1" fmla="*/ 965641 w 965641"/>
              <a:gd name="connsiteY1" fmla="*/ 399598 h 399598"/>
              <a:gd name="connsiteX0" fmla="*/ 179013 w 965641"/>
              <a:gd name="connsiteY0" fmla="*/ 285946 h 285946"/>
              <a:gd name="connsiteX1" fmla="*/ 965641 w 965641"/>
              <a:gd name="connsiteY1" fmla="*/ 285946 h 285946"/>
              <a:gd name="connsiteX2" fmla="*/ 179013 w 965641"/>
              <a:gd name="connsiteY2" fmla="*/ 285946 h 285946"/>
              <a:gd name="connsiteX0" fmla="*/ 0 w 965641"/>
              <a:gd name="connsiteY0" fmla="*/ 95898 h 285946"/>
              <a:gd name="connsiteX1" fmla="*/ 965641 w 965641"/>
              <a:gd name="connsiteY1" fmla="*/ 285946 h 285946"/>
              <a:gd name="connsiteX0" fmla="*/ 179013 w 965641"/>
              <a:gd name="connsiteY0" fmla="*/ 285946 h 377386"/>
              <a:gd name="connsiteX1" fmla="*/ 965641 w 965641"/>
              <a:gd name="connsiteY1" fmla="*/ 285946 h 377386"/>
              <a:gd name="connsiteX2" fmla="*/ 270453 w 965641"/>
              <a:gd name="connsiteY2" fmla="*/ 377386 h 377386"/>
              <a:gd name="connsiteX0" fmla="*/ 0 w 965641"/>
              <a:gd name="connsiteY0" fmla="*/ 95898 h 377386"/>
              <a:gd name="connsiteX1" fmla="*/ 965641 w 965641"/>
              <a:gd name="connsiteY1" fmla="*/ 285946 h 377386"/>
              <a:gd name="connsiteX0" fmla="*/ 179013 w 965641"/>
              <a:gd name="connsiteY0" fmla="*/ 285946 h 285946"/>
              <a:gd name="connsiteX1" fmla="*/ 965641 w 965641"/>
              <a:gd name="connsiteY1" fmla="*/ 285946 h 285946"/>
              <a:gd name="connsiteX0" fmla="*/ 0 w 965641"/>
              <a:gd name="connsiteY0" fmla="*/ 95898 h 285946"/>
              <a:gd name="connsiteX1" fmla="*/ 965641 w 965641"/>
              <a:gd name="connsiteY1" fmla="*/ 285946 h 285946"/>
              <a:gd name="connsiteX0" fmla="*/ 179013 w 1111029"/>
              <a:gd name="connsiteY0" fmla="*/ 395427 h 395427"/>
              <a:gd name="connsiteX1" fmla="*/ 965641 w 1111029"/>
              <a:gd name="connsiteY1" fmla="*/ 395427 h 395427"/>
              <a:gd name="connsiteX0" fmla="*/ 0 w 1111029"/>
              <a:gd name="connsiteY0" fmla="*/ 205379 h 395427"/>
              <a:gd name="connsiteX1" fmla="*/ 1111029 w 1111029"/>
              <a:gd name="connsiteY1" fmla="*/ 121344 h 395427"/>
              <a:gd name="connsiteX0" fmla="*/ 179013 w 1111029"/>
              <a:gd name="connsiteY0" fmla="*/ 387628 h 387628"/>
              <a:gd name="connsiteX1" fmla="*/ 965641 w 1111029"/>
              <a:gd name="connsiteY1" fmla="*/ 387628 h 387628"/>
              <a:gd name="connsiteX0" fmla="*/ 0 w 1111029"/>
              <a:gd name="connsiteY0" fmla="*/ 197580 h 387628"/>
              <a:gd name="connsiteX1" fmla="*/ 1111029 w 1111029"/>
              <a:gd name="connsiteY1" fmla="*/ 113545 h 387628"/>
              <a:gd name="connsiteX0" fmla="*/ 179013 w 1111029"/>
              <a:gd name="connsiteY0" fmla="*/ 387628 h 390243"/>
              <a:gd name="connsiteX1" fmla="*/ 965641 w 1111029"/>
              <a:gd name="connsiteY1" fmla="*/ 387628 h 390243"/>
              <a:gd name="connsiteX0" fmla="*/ 0 w 1111029"/>
              <a:gd name="connsiteY0" fmla="*/ 197580 h 390243"/>
              <a:gd name="connsiteX1" fmla="*/ 1111029 w 1111029"/>
              <a:gd name="connsiteY1" fmla="*/ 113545 h 39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1029" h="390243" stroke="0" extrusionOk="0">
                <a:moveTo>
                  <a:pt x="179013" y="387628"/>
                </a:moveTo>
                <a:cubicBezTo>
                  <a:pt x="441222" y="387628"/>
                  <a:pt x="518584" y="393513"/>
                  <a:pt x="965641" y="387628"/>
                </a:cubicBezTo>
              </a:path>
              <a:path w="1111029" h="390243" fill="none">
                <a:moveTo>
                  <a:pt x="0" y="197580"/>
                </a:moveTo>
                <a:cubicBezTo>
                  <a:pt x="314249" y="-27840"/>
                  <a:pt x="778846" y="-66609"/>
                  <a:pt x="1111029" y="113545"/>
                </a:cubicBezTo>
              </a:path>
            </a:pathLst>
          </a:custGeom>
          <a:ln w="12700" cap="sq">
            <a:solidFill>
              <a:srgbClr val="FFBE3F"/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Arc 26">
            <a:extLst>
              <a:ext uri="{FF2B5EF4-FFF2-40B4-BE49-F238E27FC236}">
                <a16:creationId xmlns:a16="http://schemas.microsoft.com/office/drawing/2014/main" id="{4C8795A6-F31D-593D-1429-8467E3050D24}"/>
              </a:ext>
            </a:extLst>
          </p:cNvPr>
          <p:cNvSpPr/>
          <p:nvPr/>
        </p:nvSpPr>
        <p:spPr>
          <a:xfrm rot="846874" flipH="1" flipV="1">
            <a:off x="7239059" y="3012143"/>
            <a:ext cx="1299332" cy="632679"/>
          </a:xfrm>
          <a:custGeom>
            <a:avLst/>
            <a:gdLst>
              <a:gd name="connsiteX0" fmla="*/ 912415 w 1573256"/>
              <a:gd name="connsiteY0" fmla="*/ 5209 h 809614"/>
              <a:gd name="connsiteX1" fmla="*/ 1573256 w 1573256"/>
              <a:gd name="connsiteY1" fmla="*/ 404807 h 809614"/>
              <a:gd name="connsiteX2" fmla="*/ 786628 w 1573256"/>
              <a:gd name="connsiteY2" fmla="*/ 404807 h 809614"/>
              <a:gd name="connsiteX3" fmla="*/ 912415 w 1573256"/>
              <a:gd name="connsiteY3" fmla="*/ 5209 h 809614"/>
              <a:gd name="connsiteX0" fmla="*/ 912415 w 1573256"/>
              <a:gd name="connsiteY0" fmla="*/ 5209 h 809614"/>
              <a:gd name="connsiteX1" fmla="*/ 1573256 w 1573256"/>
              <a:gd name="connsiteY1" fmla="*/ 404807 h 809614"/>
              <a:gd name="connsiteX0" fmla="*/ 304800 w 965641"/>
              <a:gd name="connsiteY0" fmla="*/ 0 h 399598"/>
              <a:gd name="connsiteX1" fmla="*/ 965641 w 965641"/>
              <a:gd name="connsiteY1" fmla="*/ 399598 h 399598"/>
              <a:gd name="connsiteX2" fmla="*/ 179013 w 965641"/>
              <a:gd name="connsiteY2" fmla="*/ 399598 h 399598"/>
              <a:gd name="connsiteX3" fmla="*/ 304800 w 965641"/>
              <a:gd name="connsiteY3" fmla="*/ 0 h 399598"/>
              <a:gd name="connsiteX0" fmla="*/ 0 w 965641"/>
              <a:gd name="connsiteY0" fmla="*/ 209550 h 399598"/>
              <a:gd name="connsiteX1" fmla="*/ 965641 w 965641"/>
              <a:gd name="connsiteY1" fmla="*/ 399598 h 399598"/>
              <a:gd name="connsiteX0" fmla="*/ 304800 w 965641"/>
              <a:gd name="connsiteY0" fmla="*/ 0 h 399598"/>
              <a:gd name="connsiteX1" fmla="*/ 965641 w 965641"/>
              <a:gd name="connsiteY1" fmla="*/ 399598 h 399598"/>
              <a:gd name="connsiteX2" fmla="*/ 179013 w 965641"/>
              <a:gd name="connsiteY2" fmla="*/ 399598 h 399598"/>
              <a:gd name="connsiteX3" fmla="*/ 304800 w 965641"/>
              <a:gd name="connsiteY3" fmla="*/ 0 h 399598"/>
              <a:gd name="connsiteX0" fmla="*/ 0 w 965641"/>
              <a:gd name="connsiteY0" fmla="*/ 209550 h 399598"/>
              <a:gd name="connsiteX1" fmla="*/ 965641 w 965641"/>
              <a:gd name="connsiteY1" fmla="*/ 399598 h 399598"/>
              <a:gd name="connsiteX0" fmla="*/ 179013 w 965641"/>
              <a:gd name="connsiteY0" fmla="*/ 285946 h 285946"/>
              <a:gd name="connsiteX1" fmla="*/ 965641 w 965641"/>
              <a:gd name="connsiteY1" fmla="*/ 285946 h 285946"/>
              <a:gd name="connsiteX2" fmla="*/ 179013 w 965641"/>
              <a:gd name="connsiteY2" fmla="*/ 285946 h 285946"/>
              <a:gd name="connsiteX0" fmla="*/ 0 w 965641"/>
              <a:gd name="connsiteY0" fmla="*/ 95898 h 285946"/>
              <a:gd name="connsiteX1" fmla="*/ 965641 w 965641"/>
              <a:gd name="connsiteY1" fmla="*/ 285946 h 285946"/>
              <a:gd name="connsiteX0" fmla="*/ 179013 w 965641"/>
              <a:gd name="connsiteY0" fmla="*/ 285946 h 377386"/>
              <a:gd name="connsiteX1" fmla="*/ 965641 w 965641"/>
              <a:gd name="connsiteY1" fmla="*/ 285946 h 377386"/>
              <a:gd name="connsiteX2" fmla="*/ 270453 w 965641"/>
              <a:gd name="connsiteY2" fmla="*/ 377386 h 377386"/>
              <a:gd name="connsiteX0" fmla="*/ 0 w 965641"/>
              <a:gd name="connsiteY0" fmla="*/ 95898 h 377386"/>
              <a:gd name="connsiteX1" fmla="*/ 965641 w 965641"/>
              <a:gd name="connsiteY1" fmla="*/ 285946 h 377386"/>
              <a:gd name="connsiteX0" fmla="*/ 179013 w 965641"/>
              <a:gd name="connsiteY0" fmla="*/ 285946 h 285946"/>
              <a:gd name="connsiteX1" fmla="*/ 965641 w 965641"/>
              <a:gd name="connsiteY1" fmla="*/ 285946 h 285946"/>
              <a:gd name="connsiteX0" fmla="*/ 0 w 965641"/>
              <a:gd name="connsiteY0" fmla="*/ 95898 h 285946"/>
              <a:gd name="connsiteX1" fmla="*/ 965641 w 965641"/>
              <a:gd name="connsiteY1" fmla="*/ 285946 h 285946"/>
              <a:gd name="connsiteX0" fmla="*/ 179013 w 1111029"/>
              <a:gd name="connsiteY0" fmla="*/ 395427 h 395427"/>
              <a:gd name="connsiteX1" fmla="*/ 965641 w 1111029"/>
              <a:gd name="connsiteY1" fmla="*/ 395427 h 395427"/>
              <a:gd name="connsiteX0" fmla="*/ 0 w 1111029"/>
              <a:gd name="connsiteY0" fmla="*/ 205379 h 395427"/>
              <a:gd name="connsiteX1" fmla="*/ 1111029 w 1111029"/>
              <a:gd name="connsiteY1" fmla="*/ 121344 h 395427"/>
              <a:gd name="connsiteX0" fmla="*/ 179013 w 1111029"/>
              <a:gd name="connsiteY0" fmla="*/ 387628 h 387628"/>
              <a:gd name="connsiteX1" fmla="*/ 965641 w 1111029"/>
              <a:gd name="connsiteY1" fmla="*/ 387628 h 387628"/>
              <a:gd name="connsiteX0" fmla="*/ 0 w 1111029"/>
              <a:gd name="connsiteY0" fmla="*/ 197580 h 387628"/>
              <a:gd name="connsiteX1" fmla="*/ 1111029 w 1111029"/>
              <a:gd name="connsiteY1" fmla="*/ 113545 h 387628"/>
              <a:gd name="connsiteX0" fmla="*/ 179013 w 1111029"/>
              <a:gd name="connsiteY0" fmla="*/ 387628 h 390243"/>
              <a:gd name="connsiteX1" fmla="*/ 965641 w 1111029"/>
              <a:gd name="connsiteY1" fmla="*/ 387628 h 390243"/>
              <a:gd name="connsiteX0" fmla="*/ 0 w 1111029"/>
              <a:gd name="connsiteY0" fmla="*/ 197580 h 390243"/>
              <a:gd name="connsiteX1" fmla="*/ 1111029 w 1111029"/>
              <a:gd name="connsiteY1" fmla="*/ 113545 h 390243"/>
              <a:gd name="connsiteX0" fmla="*/ 238285 w 1170301"/>
              <a:gd name="connsiteY0" fmla="*/ 593898 h 596513"/>
              <a:gd name="connsiteX1" fmla="*/ 1024913 w 1170301"/>
              <a:gd name="connsiteY1" fmla="*/ 593898 h 596513"/>
              <a:gd name="connsiteX0" fmla="*/ 0 w 1170301"/>
              <a:gd name="connsiteY0" fmla="*/ 83765 h 596513"/>
              <a:gd name="connsiteX1" fmla="*/ 1170301 w 1170301"/>
              <a:gd name="connsiteY1" fmla="*/ 319815 h 596513"/>
              <a:gd name="connsiteX0" fmla="*/ 238285 w 1170307"/>
              <a:gd name="connsiteY0" fmla="*/ 590793 h 593408"/>
              <a:gd name="connsiteX1" fmla="*/ 1024913 w 1170307"/>
              <a:gd name="connsiteY1" fmla="*/ 590793 h 593408"/>
              <a:gd name="connsiteX0" fmla="*/ 0 w 1170307"/>
              <a:gd name="connsiteY0" fmla="*/ 80660 h 593408"/>
              <a:gd name="connsiteX1" fmla="*/ 1170301 w 1170307"/>
              <a:gd name="connsiteY1" fmla="*/ 316710 h 593408"/>
              <a:gd name="connsiteX0" fmla="*/ 238285 w 1170308"/>
              <a:gd name="connsiteY0" fmla="*/ 583041 h 585656"/>
              <a:gd name="connsiteX1" fmla="*/ 1024913 w 1170308"/>
              <a:gd name="connsiteY1" fmla="*/ 583041 h 585656"/>
              <a:gd name="connsiteX0" fmla="*/ 0 w 1170308"/>
              <a:gd name="connsiteY0" fmla="*/ 72908 h 585656"/>
              <a:gd name="connsiteX1" fmla="*/ 1170301 w 1170308"/>
              <a:gd name="connsiteY1" fmla="*/ 308958 h 58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0308" h="585656" stroke="0" extrusionOk="0">
                <a:moveTo>
                  <a:pt x="238285" y="583041"/>
                </a:moveTo>
                <a:cubicBezTo>
                  <a:pt x="500494" y="583041"/>
                  <a:pt x="577856" y="588926"/>
                  <a:pt x="1024913" y="583041"/>
                </a:cubicBezTo>
              </a:path>
              <a:path w="1170308" h="585656" fill="none">
                <a:moveTo>
                  <a:pt x="0" y="72908"/>
                </a:moveTo>
                <a:cubicBezTo>
                  <a:pt x="417411" y="-134201"/>
                  <a:pt x="1173021" y="149553"/>
                  <a:pt x="1170301" y="308958"/>
                </a:cubicBezTo>
              </a:path>
            </a:pathLst>
          </a:custGeom>
          <a:ln w="12700" cap="sq">
            <a:solidFill>
              <a:srgbClr val="FFBE3F"/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Arc 26">
            <a:extLst>
              <a:ext uri="{FF2B5EF4-FFF2-40B4-BE49-F238E27FC236}">
                <a16:creationId xmlns:a16="http://schemas.microsoft.com/office/drawing/2014/main" id="{A7D69AD0-B17A-6E13-C95C-C4341F823087}"/>
              </a:ext>
            </a:extLst>
          </p:cNvPr>
          <p:cNvSpPr/>
          <p:nvPr/>
        </p:nvSpPr>
        <p:spPr>
          <a:xfrm rot="21359777" flipH="1" flipV="1">
            <a:off x="6601844" y="3476389"/>
            <a:ext cx="1555872" cy="2249361"/>
          </a:xfrm>
          <a:custGeom>
            <a:avLst/>
            <a:gdLst>
              <a:gd name="connsiteX0" fmla="*/ 912415 w 1573256"/>
              <a:gd name="connsiteY0" fmla="*/ 5209 h 809614"/>
              <a:gd name="connsiteX1" fmla="*/ 1573256 w 1573256"/>
              <a:gd name="connsiteY1" fmla="*/ 404807 h 809614"/>
              <a:gd name="connsiteX2" fmla="*/ 786628 w 1573256"/>
              <a:gd name="connsiteY2" fmla="*/ 404807 h 809614"/>
              <a:gd name="connsiteX3" fmla="*/ 912415 w 1573256"/>
              <a:gd name="connsiteY3" fmla="*/ 5209 h 809614"/>
              <a:gd name="connsiteX0" fmla="*/ 912415 w 1573256"/>
              <a:gd name="connsiteY0" fmla="*/ 5209 h 809614"/>
              <a:gd name="connsiteX1" fmla="*/ 1573256 w 1573256"/>
              <a:gd name="connsiteY1" fmla="*/ 404807 h 809614"/>
              <a:gd name="connsiteX0" fmla="*/ 304800 w 965641"/>
              <a:gd name="connsiteY0" fmla="*/ 0 h 399598"/>
              <a:gd name="connsiteX1" fmla="*/ 965641 w 965641"/>
              <a:gd name="connsiteY1" fmla="*/ 399598 h 399598"/>
              <a:gd name="connsiteX2" fmla="*/ 179013 w 965641"/>
              <a:gd name="connsiteY2" fmla="*/ 399598 h 399598"/>
              <a:gd name="connsiteX3" fmla="*/ 304800 w 965641"/>
              <a:gd name="connsiteY3" fmla="*/ 0 h 399598"/>
              <a:gd name="connsiteX0" fmla="*/ 0 w 965641"/>
              <a:gd name="connsiteY0" fmla="*/ 209550 h 399598"/>
              <a:gd name="connsiteX1" fmla="*/ 965641 w 965641"/>
              <a:gd name="connsiteY1" fmla="*/ 399598 h 399598"/>
              <a:gd name="connsiteX0" fmla="*/ 304800 w 965641"/>
              <a:gd name="connsiteY0" fmla="*/ 0 h 399598"/>
              <a:gd name="connsiteX1" fmla="*/ 965641 w 965641"/>
              <a:gd name="connsiteY1" fmla="*/ 399598 h 399598"/>
              <a:gd name="connsiteX2" fmla="*/ 179013 w 965641"/>
              <a:gd name="connsiteY2" fmla="*/ 399598 h 399598"/>
              <a:gd name="connsiteX3" fmla="*/ 304800 w 965641"/>
              <a:gd name="connsiteY3" fmla="*/ 0 h 399598"/>
              <a:gd name="connsiteX0" fmla="*/ 0 w 965641"/>
              <a:gd name="connsiteY0" fmla="*/ 209550 h 399598"/>
              <a:gd name="connsiteX1" fmla="*/ 965641 w 965641"/>
              <a:gd name="connsiteY1" fmla="*/ 399598 h 399598"/>
              <a:gd name="connsiteX0" fmla="*/ 179013 w 965641"/>
              <a:gd name="connsiteY0" fmla="*/ 285946 h 285946"/>
              <a:gd name="connsiteX1" fmla="*/ 965641 w 965641"/>
              <a:gd name="connsiteY1" fmla="*/ 285946 h 285946"/>
              <a:gd name="connsiteX2" fmla="*/ 179013 w 965641"/>
              <a:gd name="connsiteY2" fmla="*/ 285946 h 285946"/>
              <a:gd name="connsiteX0" fmla="*/ 0 w 965641"/>
              <a:gd name="connsiteY0" fmla="*/ 95898 h 285946"/>
              <a:gd name="connsiteX1" fmla="*/ 965641 w 965641"/>
              <a:gd name="connsiteY1" fmla="*/ 285946 h 285946"/>
              <a:gd name="connsiteX0" fmla="*/ 179013 w 965641"/>
              <a:gd name="connsiteY0" fmla="*/ 285946 h 377386"/>
              <a:gd name="connsiteX1" fmla="*/ 965641 w 965641"/>
              <a:gd name="connsiteY1" fmla="*/ 285946 h 377386"/>
              <a:gd name="connsiteX2" fmla="*/ 270453 w 965641"/>
              <a:gd name="connsiteY2" fmla="*/ 377386 h 377386"/>
              <a:gd name="connsiteX0" fmla="*/ 0 w 965641"/>
              <a:gd name="connsiteY0" fmla="*/ 95898 h 377386"/>
              <a:gd name="connsiteX1" fmla="*/ 965641 w 965641"/>
              <a:gd name="connsiteY1" fmla="*/ 285946 h 377386"/>
              <a:gd name="connsiteX0" fmla="*/ 179013 w 965641"/>
              <a:gd name="connsiteY0" fmla="*/ 285946 h 285946"/>
              <a:gd name="connsiteX1" fmla="*/ 965641 w 965641"/>
              <a:gd name="connsiteY1" fmla="*/ 285946 h 285946"/>
              <a:gd name="connsiteX0" fmla="*/ 0 w 965641"/>
              <a:gd name="connsiteY0" fmla="*/ 95898 h 285946"/>
              <a:gd name="connsiteX1" fmla="*/ 965641 w 965641"/>
              <a:gd name="connsiteY1" fmla="*/ 285946 h 285946"/>
              <a:gd name="connsiteX0" fmla="*/ 179013 w 1111029"/>
              <a:gd name="connsiteY0" fmla="*/ 395427 h 395427"/>
              <a:gd name="connsiteX1" fmla="*/ 965641 w 1111029"/>
              <a:gd name="connsiteY1" fmla="*/ 395427 h 395427"/>
              <a:gd name="connsiteX0" fmla="*/ 0 w 1111029"/>
              <a:gd name="connsiteY0" fmla="*/ 205379 h 395427"/>
              <a:gd name="connsiteX1" fmla="*/ 1111029 w 1111029"/>
              <a:gd name="connsiteY1" fmla="*/ 121344 h 395427"/>
              <a:gd name="connsiteX0" fmla="*/ 179013 w 1111029"/>
              <a:gd name="connsiteY0" fmla="*/ 387628 h 387628"/>
              <a:gd name="connsiteX1" fmla="*/ 965641 w 1111029"/>
              <a:gd name="connsiteY1" fmla="*/ 387628 h 387628"/>
              <a:gd name="connsiteX0" fmla="*/ 0 w 1111029"/>
              <a:gd name="connsiteY0" fmla="*/ 197580 h 387628"/>
              <a:gd name="connsiteX1" fmla="*/ 1111029 w 1111029"/>
              <a:gd name="connsiteY1" fmla="*/ 113545 h 387628"/>
              <a:gd name="connsiteX0" fmla="*/ 179013 w 1111029"/>
              <a:gd name="connsiteY0" fmla="*/ 387628 h 390243"/>
              <a:gd name="connsiteX1" fmla="*/ 965641 w 1111029"/>
              <a:gd name="connsiteY1" fmla="*/ 387628 h 390243"/>
              <a:gd name="connsiteX0" fmla="*/ 0 w 1111029"/>
              <a:gd name="connsiteY0" fmla="*/ 197580 h 390243"/>
              <a:gd name="connsiteX1" fmla="*/ 1111029 w 1111029"/>
              <a:gd name="connsiteY1" fmla="*/ 113545 h 390243"/>
              <a:gd name="connsiteX0" fmla="*/ 386675 w 1318691"/>
              <a:gd name="connsiteY0" fmla="*/ 624093 h 626708"/>
              <a:gd name="connsiteX1" fmla="*/ 1173303 w 1318691"/>
              <a:gd name="connsiteY1" fmla="*/ 624093 h 626708"/>
              <a:gd name="connsiteX0" fmla="*/ 0 w 1318691"/>
              <a:gd name="connsiteY0" fmla="*/ 77947 h 626708"/>
              <a:gd name="connsiteX1" fmla="*/ 1318691 w 1318691"/>
              <a:gd name="connsiteY1" fmla="*/ 350010 h 626708"/>
              <a:gd name="connsiteX0" fmla="*/ 386675 w 1318691"/>
              <a:gd name="connsiteY0" fmla="*/ 646768 h 649383"/>
              <a:gd name="connsiteX1" fmla="*/ 1173303 w 1318691"/>
              <a:gd name="connsiteY1" fmla="*/ 646768 h 649383"/>
              <a:gd name="connsiteX0" fmla="*/ 0 w 1318691"/>
              <a:gd name="connsiteY0" fmla="*/ 100622 h 649383"/>
              <a:gd name="connsiteX1" fmla="*/ 1318691 w 1318691"/>
              <a:gd name="connsiteY1" fmla="*/ 372685 h 649383"/>
              <a:gd name="connsiteX0" fmla="*/ 481750 w 1413766"/>
              <a:gd name="connsiteY0" fmla="*/ 1511858 h 1514473"/>
              <a:gd name="connsiteX1" fmla="*/ 1268378 w 1413766"/>
              <a:gd name="connsiteY1" fmla="*/ 1511858 h 1514473"/>
              <a:gd name="connsiteX0" fmla="*/ 0 w 1413766"/>
              <a:gd name="connsiteY0" fmla="*/ 29817 h 1514473"/>
              <a:gd name="connsiteX1" fmla="*/ 1413766 w 1413766"/>
              <a:gd name="connsiteY1" fmla="*/ 1237775 h 1514473"/>
              <a:gd name="connsiteX0" fmla="*/ 481750 w 1436071"/>
              <a:gd name="connsiteY0" fmla="*/ 1526718 h 1529333"/>
              <a:gd name="connsiteX1" fmla="*/ 1268378 w 1436071"/>
              <a:gd name="connsiteY1" fmla="*/ 1526718 h 1529333"/>
              <a:gd name="connsiteX0" fmla="*/ 0 w 1436071"/>
              <a:gd name="connsiteY0" fmla="*/ 44677 h 1529333"/>
              <a:gd name="connsiteX1" fmla="*/ 1413766 w 1436071"/>
              <a:gd name="connsiteY1" fmla="*/ 1252635 h 1529333"/>
              <a:gd name="connsiteX0" fmla="*/ 481750 w 1442250"/>
              <a:gd name="connsiteY0" fmla="*/ 1498020 h 1500635"/>
              <a:gd name="connsiteX1" fmla="*/ 1268378 w 1442250"/>
              <a:gd name="connsiteY1" fmla="*/ 1498020 h 1500635"/>
              <a:gd name="connsiteX0" fmla="*/ 0 w 1442250"/>
              <a:gd name="connsiteY0" fmla="*/ 15979 h 1500635"/>
              <a:gd name="connsiteX1" fmla="*/ 1413766 w 1442250"/>
              <a:gd name="connsiteY1" fmla="*/ 1223937 h 1500635"/>
              <a:gd name="connsiteX0" fmla="*/ 481750 w 1421033"/>
              <a:gd name="connsiteY0" fmla="*/ 1498480 h 1501095"/>
              <a:gd name="connsiteX1" fmla="*/ 1268378 w 1421033"/>
              <a:gd name="connsiteY1" fmla="*/ 1498480 h 1501095"/>
              <a:gd name="connsiteX0" fmla="*/ 0 w 1421033"/>
              <a:gd name="connsiteY0" fmla="*/ 16439 h 1501095"/>
              <a:gd name="connsiteX1" fmla="*/ 1413766 w 1421033"/>
              <a:gd name="connsiteY1" fmla="*/ 1224397 h 1501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1033" h="1501095" stroke="0" extrusionOk="0">
                <a:moveTo>
                  <a:pt x="481750" y="1498480"/>
                </a:moveTo>
                <a:cubicBezTo>
                  <a:pt x="743959" y="1498480"/>
                  <a:pt x="821321" y="1504365"/>
                  <a:pt x="1268378" y="1498480"/>
                </a:cubicBezTo>
              </a:path>
              <a:path w="1421033" h="1501095" fill="none">
                <a:moveTo>
                  <a:pt x="0" y="16439"/>
                </a:moveTo>
                <a:cubicBezTo>
                  <a:pt x="643549" y="-102162"/>
                  <a:pt x="1509260" y="433309"/>
                  <a:pt x="1413766" y="1224397"/>
                </a:cubicBezTo>
              </a:path>
            </a:pathLst>
          </a:custGeom>
          <a:ln w="12700" cap="sq">
            <a:solidFill>
              <a:srgbClr val="FFBE3F"/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4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27" grpId="0" animBg="1"/>
      <p:bldP spid="28" grpId="0" animBg="1"/>
      <p:bldP spid="29" grpId="0" animBg="1"/>
      <p:bldP spid="31" grpId="0" animBg="1"/>
      <p:bldP spid="32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5D063-3428-AA76-6000-D91F87E38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7E5C651-9844-A30A-A9B1-CB926EC3CA75}"/>
              </a:ext>
            </a:extLst>
          </p:cNvPr>
          <p:cNvGrpSpPr/>
          <p:nvPr/>
        </p:nvGrpSpPr>
        <p:grpSpPr>
          <a:xfrm>
            <a:off x="213190" y="1273384"/>
            <a:ext cx="3646549" cy="5109523"/>
            <a:chOff x="159892" y="853440"/>
            <a:chExt cx="2734912" cy="383214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D9ADA8-22E3-FCBD-4851-E3DF6018F9A0}"/>
                </a:ext>
              </a:extLst>
            </p:cNvPr>
            <p:cNvSpPr txBox="1"/>
            <p:nvPr/>
          </p:nvSpPr>
          <p:spPr>
            <a:xfrm>
              <a:off x="634595" y="916875"/>
              <a:ext cx="2260209" cy="818638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en-GB" sz="3700" b="1" dirty="0">
                  <a:solidFill>
                    <a:schemeClr val="accent1"/>
                  </a:solidFill>
                  <a:latin typeface="Open Sans Bold Bold"/>
                </a:rPr>
                <a:t>ADAPTION</a:t>
              </a:r>
              <a:endParaRPr lang="en-GB" sz="3735" b="1" dirty="0">
                <a:solidFill>
                  <a:schemeClr val="accent1"/>
                </a:solidFill>
                <a:latin typeface="Open Sans Bold Bold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254F000-DDAB-512F-11B7-A50994A48592}"/>
                </a:ext>
              </a:extLst>
            </p:cNvPr>
            <p:cNvSpPr/>
            <p:nvPr/>
          </p:nvSpPr>
          <p:spPr>
            <a:xfrm>
              <a:off x="722314" y="853440"/>
              <a:ext cx="2102204" cy="93866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240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C5D5F98-C65D-5AC5-432A-B445548940D5}"/>
                </a:ext>
              </a:extLst>
            </p:cNvPr>
            <p:cNvGrpSpPr/>
            <p:nvPr/>
          </p:nvGrpSpPr>
          <p:grpSpPr>
            <a:xfrm>
              <a:off x="159892" y="1010636"/>
              <a:ext cx="492490" cy="623248"/>
              <a:chOff x="589761" y="2070890"/>
              <a:chExt cx="656653" cy="83099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EBDA71-F083-8CE5-3A75-1454BEE5F7AB}"/>
                  </a:ext>
                </a:extLst>
              </p:cNvPr>
              <p:cNvSpPr txBox="1"/>
              <p:nvPr/>
            </p:nvSpPr>
            <p:spPr>
              <a:xfrm>
                <a:off x="646856" y="2070890"/>
                <a:ext cx="482600" cy="830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>
                  <a:defRPr/>
                </a:pPr>
                <a:r>
                  <a:rPr lang="en-US" sz="48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/>
                  </a:rPr>
                  <a:t>1</a:t>
                </a:r>
                <a:endParaRPr lang="en-IN" sz="48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FB3DF5-673D-FE47-09C4-0B3524F97550}"/>
                  </a:ext>
                </a:extLst>
              </p:cNvPr>
              <p:cNvSpPr/>
              <p:nvPr/>
            </p:nvSpPr>
            <p:spPr>
              <a:xfrm>
                <a:off x="589761" y="2155947"/>
                <a:ext cx="656653" cy="67662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814EF1-DA33-D953-9CCE-9D1BEBDE4646}"/>
                </a:ext>
              </a:extLst>
            </p:cNvPr>
            <p:cNvSpPr txBox="1"/>
            <p:nvPr/>
          </p:nvSpPr>
          <p:spPr>
            <a:xfrm>
              <a:off x="457334" y="4200834"/>
              <a:ext cx="2433126" cy="48474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354"/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Einfache</a:t>
              </a:r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 intuitive </a:t>
              </a:r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Nutzer-oberfläche</a:t>
              </a:r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 für alle </a:t>
              </a:r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Nutzer</a:t>
              </a:r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B2BF2CE-7866-3A75-7524-9B78709559DA}"/>
                </a:ext>
              </a:extLst>
            </p:cNvPr>
            <p:cNvGrpSpPr/>
            <p:nvPr/>
          </p:nvGrpSpPr>
          <p:grpSpPr>
            <a:xfrm>
              <a:off x="690415" y="2137164"/>
              <a:ext cx="2001789" cy="1941606"/>
              <a:chOff x="918086" y="2209527"/>
              <a:chExt cx="3240001" cy="3240001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04703277-1F35-54F5-8156-05820DAF328E}"/>
                  </a:ext>
                </a:extLst>
              </p:cNvPr>
              <p:cNvSpPr/>
              <p:nvPr/>
            </p:nvSpPr>
            <p:spPr>
              <a:xfrm>
                <a:off x="918086" y="2209527"/>
                <a:ext cx="3240001" cy="3240001"/>
              </a:xfrm>
              <a:custGeom>
                <a:avLst/>
                <a:gdLst>
                  <a:gd name="connsiteX0" fmla="*/ 0 w 3240001"/>
                  <a:gd name="connsiteY0" fmla="*/ 1620001 h 3240001"/>
                  <a:gd name="connsiteX1" fmla="*/ 1620001 w 3240001"/>
                  <a:gd name="connsiteY1" fmla="*/ 0 h 3240001"/>
                  <a:gd name="connsiteX2" fmla="*/ 3240002 w 3240001"/>
                  <a:gd name="connsiteY2" fmla="*/ 1620001 h 3240001"/>
                  <a:gd name="connsiteX3" fmla="*/ 1620001 w 3240001"/>
                  <a:gd name="connsiteY3" fmla="*/ 3240002 h 3240001"/>
                  <a:gd name="connsiteX4" fmla="*/ 0 w 3240001"/>
                  <a:gd name="connsiteY4" fmla="*/ 1620001 h 324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0001" h="3240001" fill="none" extrusionOk="0">
                    <a:moveTo>
                      <a:pt x="0" y="1620001"/>
                    </a:moveTo>
                    <a:cubicBezTo>
                      <a:pt x="136251" y="595798"/>
                      <a:pt x="869530" y="9518"/>
                      <a:pt x="1620001" y="0"/>
                    </a:cubicBezTo>
                    <a:cubicBezTo>
                      <a:pt x="2549151" y="58882"/>
                      <a:pt x="3183199" y="724078"/>
                      <a:pt x="3240002" y="1620001"/>
                    </a:cubicBezTo>
                    <a:cubicBezTo>
                      <a:pt x="3443198" y="2544169"/>
                      <a:pt x="2375793" y="3176608"/>
                      <a:pt x="1620001" y="3240002"/>
                    </a:cubicBezTo>
                    <a:cubicBezTo>
                      <a:pt x="535964" y="3296501"/>
                      <a:pt x="107989" y="2368313"/>
                      <a:pt x="0" y="1620001"/>
                    </a:cubicBezTo>
                    <a:close/>
                  </a:path>
                  <a:path w="3240001" h="3240001" stroke="0" extrusionOk="0">
                    <a:moveTo>
                      <a:pt x="0" y="1620001"/>
                    </a:moveTo>
                    <a:cubicBezTo>
                      <a:pt x="-67996" y="844594"/>
                      <a:pt x="621720" y="-42772"/>
                      <a:pt x="1620001" y="0"/>
                    </a:cubicBezTo>
                    <a:cubicBezTo>
                      <a:pt x="2616856" y="-15081"/>
                      <a:pt x="3205726" y="787727"/>
                      <a:pt x="3240002" y="1620001"/>
                    </a:cubicBezTo>
                    <a:cubicBezTo>
                      <a:pt x="3060258" y="2574779"/>
                      <a:pt x="2495405" y="3262822"/>
                      <a:pt x="1620001" y="3240002"/>
                    </a:cubicBezTo>
                    <a:cubicBezTo>
                      <a:pt x="894912" y="3130237"/>
                      <a:pt x="-49659" y="2526094"/>
                      <a:pt x="0" y="1620001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981765707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 sz="2400" b="1">
                  <a:solidFill>
                    <a:srgbClr val="002060"/>
                  </a:solidFill>
                  <a:latin typeface="Calibri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75A172-AC32-AFEE-31C2-DBD4832A56DD}"/>
                  </a:ext>
                </a:extLst>
              </p:cNvPr>
              <p:cNvSpPr/>
              <p:nvPr/>
            </p:nvSpPr>
            <p:spPr>
              <a:xfrm>
                <a:off x="1515285" y="2610166"/>
                <a:ext cx="2011065" cy="2018721"/>
              </a:xfrm>
              <a:prstGeom prst="ellipse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ABD69D3-54B8-3638-37B4-0E53EE88BD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0"/>
              <a:stretch/>
            </p:blipFill>
            <p:spPr>
              <a:xfrm>
                <a:off x="918087" y="3054816"/>
                <a:ext cx="3218137" cy="2009644"/>
              </a:xfrm>
              <a:prstGeom prst="roundRect">
                <a:avLst>
                  <a:gd name="adj" fmla="val 12220"/>
                </a:avLst>
              </a:prstGeom>
              <a:ln w="88900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</p:pic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87FA606A-F6AE-1E25-0164-374CD261ED9B}"/>
                  </a:ext>
                </a:extLst>
              </p:cNvPr>
              <p:cNvSpPr/>
              <p:nvPr/>
            </p:nvSpPr>
            <p:spPr>
              <a:xfrm>
                <a:off x="3021772" y="2770536"/>
                <a:ext cx="1136315" cy="2410849"/>
              </a:xfrm>
              <a:custGeom>
                <a:avLst/>
                <a:gdLst/>
                <a:ahLst/>
                <a:cxnLst/>
                <a:rect l="l" t="t" r="r" b="b"/>
                <a:pathLst>
                  <a:path w="8650859" h="18424398">
                    <a:moveTo>
                      <a:pt x="7532370" y="18424398"/>
                    </a:moveTo>
                    <a:lnTo>
                      <a:pt x="1118489" y="18424398"/>
                    </a:lnTo>
                    <a:cubicBezTo>
                      <a:pt x="500761" y="18424398"/>
                      <a:pt x="0" y="17923636"/>
                      <a:pt x="0" y="17305910"/>
                    </a:cubicBezTo>
                    <a:lnTo>
                      <a:pt x="0" y="1118489"/>
                    </a:lnTo>
                    <a:cubicBezTo>
                      <a:pt x="0" y="500761"/>
                      <a:pt x="500761" y="0"/>
                      <a:pt x="1118489" y="0"/>
                    </a:cubicBezTo>
                    <a:lnTo>
                      <a:pt x="7532370" y="0"/>
                    </a:lnTo>
                    <a:cubicBezTo>
                      <a:pt x="8150098" y="0"/>
                      <a:pt x="8650859" y="500761"/>
                      <a:pt x="8650859" y="1118489"/>
                    </a:cubicBezTo>
                    <a:lnTo>
                      <a:pt x="8650859" y="17305910"/>
                    </a:lnTo>
                    <a:cubicBezTo>
                      <a:pt x="8650732" y="17923636"/>
                      <a:pt x="8150098" y="18424398"/>
                      <a:pt x="7532370" y="18424398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806" b="-806"/>
                </a:stretch>
              </a:blip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defTabSz="914354"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04B2DF3D-0767-362D-9F34-B1B6F95D86E2}"/>
                  </a:ext>
                </a:extLst>
              </p:cNvPr>
              <p:cNvSpPr/>
              <p:nvPr/>
            </p:nvSpPr>
            <p:spPr>
              <a:xfrm rot="6973029">
                <a:off x="2862180" y="2619645"/>
                <a:ext cx="123066" cy="124835"/>
              </a:xfrm>
              <a:prstGeom prst="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22F15A8C-25E3-4532-003C-4EE881A71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ea typeface="Calibri"/>
              </a:rPr>
              <a:t>MERHWERT </a:t>
            </a:r>
            <a:r>
              <a:rPr lang="en-US" sz="2700" b="0" dirty="0">
                <a:ea typeface="Calibri"/>
              </a:rPr>
              <a:t>VON GENERATIVER KI FÜR DEN EINKAUF </a:t>
            </a:r>
            <a:endParaRPr lang="en-US" sz="2700" b="0" dirty="0">
              <a:solidFill>
                <a:srgbClr val="000000"/>
              </a:solidFill>
              <a:ea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05B342-1D35-1257-9FF9-858F70E7469F}"/>
              </a:ext>
            </a:extLst>
          </p:cNvPr>
          <p:cNvGrpSpPr/>
          <p:nvPr/>
        </p:nvGrpSpPr>
        <p:grpSpPr>
          <a:xfrm>
            <a:off x="3980372" y="1273385"/>
            <a:ext cx="4256309" cy="5370547"/>
            <a:chOff x="2985279" y="853440"/>
            <a:chExt cx="3192232" cy="402791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77FA35-02F8-DFE3-E03D-4CD9B540EF9F}"/>
                </a:ext>
              </a:extLst>
            </p:cNvPr>
            <p:cNvSpPr txBox="1"/>
            <p:nvPr/>
          </p:nvSpPr>
          <p:spPr>
            <a:xfrm>
              <a:off x="3539794" y="916875"/>
              <a:ext cx="2637717" cy="81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>
                <a:spcBef>
                  <a:spcPts val="1800"/>
                </a:spcBef>
              </a:pPr>
              <a:r>
                <a:rPr lang="en-GB" sz="3700" b="1" dirty="0">
                  <a:solidFill>
                    <a:schemeClr val="accent1"/>
                  </a:solidFill>
                  <a:latin typeface="Open Sans Bold Bold"/>
                </a:rPr>
                <a:t>RISIKO &amp; COMPLIANCE</a:t>
              </a:r>
              <a:endParaRPr lang="en-DE" sz="3700" dirty="0">
                <a:solidFill>
                  <a:schemeClr val="accent1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326EAD1-80F0-68FD-8A67-464DF5C7A731}"/>
                </a:ext>
              </a:extLst>
            </p:cNvPr>
            <p:cNvGrpSpPr/>
            <p:nvPr/>
          </p:nvGrpSpPr>
          <p:grpSpPr>
            <a:xfrm>
              <a:off x="2985279" y="1010581"/>
              <a:ext cx="492490" cy="623248"/>
              <a:chOff x="4405095" y="1960945"/>
              <a:chExt cx="656653" cy="830996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139CBA7-DB28-F9D6-3AC5-F269A289F758}"/>
                  </a:ext>
                </a:extLst>
              </p:cNvPr>
              <p:cNvSpPr txBox="1"/>
              <p:nvPr/>
            </p:nvSpPr>
            <p:spPr>
              <a:xfrm>
                <a:off x="4447500" y="1960945"/>
                <a:ext cx="482600" cy="830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>
                  <a:defRPr/>
                </a:pPr>
                <a:r>
                  <a:rPr lang="en-US" sz="48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/>
                  </a:rPr>
                  <a:t>2</a:t>
                </a:r>
                <a:endParaRPr lang="en-IN" sz="48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25A64A5D-27C8-1C45-3748-96D4D93B54C5}"/>
                  </a:ext>
                </a:extLst>
              </p:cNvPr>
              <p:cNvSpPr/>
              <p:nvPr/>
            </p:nvSpPr>
            <p:spPr>
              <a:xfrm>
                <a:off x="4405095" y="2046002"/>
                <a:ext cx="656653" cy="67662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66620F8-1BE3-2D55-B844-12C21854C89C}"/>
                </a:ext>
              </a:extLst>
            </p:cNvPr>
            <p:cNvSpPr txBox="1"/>
            <p:nvPr/>
          </p:nvSpPr>
          <p:spPr>
            <a:xfrm>
              <a:off x="3608548" y="4188853"/>
              <a:ext cx="2487453" cy="69249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354"/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KI-</a:t>
              </a:r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Unterstützung</a:t>
              </a:r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 für Compliance und </a:t>
              </a:r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Risikominimierung</a:t>
              </a:r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!</a:t>
              </a:r>
              <a:endParaRPr lang="en-US" dirty="0">
                <a:latin typeface="Roboto"/>
                <a:ea typeface="Roboto"/>
                <a:cs typeface="Roboto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019672B-0749-705E-A784-D7FEFA449092}"/>
                </a:ext>
              </a:extLst>
            </p:cNvPr>
            <p:cNvGrpSpPr/>
            <p:nvPr/>
          </p:nvGrpSpPr>
          <p:grpSpPr>
            <a:xfrm>
              <a:off x="3846844" y="2048384"/>
              <a:ext cx="2001789" cy="1941606"/>
              <a:chOff x="4733421" y="2099583"/>
              <a:chExt cx="3240001" cy="3240001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85ABEDA-7634-E735-8865-61D9DC8ACD67}"/>
                  </a:ext>
                </a:extLst>
              </p:cNvPr>
              <p:cNvSpPr/>
              <p:nvPr/>
            </p:nvSpPr>
            <p:spPr>
              <a:xfrm>
                <a:off x="4733421" y="2099583"/>
                <a:ext cx="3240001" cy="3240001"/>
              </a:xfrm>
              <a:custGeom>
                <a:avLst/>
                <a:gdLst>
                  <a:gd name="connsiteX0" fmla="*/ 0 w 3240001"/>
                  <a:gd name="connsiteY0" fmla="*/ 1620001 h 3240001"/>
                  <a:gd name="connsiteX1" fmla="*/ 1620001 w 3240001"/>
                  <a:gd name="connsiteY1" fmla="*/ 0 h 3240001"/>
                  <a:gd name="connsiteX2" fmla="*/ 3240002 w 3240001"/>
                  <a:gd name="connsiteY2" fmla="*/ 1620001 h 3240001"/>
                  <a:gd name="connsiteX3" fmla="*/ 1620001 w 3240001"/>
                  <a:gd name="connsiteY3" fmla="*/ 3240002 h 3240001"/>
                  <a:gd name="connsiteX4" fmla="*/ 0 w 3240001"/>
                  <a:gd name="connsiteY4" fmla="*/ 1620001 h 324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0001" h="3240001" fill="none" extrusionOk="0">
                    <a:moveTo>
                      <a:pt x="0" y="1620001"/>
                    </a:moveTo>
                    <a:cubicBezTo>
                      <a:pt x="136251" y="595798"/>
                      <a:pt x="869530" y="9518"/>
                      <a:pt x="1620001" y="0"/>
                    </a:cubicBezTo>
                    <a:cubicBezTo>
                      <a:pt x="2549151" y="58882"/>
                      <a:pt x="3183199" y="724078"/>
                      <a:pt x="3240002" y="1620001"/>
                    </a:cubicBezTo>
                    <a:cubicBezTo>
                      <a:pt x="3443198" y="2544169"/>
                      <a:pt x="2375793" y="3176608"/>
                      <a:pt x="1620001" y="3240002"/>
                    </a:cubicBezTo>
                    <a:cubicBezTo>
                      <a:pt x="535964" y="3296501"/>
                      <a:pt x="107989" y="2368313"/>
                      <a:pt x="0" y="1620001"/>
                    </a:cubicBezTo>
                    <a:close/>
                  </a:path>
                  <a:path w="3240001" h="3240001" stroke="0" extrusionOk="0">
                    <a:moveTo>
                      <a:pt x="0" y="1620001"/>
                    </a:moveTo>
                    <a:cubicBezTo>
                      <a:pt x="-67996" y="844594"/>
                      <a:pt x="621720" y="-42772"/>
                      <a:pt x="1620001" y="0"/>
                    </a:cubicBezTo>
                    <a:cubicBezTo>
                      <a:pt x="2616856" y="-15081"/>
                      <a:pt x="3205726" y="787727"/>
                      <a:pt x="3240002" y="1620001"/>
                    </a:cubicBezTo>
                    <a:cubicBezTo>
                      <a:pt x="3060258" y="2574779"/>
                      <a:pt x="2495405" y="3262822"/>
                      <a:pt x="1620001" y="3240002"/>
                    </a:cubicBezTo>
                    <a:cubicBezTo>
                      <a:pt x="894912" y="3130237"/>
                      <a:pt x="-49659" y="2526094"/>
                      <a:pt x="0" y="1620001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981765707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 sz="2400" b="1">
                  <a:solidFill>
                    <a:srgbClr val="002060"/>
                  </a:solidFill>
                  <a:latin typeface="Calibri"/>
                </a:endParaRPr>
              </a:p>
            </p:txBody>
          </p:sp>
          <p:pic>
            <p:nvPicPr>
              <p:cNvPr id="75" name="Picture 74" descr="A person with blue hair and glasses&#10;&#10;Description automatically generated">
                <a:extLst>
                  <a:ext uri="{FF2B5EF4-FFF2-40B4-BE49-F238E27FC236}">
                    <a16:creationId xmlns:a16="http://schemas.microsoft.com/office/drawing/2014/main" id="{D5ADE53C-784A-A1D5-EE4B-02F4AE7DC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1458" y="3648054"/>
                <a:ext cx="1600514" cy="1600513"/>
              </a:xfrm>
              <a:prstGeom prst="ellipse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CE80788-A1BA-E07A-4D92-37D4B9C0BB51}"/>
                  </a:ext>
                </a:extLst>
              </p:cNvPr>
              <p:cNvSpPr txBox="1"/>
              <p:nvPr/>
            </p:nvSpPr>
            <p:spPr>
              <a:xfrm>
                <a:off x="5090021" y="2667521"/>
                <a:ext cx="1207693" cy="885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354">
                  <a:defRPr/>
                </a:pPr>
                <a:r>
                  <a:rPr lang="en-GB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Missed supplier </a:t>
                </a:r>
              </a:p>
              <a:p>
                <a:pPr algn="r" defTabSz="914354">
                  <a:defRPr/>
                </a:pPr>
                <a:r>
                  <a:rPr lang="en-GB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updates</a:t>
                </a:r>
              </a:p>
              <a:p>
                <a:pPr algn="r" defTabSz="914354">
                  <a:defRPr/>
                </a:pPr>
                <a:r>
                  <a:rPr lang="en-GB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Human errors</a:t>
                </a:r>
              </a:p>
              <a:p>
                <a:pPr algn="r" defTabSz="914354">
                  <a:defRPr/>
                </a:pPr>
                <a:r>
                  <a:rPr lang="en-GB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Unstructured requests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48355B1-5F3B-1DB0-130F-B20A02115FCB}"/>
                  </a:ext>
                </a:extLst>
              </p:cNvPr>
              <p:cNvSpPr txBox="1"/>
              <p:nvPr/>
            </p:nvSpPr>
            <p:spPr>
              <a:xfrm>
                <a:off x="6331715" y="2665574"/>
                <a:ext cx="1388030" cy="885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Proactive risk alerts</a:t>
                </a:r>
              </a:p>
              <a:p>
                <a:pPr defTabSz="914354"/>
                <a:r>
                  <a:rPr lang="en-US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Risk with precision</a:t>
                </a:r>
              </a:p>
              <a:p>
                <a:pPr defTabSz="914354"/>
                <a:r>
                  <a:rPr lang="en-US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missed details</a:t>
                </a:r>
              </a:p>
              <a:p>
                <a:pPr defTabSz="914354"/>
                <a:r>
                  <a:rPr lang="en-US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Low maverick </a:t>
                </a:r>
              </a:p>
              <a:p>
                <a:pPr defTabSz="914354"/>
                <a:r>
                  <a:rPr lang="en-US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spends</a:t>
                </a:r>
                <a:endParaRPr lang="en-IN" sz="700">
                  <a:solidFill>
                    <a:prstClr val="black">
                      <a:lumMod val="65000"/>
                      <a:lumOff val="3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AA5ACA9-A5E8-1DAF-8BDB-9F900B6E12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9812" y="2447515"/>
                <a:ext cx="0" cy="8526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4" name="Picture 83" descr="A green circle with a white check mark&#10;&#10;Description automatically generated">
                <a:extLst>
                  <a:ext uri="{FF2B5EF4-FFF2-40B4-BE49-F238E27FC236}">
                    <a16:creationId xmlns:a16="http://schemas.microsoft.com/office/drawing/2014/main" id="{54C2B8AB-26DF-37B2-8FDC-50A187E3D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3345" y="2445946"/>
                <a:ext cx="192215" cy="192215"/>
              </a:xfrm>
              <a:prstGeom prst="rect">
                <a:avLst/>
              </a:prstGeom>
            </p:spPr>
          </p:pic>
          <p:pic>
            <p:nvPicPr>
              <p:cNvPr id="86" name="Picture 85" descr="A red circle with a white question mark in it&#10;&#10;Description automatically generated">
                <a:extLst>
                  <a:ext uri="{FF2B5EF4-FFF2-40B4-BE49-F238E27FC236}">
                    <a16:creationId xmlns:a16="http://schemas.microsoft.com/office/drawing/2014/main" id="{2DFBB574-E820-2097-38F1-7F7D2EC16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5470" y="2447515"/>
                <a:ext cx="189079" cy="189079"/>
              </a:xfrm>
              <a:prstGeom prst="rect">
                <a:avLst/>
              </a:prstGeom>
            </p:spPr>
          </p:pic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87CFB53-2ADC-B0B3-01AE-415EFF8FFBB3}"/>
                </a:ext>
              </a:extLst>
            </p:cNvPr>
            <p:cNvSpPr/>
            <p:nvPr/>
          </p:nvSpPr>
          <p:spPr>
            <a:xfrm>
              <a:off x="3608548" y="853440"/>
              <a:ext cx="2487452" cy="93866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2400"/>
            </a:p>
          </p:txBody>
        </p:sp>
      </p:grpSp>
    </p:spTree>
    <p:extLst>
      <p:ext uri="{BB962C8B-B14F-4D97-AF65-F5344CB8AC3E}">
        <p14:creationId xmlns:p14="http://schemas.microsoft.com/office/powerpoint/2010/main" val="238547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6DBAD-0F30-26E7-64FB-71C3062C0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5711181B-A6BC-9302-0305-FC31C4089926}"/>
              </a:ext>
            </a:extLst>
          </p:cNvPr>
          <p:cNvGrpSpPr/>
          <p:nvPr/>
        </p:nvGrpSpPr>
        <p:grpSpPr>
          <a:xfrm>
            <a:off x="213190" y="1273384"/>
            <a:ext cx="3671798" cy="5115907"/>
            <a:chOff x="159892" y="853440"/>
            <a:chExt cx="2753849" cy="383692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BF8327-ECDC-43EB-1955-C5125828CDEC}"/>
                </a:ext>
              </a:extLst>
            </p:cNvPr>
            <p:cNvSpPr txBox="1"/>
            <p:nvPr/>
          </p:nvSpPr>
          <p:spPr>
            <a:xfrm>
              <a:off x="634595" y="916875"/>
              <a:ext cx="2260209" cy="818638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en-GB" sz="3700" b="1" dirty="0">
                  <a:solidFill>
                    <a:schemeClr val="accent1"/>
                  </a:solidFill>
                  <a:latin typeface="Open Sans Bold Bold"/>
                </a:rPr>
                <a:t>ADAPTION</a:t>
              </a:r>
              <a:endParaRPr lang="en-GB" sz="3735" b="1" dirty="0">
                <a:solidFill>
                  <a:schemeClr val="accent1"/>
                </a:solidFill>
                <a:latin typeface="Open Sans Bold Bold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AB1A24C-09F3-F0B4-1ACD-41E78FA3702F}"/>
                </a:ext>
              </a:extLst>
            </p:cNvPr>
            <p:cNvSpPr/>
            <p:nvPr/>
          </p:nvSpPr>
          <p:spPr>
            <a:xfrm>
              <a:off x="722314" y="853440"/>
              <a:ext cx="2102204" cy="93866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240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D626C59-E481-8077-0E19-E54D7193C0EC}"/>
                </a:ext>
              </a:extLst>
            </p:cNvPr>
            <p:cNvGrpSpPr/>
            <p:nvPr/>
          </p:nvGrpSpPr>
          <p:grpSpPr>
            <a:xfrm>
              <a:off x="159892" y="1010636"/>
              <a:ext cx="492490" cy="623248"/>
              <a:chOff x="589761" y="2070890"/>
              <a:chExt cx="656653" cy="83099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03CA05-5006-2CD9-73B2-9A44ADED9887}"/>
                  </a:ext>
                </a:extLst>
              </p:cNvPr>
              <p:cNvSpPr txBox="1"/>
              <p:nvPr/>
            </p:nvSpPr>
            <p:spPr>
              <a:xfrm>
                <a:off x="646856" y="2070890"/>
                <a:ext cx="482600" cy="830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>
                  <a:defRPr/>
                </a:pPr>
                <a:r>
                  <a:rPr lang="en-US" sz="48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/>
                  </a:rPr>
                  <a:t>1</a:t>
                </a:r>
                <a:endParaRPr lang="en-IN" sz="48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10002BB-5087-A75B-762B-3317CDAF03B3}"/>
                  </a:ext>
                </a:extLst>
              </p:cNvPr>
              <p:cNvSpPr/>
              <p:nvPr/>
            </p:nvSpPr>
            <p:spPr>
              <a:xfrm>
                <a:off x="589761" y="2155947"/>
                <a:ext cx="656653" cy="67662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E7430D-67B0-B34E-EA78-8DBB4B09F715}"/>
                </a:ext>
              </a:extLst>
            </p:cNvPr>
            <p:cNvSpPr txBox="1"/>
            <p:nvPr/>
          </p:nvSpPr>
          <p:spPr>
            <a:xfrm>
              <a:off x="436652" y="4205621"/>
              <a:ext cx="2477089" cy="48474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354"/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Einfache</a:t>
              </a:r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 intuitive </a:t>
              </a:r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Nutzer-oberfläche</a:t>
              </a:r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 für alle </a:t>
              </a:r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Nutzer</a:t>
              </a:r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60E66B9-08FF-2D0A-D1A0-4C0B888A5A56}"/>
                </a:ext>
              </a:extLst>
            </p:cNvPr>
            <p:cNvGrpSpPr/>
            <p:nvPr/>
          </p:nvGrpSpPr>
          <p:grpSpPr>
            <a:xfrm>
              <a:off x="690415" y="2137164"/>
              <a:ext cx="2001789" cy="1941606"/>
              <a:chOff x="918086" y="2209527"/>
              <a:chExt cx="3240001" cy="3240001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BFF6A73-B9C4-AB20-F296-E3815F3222CE}"/>
                  </a:ext>
                </a:extLst>
              </p:cNvPr>
              <p:cNvSpPr/>
              <p:nvPr/>
            </p:nvSpPr>
            <p:spPr>
              <a:xfrm>
                <a:off x="918086" y="2209527"/>
                <a:ext cx="3240001" cy="3240001"/>
              </a:xfrm>
              <a:custGeom>
                <a:avLst/>
                <a:gdLst>
                  <a:gd name="connsiteX0" fmla="*/ 0 w 3240001"/>
                  <a:gd name="connsiteY0" fmla="*/ 1620001 h 3240001"/>
                  <a:gd name="connsiteX1" fmla="*/ 1620001 w 3240001"/>
                  <a:gd name="connsiteY1" fmla="*/ 0 h 3240001"/>
                  <a:gd name="connsiteX2" fmla="*/ 3240002 w 3240001"/>
                  <a:gd name="connsiteY2" fmla="*/ 1620001 h 3240001"/>
                  <a:gd name="connsiteX3" fmla="*/ 1620001 w 3240001"/>
                  <a:gd name="connsiteY3" fmla="*/ 3240002 h 3240001"/>
                  <a:gd name="connsiteX4" fmla="*/ 0 w 3240001"/>
                  <a:gd name="connsiteY4" fmla="*/ 1620001 h 324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0001" h="3240001" fill="none" extrusionOk="0">
                    <a:moveTo>
                      <a:pt x="0" y="1620001"/>
                    </a:moveTo>
                    <a:cubicBezTo>
                      <a:pt x="136251" y="595798"/>
                      <a:pt x="869530" y="9518"/>
                      <a:pt x="1620001" y="0"/>
                    </a:cubicBezTo>
                    <a:cubicBezTo>
                      <a:pt x="2549151" y="58882"/>
                      <a:pt x="3183199" y="724078"/>
                      <a:pt x="3240002" y="1620001"/>
                    </a:cubicBezTo>
                    <a:cubicBezTo>
                      <a:pt x="3443198" y="2544169"/>
                      <a:pt x="2375793" y="3176608"/>
                      <a:pt x="1620001" y="3240002"/>
                    </a:cubicBezTo>
                    <a:cubicBezTo>
                      <a:pt x="535964" y="3296501"/>
                      <a:pt x="107989" y="2368313"/>
                      <a:pt x="0" y="1620001"/>
                    </a:cubicBezTo>
                    <a:close/>
                  </a:path>
                  <a:path w="3240001" h="3240001" stroke="0" extrusionOk="0">
                    <a:moveTo>
                      <a:pt x="0" y="1620001"/>
                    </a:moveTo>
                    <a:cubicBezTo>
                      <a:pt x="-67996" y="844594"/>
                      <a:pt x="621720" y="-42772"/>
                      <a:pt x="1620001" y="0"/>
                    </a:cubicBezTo>
                    <a:cubicBezTo>
                      <a:pt x="2616856" y="-15081"/>
                      <a:pt x="3205726" y="787727"/>
                      <a:pt x="3240002" y="1620001"/>
                    </a:cubicBezTo>
                    <a:cubicBezTo>
                      <a:pt x="3060258" y="2574779"/>
                      <a:pt x="2495405" y="3262822"/>
                      <a:pt x="1620001" y="3240002"/>
                    </a:cubicBezTo>
                    <a:cubicBezTo>
                      <a:pt x="894912" y="3130237"/>
                      <a:pt x="-49659" y="2526094"/>
                      <a:pt x="0" y="1620001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981765707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 sz="2400" b="1">
                  <a:solidFill>
                    <a:srgbClr val="002060"/>
                  </a:solidFill>
                  <a:latin typeface="Calibri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95B1E2A-714F-8103-BEA9-0D825ACBB261}"/>
                  </a:ext>
                </a:extLst>
              </p:cNvPr>
              <p:cNvSpPr/>
              <p:nvPr/>
            </p:nvSpPr>
            <p:spPr>
              <a:xfrm>
                <a:off x="1515285" y="2610166"/>
                <a:ext cx="2011065" cy="2018721"/>
              </a:xfrm>
              <a:prstGeom prst="ellipse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81ECF00-F247-62F3-E215-93851B66B5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0"/>
              <a:stretch/>
            </p:blipFill>
            <p:spPr>
              <a:xfrm>
                <a:off x="918087" y="3054816"/>
                <a:ext cx="3218137" cy="2009644"/>
              </a:xfrm>
              <a:prstGeom prst="roundRect">
                <a:avLst>
                  <a:gd name="adj" fmla="val 12220"/>
                </a:avLst>
              </a:prstGeom>
              <a:ln w="88900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</p:pic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DE027FD1-7C05-B6B5-532A-30C6024381A7}"/>
                  </a:ext>
                </a:extLst>
              </p:cNvPr>
              <p:cNvSpPr/>
              <p:nvPr/>
            </p:nvSpPr>
            <p:spPr>
              <a:xfrm>
                <a:off x="3021772" y="2770536"/>
                <a:ext cx="1136315" cy="2410849"/>
              </a:xfrm>
              <a:custGeom>
                <a:avLst/>
                <a:gdLst/>
                <a:ahLst/>
                <a:cxnLst/>
                <a:rect l="l" t="t" r="r" b="b"/>
                <a:pathLst>
                  <a:path w="8650859" h="18424398">
                    <a:moveTo>
                      <a:pt x="7532370" y="18424398"/>
                    </a:moveTo>
                    <a:lnTo>
                      <a:pt x="1118489" y="18424398"/>
                    </a:lnTo>
                    <a:cubicBezTo>
                      <a:pt x="500761" y="18424398"/>
                      <a:pt x="0" y="17923636"/>
                      <a:pt x="0" y="17305910"/>
                    </a:cubicBezTo>
                    <a:lnTo>
                      <a:pt x="0" y="1118489"/>
                    </a:lnTo>
                    <a:cubicBezTo>
                      <a:pt x="0" y="500761"/>
                      <a:pt x="500761" y="0"/>
                      <a:pt x="1118489" y="0"/>
                    </a:cubicBezTo>
                    <a:lnTo>
                      <a:pt x="7532370" y="0"/>
                    </a:lnTo>
                    <a:cubicBezTo>
                      <a:pt x="8150098" y="0"/>
                      <a:pt x="8650859" y="500761"/>
                      <a:pt x="8650859" y="1118489"/>
                    </a:cubicBezTo>
                    <a:lnTo>
                      <a:pt x="8650859" y="17305910"/>
                    </a:lnTo>
                    <a:cubicBezTo>
                      <a:pt x="8650732" y="17923636"/>
                      <a:pt x="8150098" y="18424398"/>
                      <a:pt x="7532370" y="18424398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806" b="-806"/>
                </a:stretch>
              </a:blip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defTabSz="914354"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11B9B1FE-B338-8D81-A9EC-7C471B79278D}"/>
                  </a:ext>
                </a:extLst>
              </p:cNvPr>
              <p:cNvSpPr/>
              <p:nvPr/>
            </p:nvSpPr>
            <p:spPr>
              <a:xfrm rot="6973029">
                <a:off x="2862180" y="2619645"/>
                <a:ext cx="123066" cy="124835"/>
              </a:xfrm>
              <a:prstGeom prst="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96057D72-640C-0DFB-5065-9CC5BDE0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ea typeface="Calibri"/>
              </a:rPr>
              <a:t>MERHWERT </a:t>
            </a:r>
            <a:r>
              <a:rPr lang="en-US" sz="2700" b="0" dirty="0">
                <a:ea typeface="Calibri"/>
              </a:rPr>
              <a:t>VON GENERATIVER KI FÜR DEN EINKAUF </a:t>
            </a:r>
            <a:endParaRPr lang="en-US" sz="2700" b="0" dirty="0">
              <a:solidFill>
                <a:srgbClr val="000000"/>
              </a:solidFill>
              <a:ea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0A69DE-6CA0-8FC8-9E0E-C7B397656E47}"/>
              </a:ext>
            </a:extLst>
          </p:cNvPr>
          <p:cNvGrpSpPr/>
          <p:nvPr/>
        </p:nvGrpSpPr>
        <p:grpSpPr>
          <a:xfrm>
            <a:off x="8382351" y="1273385"/>
            <a:ext cx="3719076" cy="5345222"/>
            <a:chOff x="6286763" y="853440"/>
            <a:chExt cx="2789307" cy="400891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38F7FDF-634C-60E9-038C-9572B390409B}"/>
                </a:ext>
              </a:extLst>
            </p:cNvPr>
            <p:cNvSpPr txBox="1"/>
            <p:nvPr/>
          </p:nvSpPr>
          <p:spPr>
            <a:xfrm>
              <a:off x="6815860" y="907271"/>
              <a:ext cx="2260209" cy="81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>
                <a:spcBef>
                  <a:spcPts val="1800"/>
                </a:spcBef>
              </a:pPr>
              <a:r>
                <a:rPr lang="en-GB" sz="3700" b="1" dirty="0">
                  <a:solidFill>
                    <a:schemeClr val="accent1"/>
                  </a:solidFill>
                  <a:latin typeface="Open Sans Bold Bold"/>
                </a:rPr>
                <a:t>EFFIZIENZ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BA3A35-425B-88EE-0E6D-93260EDEA42F}"/>
                </a:ext>
              </a:extLst>
            </p:cNvPr>
            <p:cNvGrpSpPr/>
            <p:nvPr/>
          </p:nvGrpSpPr>
          <p:grpSpPr>
            <a:xfrm>
              <a:off x="6286763" y="1010580"/>
              <a:ext cx="492490" cy="623248"/>
              <a:chOff x="509368" y="1784538"/>
              <a:chExt cx="656653" cy="830996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8084727-8922-204F-4499-071E4069A335}"/>
                  </a:ext>
                </a:extLst>
              </p:cNvPr>
              <p:cNvSpPr txBox="1"/>
              <p:nvPr/>
            </p:nvSpPr>
            <p:spPr>
              <a:xfrm>
                <a:off x="566464" y="1784538"/>
                <a:ext cx="482600" cy="830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>
                  <a:defRPr/>
                </a:pPr>
                <a:r>
                  <a:rPr lang="en-US" sz="48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/>
                  </a:rPr>
                  <a:t>3</a:t>
                </a:r>
                <a:endParaRPr lang="en-IN" sz="48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959FCDE-423E-EDD0-E52E-CA907A857CB0}"/>
                  </a:ext>
                </a:extLst>
              </p:cNvPr>
              <p:cNvSpPr/>
              <p:nvPr/>
            </p:nvSpPr>
            <p:spPr>
              <a:xfrm>
                <a:off x="509368" y="1869595"/>
                <a:ext cx="656653" cy="676619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4A58CC-9061-F560-869A-F16882A9E132}"/>
                </a:ext>
              </a:extLst>
            </p:cNvPr>
            <p:cNvSpPr txBox="1"/>
            <p:nvPr/>
          </p:nvSpPr>
          <p:spPr>
            <a:xfrm>
              <a:off x="6329586" y="4169859"/>
              <a:ext cx="2746484" cy="6924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354"/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Reduktion</a:t>
              </a:r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manueller</a:t>
              </a:r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Aufwände</a:t>
              </a:r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 und Fokus  auf </a:t>
              </a:r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strategische</a:t>
              </a:r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 </a:t>
              </a:r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Aufgaben</a:t>
              </a:r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!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9072407-54A8-B712-5C7D-A9CA284193AC}"/>
                </a:ext>
              </a:extLst>
            </p:cNvPr>
            <p:cNvGrpSpPr/>
            <p:nvPr/>
          </p:nvGrpSpPr>
          <p:grpSpPr>
            <a:xfrm>
              <a:off x="6794607" y="2048383"/>
              <a:ext cx="2150298" cy="1941605"/>
              <a:chOff x="8367441" y="1856927"/>
              <a:chExt cx="3480371" cy="3240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6221236-9602-9253-2D20-6E461E657BBB}"/>
                  </a:ext>
                </a:extLst>
              </p:cNvPr>
              <p:cNvSpPr/>
              <p:nvPr/>
            </p:nvSpPr>
            <p:spPr>
              <a:xfrm>
                <a:off x="8421934" y="1856927"/>
                <a:ext cx="3240000" cy="3240000"/>
              </a:xfrm>
              <a:custGeom>
                <a:avLst/>
                <a:gdLst>
                  <a:gd name="connsiteX0" fmla="*/ 0 w 3240000"/>
                  <a:gd name="connsiteY0" fmla="*/ 1620000 h 3240000"/>
                  <a:gd name="connsiteX1" fmla="*/ 1620000 w 3240000"/>
                  <a:gd name="connsiteY1" fmla="*/ 0 h 3240000"/>
                  <a:gd name="connsiteX2" fmla="*/ 3240000 w 3240000"/>
                  <a:gd name="connsiteY2" fmla="*/ 1620000 h 3240000"/>
                  <a:gd name="connsiteX3" fmla="*/ 1620000 w 3240000"/>
                  <a:gd name="connsiteY3" fmla="*/ 3240000 h 3240000"/>
                  <a:gd name="connsiteX4" fmla="*/ 0 w 3240000"/>
                  <a:gd name="connsiteY4" fmla="*/ 1620000 h 32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0000" h="3240000" fill="none" extrusionOk="0">
                    <a:moveTo>
                      <a:pt x="0" y="1620000"/>
                    </a:moveTo>
                    <a:cubicBezTo>
                      <a:pt x="136767" y="595309"/>
                      <a:pt x="873558" y="9783"/>
                      <a:pt x="1620000" y="0"/>
                    </a:cubicBezTo>
                    <a:cubicBezTo>
                      <a:pt x="2549283" y="59112"/>
                      <a:pt x="3181153" y="724035"/>
                      <a:pt x="3240000" y="1620000"/>
                    </a:cubicBezTo>
                    <a:cubicBezTo>
                      <a:pt x="3445952" y="2544567"/>
                      <a:pt x="2371669" y="3174724"/>
                      <a:pt x="1620000" y="3240000"/>
                    </a:cubicBezTo>
                    <a:cubicBezTo>
                      <a:pt x="533690" y="3297178"/>
                      <a:pt x="108113" y="2368143"/>
                      <a:pt x="0" y="1620000"/>
                    </a:cubicBezTo>
                    <a:close/>
                  </a:path>
                  <a:path w="3240000" h="3240000" stroke="0" extrusionOk="0">
                    <a:moveTo>
                      <a:pt x="0" y="1620000"/>
                    </a:moveTo>
                    <a:cubicBezTo>
                      <a:pt x="-69564" y="847346"/>
                      <a:pt x="619901" y="-43523"/>
                      <a:pt x="1620000" y="0"/>
                    </a:cubicBezTo>
                    <a:cubicBezTo>
                      <a:pt x="2619248" y="-15434"/>
                      <a:pt x="3204470" y="790010"/>
                      <a:pt x="3240000" y="1620000"/>
                    </a:cubicBezTo>
                    <a:cubicBezTo>
                      <a:pt x="3058840" y="2575250"/>
                      <a:pt x="2493301" y="3265306"/>
                      <a:pt x="1620000" y="3240000"/>
                    </a:cubicBezTo>
                    <a:cubicBezTo>
                      <a:pt x="897017" y="3128873"/>
                      <a:pt x="-50429" y="2526269"/>
                      <a:pt x="0" y="162000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981765707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 sz="2400" b="1">
                  <a:solidFill>
                    <a:srgbClr val="002060"/>
                  </a:solidFill>
                  <a:latin typeface="Calibri"/>
                </a:endParaRPr>
              </a:p>
            </p:txBody>
          </p:sp>
          <p:pic>
            <p:nvPicPr>
              <p:cNvPr id="33" name="Picture 32" descr="A diagram of a process">
                <a:extLst>
                  <a:ext uri="{FF2B5EF4-FFF2-40B4-BE49-F238E27FC236}">
                    <a16:creationId xmlns:a16="http://schemas.microsoft.com/office/drawing/2014/main" id="{F1FEB738-82FD-48A9-7C21-7AACE627B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7441" y="2893245"/>
                <a:ext cx="3480371" cy="1246117"/>
              </a:xfrm>
              <a:prstGeom prst="roundRect">
                <a:avLst>
                  <a:gd name="adj" fmla="val 10765"/>
                </a:avLst>
              </a:prstGeom>
              <a:ln w="57150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</p:pic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C568990-A37B-F32E-7D4A-923682FAE19B}"/>
                </a:ext>
              </a:extLst>
            </p:cNvPr>
            <p:cNvSpPr/>
            <p:nvPr/>
          </p:nvSpPr>
          <p:spPr>
            <a:xfrm>
              <a:off x="6904988" y="853440"/>
              <a:ext cx="2102204" cy="93866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24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79B25B-43D5-C562-930D-E312BC251738}"/>
              </a:ext>
            </a:extLst>
          </p:cNvPr>
          <p:cNvGrpSpPr/>
          <p:nvPr/>
        </p:nvGrpSpPr>
        <p:grpSpPr>
          <a:xfrm>
            <a:off x="3980372" y="1273385"/>
            <a:ext cx="4256309" cy="5370548"/>
            <a:chOff x="2985279" y="853440"/>
            <a:chExt cx="3192232" cy="402791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8DBAE1-BCE2-742D-376E-ABCA67F0025E}"/>
                </a:ext>
              </a:extLst>
            </p:cNvPr>
            <p:cNvSpPr txBox="1"/>
            <p:nvPr/>
          </p:nvSpPr>
          <p:spPr>
            <a:xfrm>
              <a:off x="3539794" y="916875"/>
              <a:ext cx="2637717" cy="81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algn="ctr">
                <a:spcBef>
                  <a:spcPts val="1800"/>
                </a:spcBef>
              </a:pPr>
              <a:r>
                <a:rPr lang="en-GB" sz="3735" b="1" dirty="0">
                  <a:solidFill>
                    <a:schemeClr val="accent1"/>
                  </a:solidFill>
                  <a:latin typeface="Open Sans Bold Bold"/>
                </a:rPr>
                <a:t>RISIKO &amp; COMPLIANCE</a:t>
              </a:r>
              <a:endParaRPr lang="en-DE" dirty="0">
                <a:solidFill>
                  <a:schemeClr val="accent1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65F2226-8DB0-C1A2-A224-B56F5BE6D782}"/>
                </a:ext>
              </a:extLst>
            </p:cNvPr>
            <p:cNvGrpSpPr/>
            <p:nvPr/>
          </p:nvGrpSpPr>
          <p:grpSpPr>
            <a:xfrm>
              <a:off x="2985279" y="1010581"/>
              <a:ext cx="492490" cy="623248"/>
              <a:chOff x="4405095" y="1960945"/>
              <a:chExt cx="656653" cy="830996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977AD3D-5094-F816-66BC-B5B6768AFD50}"/>
                  </a:ext>
                </a:extLst>
              </p:cNvPr>
              <p:cNvSpPr txBox="1"/>
              <p:nvPr/>
            </p:nvSpPr>
            <p:spPr>
              <a:xfrm>
                <a:off x="4447500" y="1960945"/>
                <a:ext cx="482600" cy="830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>
                  <a:defRPr/>
                </a:pPr>
                <a:r>
                  <a:rPr lang="en-US" sz="48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/>
                  </a:rPr>
                  <a:t>2</a:t>
                </a:r>
                <a:endParaRPr lang="en-IN" sz="48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26EA355-41A7-AF66-FA32-5AB9E0F5E2D4}"/>
                  </a:ext>
                </a:extLst>
              </p:cNvPr>
              <p:cNvSpPr/>
              <p:nvPr/>
            </p:nvSpPr>
            <p:spPr>
              <a:xfrm>
                <a:off x="4405095" y="2046002"/>
                <a:ext cx="656653" cy="67662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DFAC27C-58C8-9A58-B373-0451BE155A37}"/>
                </a:ext>
              </a:extLst>
            </p:cNvPr>
            <p:cNvSpPr txBox="1"/>
            <p:nvPr/>
          </p:nvSpPr>
          <p:spPr>
            <a:xfrm>
              <a:off x="3608548" y="4188853"/>
              <a:ext cx="2487453" cy="69249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354"/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KI-</a:t>
              </a:r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Unterstützung</a:t>
              </a:r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 für Compliance und </a:t>
              </a:r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Risikominimierung</a:t>
              </a:r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!</a:t>
              </a:r>
              <a:endParaRPr lang="en-US" dirty="0">
                <a:latin typeface="Roboto"/>
                <a:ea typeface="Roboto"/>
                <a:cs typeface="Roboto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D94D56A-36A7-9E4F-BC10-2AC69873830E}"/>
                </a:ext>
              </a:extLst>
            </p:cNvPr>
            <p:cNvGrpSpPr/>
            <p:nvPr/>
          </p:nvGrpSpPr>
          <p:grpSpPr>
            <a:xfrm>
              <a:off x="3846844" y="2048384"/>
              <a:ext cx="2001789" cy="1941606"/>
              <a:chOff x="4733421" y="2099583"/>
              <a:chExt cx="3240001" cy="3240001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F4A8714-5C18-35BB-62BB-4B4B655A5582}"/>
                  </a:ext>
                </a:extLst>
              </p:cNvPr>
              <p:cNvSpPr/>
              <p:nvPr/>
            </p:nvSpPr>
            <p:spPr>
              <a:xfrm>
                <a:off x="4733421" y="2099583"/>
                <a:ext cx="3240001" cy="3240001"/>
              </a:xfrm>
              <a:custGeom>
                <a:avLst/>
                <a:gdLst>
                  <a:gd name="connsiteX0" fmla="*/ 0 w 3240001"/>
                  <a:gd name="connsiteY0" fmla="*/ 1620001 h 3240001"/>
                  <a:gd name="connsiteX1" fmla="*/ 1620001 w 3240001"/>
                  <a:gd name="connsiteY1" fmla="*/ 0 h 3240001"/>
                  <a:gd name="connsiteX2" fmla="*/ 3240002 w 3240001"/>
                  <a:gd name="connsiteY2" fmla="*/ 1620001 h 3240001"/>
                  <a:gd name="connsiteX3" fmla="*/ 1620001 w 3240001"/>
                  <a:gd name="connsiteY3" fmla="*/ 3240002 h 3240001"/>
                  <a:gd name="connsiteX4" fmla="*/ 0 w 3240001"/>
                  <a:gd name="connsiteY4" fmla="*/ 1620001 h 324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0001" h="3240001" fill="none" extrusionOk="0">
                    <a:moveTo>
                      <a:pt x="0" y="1620001"/>
                    </a:moveTo>
                    <a:cubicBezTo>
                      <a:pt x="136251" y="595798"/>
                      <a:pt x="869530" y="9518"/>
                      <a:pt x="1620001" y="0"/>
                    </a:cubicBezTo>
                    <a:cubicBezTo>
                      <a:pt x="2549151" y="58882"/>
                      <a:pt x="3183199" y="724078"/>
                      <a:pt x="3240002" y="1620001"/>
                    </a:cubicBezTo>
                    <a:cubicBezTo>
                      <a:pt x="3443198" y="2544169"/>
                      <a:pt x="2375793" y="3176608"/>
                      <a:pt x="1620001" y="3240002"/>
                    </a:cubicBezTo>
                    <a:cubicBezTo>
                      <a:pt x="535964" y="3296501"/>
                      <a:pt x="107989" y="2368313"/>
                      <a:pt x="0" y="1620001"/>
                    </a:cubicBezTo>
                    <a:close/>
                  </a:path>
                  <a:path w="3240001" h="3240001" stroke="0" extrusionOk="0">
                    <a:moveTo>
                      <a:pt x="0" y="1620001"/>
                    </a:moveTo>
                    <a:cubicBezTo>
                      <a:pt x="-67996" y="844594"/>
                      <a:pt x="621720" y="-42772"/>
                      <a:pt x="1620001" y="0"/>
                    </a:cubicBezTo>
                    <a:cubicBezTo>
                      <a:pt x="2616856" y="-15081"/>
                      <a:pt x="3205726" y="787727"/>
                      <a:pt x="3240002" y="1620001"/>
                    </a:cubicBezTo>
                    <a:cubicBezTo>
                      <a:pt x="3060258" y="2574779"/>
                      <a:pt x="2495405" y="3262822"/>
                      <a:pt x="1620001" y="3240002"/>
                    </a:cubicBezTo>
                    <a:cubicBezTo>
                      <a:pt x="894912" y="3130237"/>
                      <a:pt x="-49659" y="2526094"/>
                      <a:pt x="0" y="1620001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981765707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 sz="2400" b="1">
                  <a:solidFill>
                    <a:srgbClr val="002060"/>
                  </a:solidFill>
                  <a:latin typeface="Calibri"/>
                </a:endParaRPr>
              </a:p>
            </p:txBody>
          </p:sp>
          <p:pic>
            <p:nvPicPr>
              <p:cNvPr id="75" name="Picture 74" descr="A person with blue hair and glasses&#10;&#10;Description automatically generated">
                <a:extLst>
                  <a:ext uri="{FF2B5EF4-FFF2-40B4-BE49-F238E27FC236}">
                    <a16:creationId xmlns:a16="http://schemas.microsoft.com/office/drawing/2014/main" id="{D941E036-F0F5-40A3-8AAE-F1B94021F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1458" y="3648054"/>
                <a:ext cx="1600514" cy="1600513"/>
              </a:xfrm>
              <a:prstGeom prst="ellipse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94F8B7D-AF24-3E2C-E7BF-C49101F68047}"/>
                  </a:ext>
                </a:extLst>
              </p:cNvPr>
              <p:cNvSpPr txBox="1"/>
              <p:nvPr/>
            </p:nvSpPr>
            <p:spPr>
              <a:xfrm>
                <a:off x="5090021" y="2667521"/>
                <a:ext cx="1207693" cy="885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354">
                  <a:defRPr/>
                </a:pPr>
                <a:r>
                  <a:rPr lang="en-GB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Missed supplier </a:t>
                </a:r>
              </a:p>
              <a:p>
                <a:pPr algn="r" defTabSz="914354">
                  <a:defRPr/>
                </a:pPr>
                <a:r>
                  <a:rPr lang="en-GB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updates</a:t>
                </a:r>
              </a:p>
              <a:p>
                <a:pPr algn="r" defTabSz="914354">
                  <a:defRPr/>
                </a:pPr>
                <a:r>
                  <a:rPr lang="en-GB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Human errors</a:t>
                </a:r>
              </a:p>
              <a:p>
                <a:pPr algn="r" defTabSz="914354">
                  <a:defRPr/>
                </a:pPr>
                <a:r>
                  <a:rPr lang="en-GB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Unstructured requests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7C5131A-9D2C-4AF1-148F-F6F176DA753C}"/>
                  </a:ext>
                </a:extLst>
              </p:cNvPr>
              <p:cNvSpPr txBox="1"/>
              <p:nvPr/>
            </p:nvSpPr>
            <p:spPr>
              <a:xfrm>
                <a:off x="6331715" y="2665574"/>
                <a:ext cx="1388030" cy="885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Proactive risk alerts</a:t>
                </a:r>
              </a:p>
              <a:p>
                <a:pPr defTabSz="914354"/>
                <a:r>
                  <a:rPr lang="en-US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Risk with precision</a:t>
                </a:r>
              </a:p>
              <a:p>
                <a:pPr defTabSz="914354"/>
                <a:r>
                  <a:rPr lang="en-US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missed details</a:t>
                </a:r>
              </a:p>
              <a:p>
                <a:pPr defTabSz="914354"/>
                <a:r>
                  <a:rPr lang="en-US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Low maverick </a:t>
                </a:r>
              </a:p>
              <a:p>
                <a:pPr defTabSz="914354"/>
                <a:r>
                  <a:rPr lang="en-US" sz="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spends</a:t>
                </a:r>
                <a:endParaRPr lang="en-IN" sz="700">
                  <a:solidFill>
                    <a:prstClr val="black">
                      <a:lumMod val="65000"/>
                      <a:lumOff val="3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18C987D-5446-F8BC-2F8F-FBCFFF582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9812" y="2447515"/>
                <a:ext cx="0" cy="8526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4" name="Picture 83" descr="A green circle with a white check mark&#10;&#10;Description automatically generated">
                <a:extLst>
                  <a:ext uri="{FF2B5EF4-FFF2-40B4-BE49-F238E27FC236}">
                    <a16:creationId xmlns:a16="http://schemas.microsoft.com/office/drawing/2014/main" id="{269F2D61-D718-FBA8-8880-2331E5C42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3345" y="2445946"/>
                <a:ext cx="192215" cy="192215"/>
              </a:xfrm>
              <a:prstGeom prst="rect">
                <a:avLst/>
              </a:prstGeom>
            </p:spPr>
          </p:pic>
          <p:pic>
            <p:nvPicPr>
              <p:cNvPr id="86" name="Picture 85" descr="A red circle with a white question mark in it&#10;&#10;Description automatically generated">
                <a:extLst>
                  <a:ext uri="{FF2B5EF4-FFF2-40B4-BE49-F238E27FC236}">
                    <a16:creationId xmlns:a16="http://schemas.microsoft.com/office/drawing/2014/main" id="{9B379B05-AD8A-96D9-4F77-388D7AA499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5470" y="2447515"/>
                <a:ext cx="189079" cy="189079"/>
              </a:xfrm>
              <a:prstGeom prst="rect">
                <a:avLst/>
              </a:prstGeom>
            </p:spPr>
          </p:pic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13F626-769C-4F80-D7F3-847A6707566D}"/>
                </a:ext>
              </a:extLst>
            </p:cNvPr>
            <p:cNvSpPr/>
            <p:nvPr/>
          </p:nvSpPr>
          <p:spPr>
            <a:xfrm>
              <a:off x="3608548" y="853440"/>
              <a:ext cx="2487452" cy="93866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2400"/>
            </a:p>
          </p:txBody>
        </p:sp>
      </p:grpSp>
    </p:spTree>
    <p:extLst>
      <p:ext uri="{BB962C8B-B14F-4D97-AF65-F5344CB8AC3E}">
        <p14:creationId xmlns:p14="http://schemas.microsoft.com/office/powerpoint/2010/main" val="149067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3A316-283A-1CD2-834C-513BF5077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>
                <a16:creationId xmlns:a16="http://schemas.microsoft.com/office/drawing/2014/main" id="{39BF11A4-657E-D41E-4A82-E628EA7E8F7A}"/>
              </a:ext>
            </a:extLst>
          </p:cNvPr>
          <p:cNvSpPr txBox="1"/>
          <p:nvPr/>
        </p:nvSpPr>
        <p:spPr>
          <a:xfrm>
            <a:off x="498122" y="755170"/>
            <a:ext cx="1026275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15">
              <a:lnSpc>
                <a:spcPts val="2987"/>
              </a:lnSpc>
              <a:defRPr/>
            </a:pPr>
            <a:r>
              <a:rPr lang="de-DE" sz="2650" b="1" cap="all" dirty="0">
                <a:solidFill>
                  <a:srgbClr val="4BACC6"/>
                </a:solidFill>
                <a:latin typeface="Open Sans Bold"/>
                <a:ea typeface="Open Sans Bold"/>
                <a:cs typeface="Open Sans Bold"/>
              </a:rPr>
              <a:t>VON TAGEN UND STUNDEN ZU MINUTEN</a:t>
            </a:r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6687A42-3DC0-67A0-05A6-94ABDB2719B1}"/>
              </a:ext>
            </a:extLst>
          </p:cNvPr>
          <p:cNvGrpSpPr/>
          <p:nvPr/>
        </p:nvGrpSpPr>
        <p:grpSpPr>
          <a:xfrm>
            <a:off x="941628" y="2050034"/>
            <a:ext cx="10961707" cy="1381837"/>
            <a:chOff x="891753" y="2669772"/>
            <a:chExt cx="10961705" cy="1381836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B68191C-3FF3-BF51-2D73-CA6D1DA4BF69}"/>
                </a:ext>
              </a:extLst>
            </p:cNvPr>
            <p:cNvSpPr/>
            <p:nvPr/>
          </p:nvSpPr>
          <p:spPr>
            <a:xfrm>
              <a:off x="891753" y="2906417"/>
              <a:ext cx="10961705" cy="11451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3A1841C4-F91F-9506-7044-485BAC129C4E}"/>
                </a:ext>
              </a:extLst>
            </p:cNvPr>
            <p:cNvSpPr/>
            <p:nvPr/>
          </p:nvSpPr>
          <p:spPr>
            <a:xfrm>
              <a:off x="3941826" y="2669772"/>
              <a:ext cx="4861561" cy="42861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09615">
                <a:defRPr/>
              </a:pPr>
              <a:r>
                <a:rPr lang="en-US" sz="1850" b="1">
                  <a:solidFill>
                    <a:prstClr val="white"/>
                  </a:solidFill>
                  <a:latin typeface="Open Sans SemiBold"/>
                  <a:ea typeface="Open Sans SemiBold"/>
                  <a:cs typeface="Open Sans SemiBold"/>
                </a:rPr>
                <a:t>TRADITIONELLER EINKAUF</a:t>
              </a: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8C71CB-9296-B09C-3952-D68175FB1909}"/>
                </a:ext>
              </a:extLst>
            </p:cNvPr>
            <p:cNvSpPr txBox="1"/>
            <p:nvPr/>
          </p:nvSpPr>
          <p:spPr>
            <a:xfrm>
              <a:off x="1191989" y="3410699"/>
              <a:ext cx="129414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609615">
                <a:defRPr/>
              </a:pPr>
              <a:r>
                <a:rPr lang="en-US" sz="1200" dirty="0" err="1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Lieferanten</a:t>
              </a:r>
              <a:r>
                <a:rPr lang="en-US" sz="1200" dirty="0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- recherche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E1F218-B3C1-8811-CE7C-955F40A13F6C}"/>
                </a:ext>
              </a:extLst>
            </p:cNvPr>
            <p:cNvSpPr txBox="1"/>
            <p:nvPr/>
          </p:nvSpPr>
          <p:spPr>
            <a:xfrm>
              <a:off x="2908026" y="3410699"/>
              <a:ext cx="1031491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609615">
                <a:defRPr/>
              </a:pPr>
              <a:r>
                <a:rPr lang="en-US" sz="1200" dirty="0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RFP </a:t>
              </a:r>
              <a:r>
                <a:rPr lang="en-US" sz="1200" dirty="0" err="1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Erstellung</a:t>
              </a:r>
              <a:endParaRPr lang="en-US" dirty="0" err="1">
                <a:solidFill>
                  <a:prstClr val="black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ACB8C2-4828-5144-42D1-73D12F04CC0A}"/>
                </a:ext>
              </a:extLst>
            </p:cNvPr>
            <p:cNvSpPr txBox="1"/>
            <p:nvPr/>
          </p:nvSpPr>
          <p:spPr>
            <a:xfrm>
              <a:off x="4474768" y="3410698"/>
              <a:ext cx="97794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609615">
                <a:defRPr/>
              </a:pPr>
              <a:r>
                <a:rPr lang="en-US" sz="1200" dirty="0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RFP Analyse</a:t>
              </a:r>
              <a:endParaRPr lang="en-US" sz="12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9EB332-8891-F00B-2F06-2333CE5CC893}"/>
                </a:ext>
              </a:extLst>
            </p:cNvPr>
            <p:cNvSpPr txBox="1"/>
            <p:nvPr/>
          </p:nvSpPr>
          <p:spPr>
            <a:xfrm>
              <a:off x="5859584" y="3410698"/>
              <a:ext cx="129414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609615">
                <a:defRPr/>
              </a:pPr>
              <a:r>
                <a:rPr lang="en-US" sz="1200" dirty="0" err="1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Vertrags-prüfung</a:t>
              </a:r>
              <a:endParaRPr lang="en-US" dirty="0" err="1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7149B3-C356-0A59-4419-F78951F96DBC}"/>
                </a:ext>
              </a:extLst>
            </p:cNvPr>
            <p:cNvSpPr txBox="1"/>
            <p:nvPr/>
          </p:nvSpPr>
          <p:spPr>
            <a:xfrm>
              <a:off x="7396605" y="3410698"/>
              <a:ext cx="129414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609615">
                <a:defRPr/>
              </a:pPr>
              <a:r>
                <a:rPr lang="en-US" sz="1200" dirty="0" err="1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Vertrags-verhandlung</a:t>
              </a:r>
              <a:endParaRPr lang="en-US" dirty="0" err="1">
                <a:solidFill>
                  <a:prstClr val="black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688743-977A-D5F5-33BA-CC65F6125246}"/>
                </a:ext>
              </a:extLst>
            </p:cNvPr>
            <p:cNvSpPr txBox="1"/>
            <p:nvPr/>
          </p:nvSpPr>
          <p:spPr>
            <a:xfrm>
              <a:off x="8936574" y="3410698"/>
              <a:ext cx="129414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609615">
                <a:defRPr/>
              </a:pPr>
              <a:r>
                <a:rPr lang="en-US" sz="1200" err="1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Lieferanten</a:t>
              </a:r>
              <a:r>
                <a:rPr lang="en-US" sz="1200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Onboarding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3078D6-8145-4F78-154C-A87686EFE492}"/>
                </a:ext>
              </a:extLst>
            </p:cNvPr>
            <p:cNvSpPr txBox="1"/>
            <p:nvPr/>
          </p:nvSpPr>
          <p:spPr>
            <a:xfrm>
              <a:off x="10407788" y="3246054"/>
              <a:ext cx="1294149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609615">
                <a:defRPr/>
              </a:pPr>
              <a:r>
                <a:rPr lang="en-US" sz="1200" dirty="0" err="1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Genehmigungs</a:t>
              </a:r>
              <a:r>
                <a:rPr lang="en-US" sz="1200" dirty="0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 Workflow Management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4299074-46BA-7148-C875-DA7405EC7D3D}"/>
              </a:ext>
            </a:extLst>
          </p:cNvPr>
          <p:cNvGrpSpPr/>
          <p:nvPr/>
        </p:nvGrpSpPr>
        <p:grpSpPr>
          <a:xfrm>
            <a:off x="941628" y="4262063"/>
            <a:ext cx="10970944" cy="1641024"/>
            <a:chOff x="706221" y="3196547"/>
            <a:chExt cx="8228208" cy="123076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A08B98-3596-55D7-1118-4F09DE1946D7}"/>
                </a:ext>
              </a:extLst>
            </p:cNvPr>
            <p:cNvGrpSpPr/>
            <p:nvPr/>
          </p:nvGrpSpPr>
          <p:grpSpPr>
            <a:xfrm>
              <a:off x="706221" y="3252221"/>
              <a:ext cx="8221280" cy="1175094"/>
              <a:chOff x="706221" y="3252221"/>
              <a:chExt cx="8221280" cy="1175094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C974617-B45A-68E7-2DF3-5F9E00194561}"/>
                  </a:ext>
                </a:extLst>
              </p:cNvPr>
              <p:cNvSpPr/>
              <p:nvPr/>
            </p:nvSpPr>
            <p:spPr>
              <a:xfrm>
                <a:off x="706221" y="3252221"/>
                <a:ext cx="8221280" cy="102269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15">
                  <a:defRPr/>
                </a:pPr>
                <a:endParaRPr lang="en-US" sz="1200">
                  <a:solidFill>
                    <a:prstClr val="white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CC44C48A-04FF-A754-3118-C22F53ADBB97}"/>
                  </a:ext>
                </a:extLst>
              </p:cNvPr>
              <p:cNvSpPr/>
              <p:nvPr/>
            </p:nvSpPr>
            <p:spPr>
              <a:xfrm>
                <a:off x="2993776" y="4105856"/>
                <a:ext cx="3646171" cy="321459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 defTabSz="609615">
                  <a:defRPr/>
                </a:pPr>
                <a:r>
                  <a:rPr lang="en-US" sz="1850" b="1" dirty="0">
                    <a:solidFill>
                      <a:prstClr val="white"/>
                    </a:solidFill>
                    <a:latin typeface="Open Sans SemiBold"/>
                    <a:ea typeface="Open Sans SemiBold"/>
                    <a:cs typeface="Open Sans SemiBold"/>
                  </a:rPr>
                  <a:t>KI-GESTÜTZER EINKAUF</a:t>
                </a:r>
              </a:p>
            </p:txBody>
          </p: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74421D8-618E-EB20-4C73-E96083F4CD47}"/>
                </a:ext>
              </a:extLst>
            </p:cNvPr>
            <p:cNvSpPr/>
            <p:nvPr/>
          </p:nvSpPr>
          <p:spPr>
            <a:xfrm>
              <a:off x="713149" y="3196547"/>
              <a:ext cx="8221280" cy="8363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81C1D9-8410-57D0-0925-F9FC268D4B68}"/>
              </a:ext>
            </a:extLst>
          </p:cNvPr>
          <p:cNvGrpSpPr/>
          <p:nvPr/>
        </p:nvGrpSpPr>
        <p:grpSpPr>
          <a:xfrm>
            <a:off x="251251" y="3024311"/>
            <a:ext cx="11661320" cy="817928"/>
            <a:chOff x="201376" y="3644050"/>
            <a:chExt cx="11661319" cy="8179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2F5021-F988-5A31-8BD0-4F48440FA5E6}"/>
                </a:ext>
              </a:extLst>
            </p:cNvPr>
            <p:cNvSpPr/>
            <p:nvPr/>
          </p:nvSpPr>
          <p:spPr>
            <a:xfrm>
              <a:off x="900990" y="4006128"/>
              <a:ext cx="10961705" cy="1115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2016D9B-654B-FA20-DF15-0703F2527C90}"/>
                </a:ext>
              </a:extLst>
            </p:cNvPr>
            <p:cNvSpPr/>
            <p:nvPr/>
          </p:nvSpPr>
          <p:spPr>
            <a:xfrm>
              <a:off x="201376" y="3644050"/>
              <a:ext cx="817928" cy="81792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9D59BE-3062-912E-5973-CDB921DED6CD}"/>
              </a:ext>
            </a:extLst>
          </p:cNvPr>
          <p:cNvGrpSpPr/>
          <p:nvPr/>
        </p:nvGrpSpPr>
        <p:grpSpPr>
          <a:xfrm>
            <a:off x="1764087" y="3563358"/>
            <a:ext cx="242420" cy="875673"/>
            <a:chOff x="1323065" y="2672518"/>
            <a:chExt cx="181815" cy="656755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EA3E9DF-C627-405B-DD9A-CD39F6FBB5AD}"/>
                </a:ext>
              </a:extLst>
            </p:cNvPr>
            <p:cNvSpPr/>
            <p:nvPr/>
          </p:nvSpPr>
          <p:spPr>
            <a:xfrm>
              <a:off x="1323065" y="3147458"/>
              <a:ext cx="181815" cy="181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D58E302-031F-94E7-05D8-3C75FE24CCAF}"/>
                </a:ext>
              </a:extLst>
            </p:cNvPr>
            <p:cNvCxnSpPr>
              <a:cxnSpLocks/>
              <a:stCxn id="25" idx="4"/>
              <a:endCxn id="61" idx="0"/>
            </p:cNvCxnSpPr>
            <p:nvPr/>
          </p:nvCxnSpPr>
          <p:spPr>
            <a:xfrm>
              <a:off x="1413973" y="2672518"/>
              <a:ext cx="0" cy="474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C90698-8BA2-FE67-3B43-DA9091FF3F84}"/>
              </a:ext>
            </a:extLst>
          </p:cNvPr>
          <p:cNvGrpSpPr/>
          <p:nvPr/>
        </p:nvGrpSpPr>
        <p:grpSpPr>
          <a:xfrm>
            <a:off x="3352437" y="3563358"/>
            <a:ext cx="242420" cy="875673"/>
            <a:chOff x="2514327" y="2672518"/>
            <a:chExt cx="181815" cy="656755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F7BB09D-855A-E91D-3F59-AD0AC80A12F0}"/>
                </a:ext>
              </a:extLst>
            </p:cNvPr>
            <p:cNvSpPr/>
            <p:nvPr/>
          </p:nvSpPr>
          <p:spPr>
            <a:xfrm>
              <a:off x="2514327" y="3147458"/>
              <a:ext cx="181815" cy="181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F588B74-4BAB-6900-B9C1-94CBF12D64E0}"/>
                </a:ext>
              </a:extLst>
            </p:cNvPr>
            <p:cNvCxnSpPr/>
            <p:nvPr/>
          </p:nvCxnSpPr>
          <p:spPr>
            <a:xfrm>
              <a:off x="2595073" y="2672518"/>
              <a:ext cx="0" cy="474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4366DBC-21D4-0C39-47A7-48A5810A79E0}"/>
              </a:ext>
            </a:extLst>
          </p:cNvPr>
          <p:cNvGrpSpPr/>
          <p:nvPr/>
        </p:nvGrpSpPr>
        <p:grpSpPr>
          <a:xfrm>
            <a:off x="4892406" y="3563358"/>
            <a:ext cx="242420" cy="875673"/>
            <a:chOff x="3669304" y="2672518"/>
            <a:chExt cx="181815" cy="656755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B6A81F3-6C7C-2FBE-BE34-E571CA0B23E0}"/>
                </a:ext>
              </a:extLst>
            </p:cNvPr>
            <p:cNvSpPr/>
            <p:nvPr/>
          </p:nvSpPr>
          <p:spPr>
            <a:xfrm>
              <a:off x="3669304" y="3147458"/>
              <a:ext cx="181815" cy="181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128B9B8-CFD7-0D5E-B198-5B18433C98C8}"/>
                </a:ext>
              </a:extLst>
            </p:cNvPr>
            <p:cNvCxnSpPr/>
            <p:nvPr/>
          </p:nvCxnSpPr>
          <p:spPr>
            <a:xfrm>
              <a:off x="3745693" y="2672518"/>
              <a:ext cx="0" cy="474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629883-8CF3-D6B9-92F0-F852EB76A3DE}"/>
              </a:ext>
            </a:extLst>
          </p:cNvPr>
          <p:cNvGrpSpPr/>
          <p:nvPr/>
        </p:nvGrpSpPr>
        <p:grpSpPr>
          <a:xfrm>
            <a:off x="6432375" y="3554935"/>
            <a:ext cx="242420" cy="884096"/>
            <a:chOff x="4824281" y="2666201"/>
            <a:chExt cx="181815" cy="663072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5DB06E-8A3B-BD59-256B-9A86EC3A35CD}"/>
                </a:ext>
              </a:extLst>
            </p:cNvPr>
            <p:cNvSpPr/>
            <p:nvPr/>
          </p:nvSpPr>
          <p:spPr>
            <a:xfrm>
              <a:off x="4824281" y="3147458"/>
              <a:ext cx="181815" cy="181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C75FE14-2C8B-458E-18D2-06118EF1F808}"/>
                </a:ext>
              </a:extLst>
            </p:cNvPr>
            <p:cNvCxnSpPr/>
            <p:nvPr/>
          </p:nvCxnSpPr>
          <p:spPr>
            <a:xfrm>
              <a:off x="4903933" y="2666201"/>
              <a:ext cx="0" cy="474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02BABB0-83CD-EAB6-AF3C-2B5BE9A61ED8}"/>
              </a:ext>
            </a:extLst>
          </p:cNvPr>
          <p:cNvGrpSpPr/>
          <p:nvPr/>
        </p:nvGrpSpPr>
        <p:grpSpPr>
          <a:xfrm>
            <a:off x="7972345" y="3554935"/>
            <a:ext cx="242420" cy="884096"/>
            <a:chOff x="5979258" y="2666201"/>
            <a:chExt cx="181815" cy="663072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A5CBC48-3016-AF60-7E81-DE7BDC645D13}"/>
                </a:ext>
              </a:extLst>
            </p:cNvPr>
            <p:cNvSpPr/>
            <p:nvPr/>
          </p:nvSpPr>
          <p:spPr>
            <a:xfrm>
              <a:off x="5979258" y="3147458"/>
              <a:ext cx="181815" cy="181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428E303-1604-DE95-3767-3AE73388060A}"/>
                </a:ext>
              </a:extLst>
            </p:cNvPr>
            <p:cNvCxnSpPr/>
            <p:nvPr/>
          </p:nvCxnSpPr>
          <p:spPr>
            <a:xfrm>
              <a:off x="6062173" y="2666201"/>
              <a:ext cx="0" cy="474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AF80B76-C90C-AFE5-D5C1-7AE1A193B4DE}"/>
              </a:ext>
            </a:extLst>
          </p:cNvPr>
          <p:cNvGrpSpPr/>
          <p:nvPr/>
        </p:nvGrpSpPr>
        <p:grpSpPr>
          <a:xfrm>
            <a:off x="9512315" y="3554935"/>
            <a:ext cx="242420" cy="884096"/>
            <a:chOff x="7134236" y="2666201"/>
            <a:chExt cx="181815" cy="663072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FD61A6F-0EC1-0D2F-1C42-2A885D25212B}"/>
                </a:ext>
              </a:extLst>
            </p:cNvPr>
            <p:cNvSpPr/>
            <p:nvPr/>
          </p:nvSpPr>
          <p:spPr>
            <a:xfrm>
              <a:off x="7134236" y="3147458"/>
              <a:ext cx="181815" cy="181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FCBF2BE-879B-AE7F-6D93-CE475A5125A1}"/>
                </a:ext>
              </a:extLst>
            </p:cNvPr>
            <p:cNvCxnSpPr/>
            <p:nvPr/>
          </p:nvCxnSpPr>
          <p:spPr>
            <a:xfrm>
              <a:off x="7217201" y="2666201"/>
              <a:ext cx="0" cy="474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FA671B-5DDA-757D-4D3C-6F239ABDC9FB}"/>
              </a:ext>
            </a:extLst>
          </p:cNvPr>
          <p:cNvGrpSpPr/>
          <p:nvPr/>
        </p:nvGrpSpPr>
        <p:grpSpPr>
          <a:xfrm>
            <a:off x="11052283" y="3554935"/>
            <a:ext cx="242420" cy="884096"/>
            <a:chOff x="8289212" y="2666201"/>
            <a:chExt cx="181815" cy="663072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439999-8E5B-992E-7114-80D1B7EA5068}"/>
                </a:ext>
              </a:extLst>
            </p:cNvPr>
            <p:cNvSpPr/>
            <p:nvPr/>
          </p:nvSpPr>
          <p:spPr>
            <a:xfrm>
              <a:off x="8289212" y="3147458"/>
              <a:ext cx="181815" cy="181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6EDC552-82EE-B253-AE81-70266DCB63A1}"/>
                </a:ext>
              </a:extLst>
            </p:cNvPr>
            <p:cNvCxnSpPr/>
            <p:nvPr/>
          </p:nvCxnSpPr>
          <p:spPr>
            <a:xfrm>
              <a:off x="8375441" y="2666201"/>
              <a:ext cx="0" cy="474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0EB8213-A0DD-57A5-B828-C5E75C65E796}"/>
              </a:ext>
            </a:extLst>
          </p:cNvPr>
          <p:cNvGrpSpPr/>
          <p:nvPr/>
        </p:nvGrpSpPr>
        <p:grpSpPr>
          <a:xfrm>
            <a:off x="1764087" y="3320938"/>
            <a:ext cx="9530616" cy="242420"/>
            <a:chOff x="1714212" y="3940677"/>
            <a:chExt cx="9530615" cy="24242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68A9D5A-E6E1-6268-2EFF-B6BD6A2EAD12}"/>
                </a:ext>
              </a:extLst>
            </p:cNvPr>
            <p:cNvSpPr/>
            <p:nvPr/>
          </p:nvSpPr>
          <p:spPr>
            <a:xfrm>
              <a:off x="1714212" y="3940677"/>
              <a:ext cx="242420" cy="2424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0C20986-41E2-F377-4331-48D4553FDCC8}"/>
                </a:ext>
              </a:extLst>
            </p:cNvPr>
            <p:cNvSpPr/>
            <p:nvPr/>
          </p:nvSpPr>
          <p:spPr>
            <a:xfrm>
              <a:off x="3302561" y="3940677"/>
              <a:ext cx="242420" cy="2424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FB65C2-5937-AB8C-6D0B-51C8BF88B683}"/>
                </a:ext>
              </a:extLst>
            </p:cNvPr>
            <p:cNvSpPr/>
            <p:nvPr/>
          </p:nvSpPr>
          <p:spPr>
            <a:xfrm>
              <a:off x="4842531" y="3940677"/>
              <a:ext cx="242420" cy="2424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E63E198-4AC3-D9EC-8465-72FB66188D9B}"/>
                </a:ext>
              </a:extLst>
            </p:cNvPr>
            <p:cNvSpPr/>
            <p:nvPr/>
          </p:nvSpPr>
          <p:spPr>
            <a:xfrm>
              <a:off x="6382500" y="3940677"/>
              <a:ext cx="242420" cy="2424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F58A2C9-702D-6882-139D-3B380F99170D}"/>
                </a:ext>
              </a:extLst>
            </p:cNvPr>
            <p:cNvSpPr/>
            <p:nvPr/>
          </p:nvSpPr>
          <p:spPr>
            <a:xfrm>
              <a:off x="7922469" y="3940677"/>
              <a:ext cx="242420" cy="2424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119D0F8-52C0-1BEB-1649-562E54FD76CF}"/>
                </a:ext>
              </a:extLst>
            </p:cNvPr>
            <p:cNvSpPr/>
            <p:nvPr/>
          </p:nvSpPr>
          <p:spPr>
            <a:xfrm>
              <a:off x="9462439" y="3940677"/>
              <a:ext cx="242420" cy="2424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F4CFD2D-AA44-9A81-C05B-E52A2BA6D487}"/>
                </a:ext>
              </a:extLst>
            </p:cNvPr>
            <p:cNvSpPr/>
            <p:nvPr/>
          </p:nvSpPr>
          <p:spPr>
            <a:xfrm>
              <a:off x="11002407" y="3940677"/>
              <a:ext cx="242420" cy="2424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pic>
        <p:nvPicPr>
          <p:cNvPr id="51" name="Graphic 50" descr="Stopwatch with solid fill">
            <a:extLst>
              <a:ext uri="{FF2B5EF4-FFF2-40B4-BE49-F238E27FC236}">
                <a16:creationId xmlns:a16="http://schemas.microsoft.com/office/drawing/2014/main" id="{F4964248-FF8D-3955-2C40-46C03C40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659" y="2457255"/>
            <a:ext cx="534315" cy="53431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CF4FB9F-A91C-7F59-1A57-DF508B83B0F0}"/>
              </a:ext>
            </a:extLst>
          </p:cNvPr>
          <p:cNvSpPr txBox="1"/>
          <p:nvPr/>
        </p:nvSpPr>
        <p:spPr>
          <a:xfrm>
            <a:off x="277200" y="3137588"/>
            <a:ext cx="779233" cy="427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15">
              <a:lnSpc>
                <a:spcPct val="80000"/>
              </a:lnSpc>
              <a:defRPr/>
            </a:pPr>
            <a:r>
              <a:rPr lang="en-US" sz="1600" b="1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  <a:br>
              <a:rPr lang="en-US" sz="1600" b="1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1100" b="1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hours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FED1B7E-CF33-1EA9-0E2C-B02D1029E7AB}"/>
              </a:ext>
            </a:extLst>
          </p:cNvPr>
          <p:cNvGrpSpPr/>
          <p:nvPr/>
        </p:nvGrpSpPr>
        <p:grpSpPr>
          <a:xfrm>
            <a:off x="247948" y="3900382"/>
            <a:ext cx="817928" cy="1410385"/>
            <a:chOff x="185961" y="2925286"/>
            <a:chExt cx="613446" cy="105778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9CE84F9-DD15-9DE2-3CEA-3D88535E05FD}"/>
                </a:ext>
              </a:extLst>
            </p:cNvPr>
            <p:cNvSpPr/>
            <p:nvPr/>
          </p:nvSpPr>
          <p:spPr>
            <a:xfrm>
              <a:off x="185961" y="2925286"/>
              <a:ext cx="613446" cy="61344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pic>
          <p:nvPicPr>
            <p:cNvPr id="75" name="Graphic 74" descr="Stopwatch with solid fill">
              <a:extLst>
                <a:ext uri="{FF2B5EF4-FFF2-40B4-BE49-F238E27FC236}">
                  <a16:creationId xmlns:a16="http://schemas.microsoft.com/office/drawing/2014/main" id="{8CCB440D-F23B-96CA-A0E5-AC10D695D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9744" y="3582339"/>
              <a:ext cx="400736" cy="400736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236FEA2-0F68-78E9-DE17-169C02A260A1}"/>
                </a:ext>
              </a:extLst>
            </p:cNvPr>
            <p:cNvSpPr txBox="1"/>
            <p:nvPr/>
          </p:nvSpPr>
          <p:spPr>
            <a:xfrm>
              <a:off x="252655" y="3033733"/>
              <a:ext cx="500407" cy="44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15">
                <a:lnSpc>
                  <a:spcPct val="80000"/>
                </a:lnSpc>
                <a:defRPr/>
              </a:pPr>
              <a:r>
                <a:rPr lang="en-US" sz="4000" b="1">
                  <a:solidFill>
                    <a:prstClr val="white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?</a:t>
              </a:r>
              <a:endParaRPr lang="en-US" sz="2800" b="1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306F712-D142-74B1-F838-FDE1A702C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50">
                <a:ea typeface="Calibri"/>
              </a:rPr>
              <a:t>HÖHERE EFFIZIEN UND PRODUKTIVITÄT FÜR ALLE NUTZER</a:t>
            </a:r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36DA8C-BA9C-E235-787D-46F38B811FDA}"/>
              </a:ext>
            </a:extLst>
          </p:cNvPr>
          <p:cNvSpPr txBox="1"/>
          <p:nvPr/>
        </p:nvSpPr>
        <p:spPr>
          <a:xfrm>
            <a:off x="1105980" y="4746365"/>
            <a:ext cx="167313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615">
              <a:defRPr/>
            </a:pPr>
            <a:r>
              <a:rPr lang="en-US" sz="1200" dirty="0" err="1">
                <a:solidFill>
                  <a:prstClr val="black"/>
                </a:solidFill>
                <a:latin typeface="Open Sans SemiBold"/>
                <a:ea typeface="Open Sans SemiBold"/>
                <a:cs typeface="Open Sans SemiBold"/>
              </a:rPr>
              <a:t>Lieferantensuche</a:t>
            </a:r>
            <a:r>
              <a:rPr lang="en-US" sz="1200" dirty="0">
                <a:solidFill>
                  <a:prstClr val="black"/>
                </a:solidFill>
                <a:latin typeface="Open Sans SemiBold"/>
                <a:ea typeface="Open Sans SemiBold"/>
                <a:cs typeface="Open Sans SemiBold"/>
              </a:rPr>
              <a:t> und </a:t>
            </a:r>
            <a:r>
              <a:rPr lang="en-US" sz="1200" dirty="0" err="1">
                <a:solidFill>
                  <a:prstClr val="black"/>
                </a:solidFill>
                <a:latin typeface="Open Sans SemiBold"/>
                <a:ea typeface="Open Sans SemiBold"/>
                <a:cs typeface="Open Sans SemiBold"/>
              </a:rPr>
              <a:t>Empfehlungen</a:t>
            </a:r>
            <a:endParaRPr lang="en-US" sz="1200" dirty="0">
              <a:solidFill>
                <a:prstClr val="black"/>
              </a:solidFill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7ECC9D-4825-52AE-F51A-6157F98A5A2F}"/>
              </a:ext>
            </a:extLst>
          </p:cNvPr>
          <p:cNvSpPr txBox="1"/>
          <p:nvPr/>
        </p:nvSpPr>
        <p:spPr>
          <a:xfrm>
            <a:off x="2957901" y="4741239"/>
            <a:ext cx="1031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15">
              <a:defRPr/>
            </a:pPr>
            <a:r>
              <a:rPr lang="en-US" sz="120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RFQ Generator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D58E93-6FAC-1D4C-6E4F-09B39A7CB09A}"/>
              </a:ext>
            </a:extLst>
          </p:cNvPr>
          <p:cNvSpPr txBox="1"/>
          <p:nvPr/>
        </p:nvSpPr>
        <p:spPr>
          <a:xfrm>
            <a:off x="4524644" y="4741240"/>
            <a:ext cx="103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15">
              <a:defRPr/>
            </a:pPr>
            <a:r>
              <a:rPr lang="en-US" sz="120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Autoscore RFP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D76063-4B74-CB77-B3C5-37F2F9F3A1EF}"/>
              </a:ext>
            </a:extLst>
          </p:cNvPr>
          <p:cNvSpPr txBox="1"/>
          <p:nvPr/>
        </p:nvSpPr>
        <p:spPr>
          <a:xfrm>
            <a:off x="5741691" y="4741240"/>
            <a:ext cx="1597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15">
              <a:defRPr/>
            </a:pPr>
            <a:r>
              <a:rPr lang="en-US" sz="1200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Vertrags</a:t>
            </a:r>
            <a:r>
              <a:rPr lang="en-US" sz="12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 </a:t>
            </a:r>
            <a:r>
              <a:rPr lang="en-US" sz="1200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zusammenfassung</a:t>
            </a:r>
            <a:endParaRPr lang="en-US" sz="1200" dirty="0">
              <a:solidFill>
                <a:prstClr val="black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AF3A6ED-AEC7-73FD-B11B-F000E44DA33C}"/>
              </a:ext>
            </a:extLst>
          </p:cNvPr>
          <p:cNvSpPr txBox="1"/>
          <p:nvPr/>
        </p:nvSpPr>
        <p:spPr>
          <a:xfrm>
            <a:off x="7382396" y="4654925"/>
            <a:ext cx="142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15">
              <a:defRPr/>
            </a:pPr>
            <a:r>
              <a:rPr lang="de-DE" sz="12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Einzelpositionen aus dem Vertrag extrahieren</a:t>
            </a:r>
            <a:endParaRPr lang="en-US" sz="1200" dirty="0">
              <a:solidFill>
                <a:prstClr val="black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A93A9A-5157-2D77-E165-AD819F81D8F1}"/>
              </a:ext>
            </a:extLst>
          </p:cNvPr>
          <p:cNvSpPr txBox="1"/>
          <p:nvPr/>
        </p:nvSpPr>
        <p:spPr>
          <a:xfrm>
            <a:off x="8727440" y="4514663"/>
            <a:ext cx="1791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15">
              <a:defRPr/>
            </a:pPr>
            <a:r>
              <a:rPr lang="de-DE" sz="12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Automatisiertes Lieferanten-Onboarding + Klärung von Onboarding-Anfragen</a:t>
            </a:r>
            <a:endParaRPr lang="en-US" sz="1200" dirty="0">
              <a:solidFill>
                <a:prstClr val="black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C1E6052-1CBA-3B1A-A115-C7ED4567BAD9}"/>
              </a:ext>
            </a:extLst>
          </p:cNvPr>
          <p:cNvSpPr txBox="1"/>
          <p:nvPr/>
        </p:nvSpPr>
        <p:spPr>
          <a:xfrm>
            <a:off x="10403749" y="4700599"/>
            <a:ext cx="153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15">
              <a:defRPr/>
            </a:pPr>
            <a:r>
              <a:rPr lang="en-US" sz="12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Schnelle </a:t>
            </a:r>
            <a:r>
              <a:rPr lang="en-US" sz="1200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Genehmigungen</a:t>
            </a:r>
            <a:r>
              <a:rPr lang="en-US" sz="12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über</a:t>
            </a:r>
            <a:r>
              <a:rPr lang="en-US" sz="12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MS Teams</a:t>
            </a:r>
          </a:p>
        </p:txBody>
      </p:sp>
    </p:spTree>
    <p:extLst>
      <p:ext uri="{BB962C8B-B14F-4D97-AF65-F5344CB8AC3E}">
        <p14:creationId xmlns:p14="http://schemas.microsoft.com/office/powerpoint/2010/main" val="15501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5D4A9-4D25-9D9B-5D22-A74A73486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>
            <a:extLst>
              <a:ext uri="{FF2B5EF4-FFF2-40B4-BE49-F238E27FC236}">
                <a16:creationId xmlns:a16="http://schemas.microsoft.com/office/drawing/2014/main" id="{5D58AF5E-1D6C-8FF8-C1FA-21251597F3E2}"/>
              </a:ext>
            </a:extLst>
          </p:cNvPr>
          <p:cNvSpPr txBox="1"/>
          <p:nvPr/>
        </p:nvSpPr>
        <p:spPr>
          <a:xfrm>
            <a:off x="540269" y="302501"/>
            <a:ext cx="10564792" cy="1133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5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Bold Bold"/>
                <a:ea typeface="+mn-ea"/>
                <a:cs typeface="+mn-cs"/>
              </a:rPr>
              <a:t>AGENTIC AI</a:t>
            </a:r>
          </a:p>
          <a:p>
            <a:pPr marL="0" marR="0" lvl="0" indent="0" algn="l" defTabSz="609630" rtl="0" eaLnBrk="1" fontAlgn="auto" latinLnBrk="0" hangingPunct="1">
              <a:lnSpc>
                <a:spcPts val="45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Bold Bold"/>
                <a:ea typeface="+mn-ea"/>
                <a:cs typeface="+mn-cs"/>
              </a:rPr>
              <a:t>DIE NÄCHSTE STUFE DER GENERATIVEN KI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Bold Bold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E59EDD5-31B5-19D0-BAB1-41C77CDD1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7322" b="30369"/>
          <a:stretch/>
        </p:blipFill>
        <p:spPr>
          <a:xfrm>
            <a:off x="10014267" y="17694"/>
            <a:ext cx="2181589" cy="65223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D8FD2E6-B847-9B8A-DBCF-103B58FDEED4}"/>
              </a:ext>
            </a:extLst>
          </p:cNvPr>
          <p:cNvGrpSpPr/>
          <p:nvPr/>
        </p:nvGrpSpPr>
        <p:grpSpPr>
          <a:xfrm>
            <a:off x="743122" y="1915803"/>
            <a:ext cx="5947372" cy="4293618"/>
            <a:chOff x="4833212" y="372658"/>
            <a:chExt cx="4247417" cy="27476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D9434D-6ED4-8840-71AA-E6D5D06C3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4549" y="372658"/>
              <a:ext cx="4182702" cy="98225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C6E53F-5C26-1731-0FB5-1FA36928A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8112" y="1531424"/>
              <a:ext cx="3002517" cy="1136087"/>
            </a:xfrm>
            <a:prstGeom prst="rect">
              <a:avLst/>
            </a:prstGeom>
          </p:spPr>
        </p:pic>
        <p:pic>
          <p:nvPicPr>
            <p:cNvPr id="9" name="Picture 2" descr="Headshot of McKinsey's Jorge Amar">
              <a:extLst>
                <a:ext uri="{FF2B5EF4-FFF2-40B4-BE49-F238E27FC236}">
                  <a16:creationId xmlns:a16="http://schemas.microsoft.com/office/drawing/2014/main" id="{DC23A1F7-5F33-4E98-8F44-B6EE7FBC1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212" y="1516327"/>
              <a:ext cx="1136087" cy="1136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AD6171-2CDA-2721-AB51-111B2D751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79370" y="2567760"/>
              <a:ext cx="1467055" cy="55252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4DB2CDB-D8B9-24A8-2218-878A24FE9A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0764" y="1730791"/>
            <a:ext cx="4000906" cy="2217169"/>
          </a:xfrm>
          <a:prstGeom prst="rect">
            <a:avLst/>
          </a:prstGeom>
        </p:spPr>
      </p:pic>
      <p:pic>
        <p:nvPicPr>
          <p:cNvPr id="12" name="Picture 12" descr="Illustration generated using MidJourney, showcasing a futuristic urban landscape where humans and robots coexist, symbolizing the interconnected systems and collaboration of a new AI-driven era.">
            <a:extLst>
              <a:ext uri="{FF2B5EF4-FFF2-40B4-BE49-F238E27FC236}">
                <a16:creationId xmlns:a16="http://schemas.microsoft.com/office/drawing/2014/main" id="{461F317E-30C2-DAF3-3217-319D69362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686" y="4062612"/>
            <a:ext cx="3955062" cy="22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445DB88-2BE5-7042-688B-05EC52973900}"/>
                  </a:ext>
                </a:extLst>
              </p14:cNvPr>
              <p14:cNvContentPartPr/>
              <p14:nvPr/>
            </p14:nvContentPartPr>
            <p14:xfrm>
              <a:off x="4748033" y="3810313"/>
              <a:ext cx="1207080" cy="244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445DB88-2BE5-7042-688B-05EC5297390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4033" y="3702313"/>
                <a:ext cx="131472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8B6AC8E-07B3-279E-A47F-7571A76C7EB0}"/>
                  </a:ext>
                </a:extLst>
              </p14:cNvPr>
              <p14:cNvContentPartPr/>
              <p14:nvPr/>
            </p14:nvContentPartPr>
            <p14:xfrm>
              <a:off x="2559593" y="4048993"/>
              <a:ext cx="3941640" cy="62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8B6AC8E-07B3-279E-A47F-7571A76C7EB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05593" y="3941614"/>
                <a:ext cx="4049280" cy="276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FF9C455-435F-9763-E6FA-0B2D39BDA12C}"/>
                  </a:ext>
                </a:extLst>
              </p14:cNvPr>
              <p14:cNvContentPartPr/>
              <p14:nvPr/>
            </p14:nvContentPartPr>
            <p14:xfrm>
              <a:off x="2549513" y="4316113"/>
              <a:ext cx="1371600" cy="52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FF9C455-435F-9763-E6FA-0B2D39BDA12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95527" y="4208113"/>
                <a:ext cx="1479212" cy="26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327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F1A02-3186-2E30-7ED1-5CEFD6475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CDC67D-E9D4-D215-383D-AE589601C537}"/>
              </a:ext>
            </a:extLst>
          </p:cNvPr>
          <p:cNvGrpSpPr/>
          <p:nvPr/>
        </p:nvGrpSpPr>
        <p:grpSpPr>
          <a:xfrm>
            <a:off x="941628" y="2050034"/>
            <a:ext cx="10961707" cy="1381837"/>
            <a:chOff x="891753" y="2669772"/>
            <a:chExt cx="10961705" cy="13818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176B8A5-1983-FF87-27A2-7FB51C73E036}"/>
                </a:ext>
              </a:extLst>
            </p:cNvPr>
            <p:cNvSpPr/>
            <p:nvPr/>
          </p:nvSpPr>
          <p:spPr>
            <a:xfrm>
              <a:off x="891753" y="2906417"/>
              <a:ext cx="10961705" cy="11451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EF3C232-F449-B39C-A3E8-3945CCC2446F}"/>
                </a:ext>
              </a:extLst>
            </p:cNvPr>
            <p:cNvSpPr/>
            <p:nvPr/>
          </p:nvSpPr>
          <p:spPr>
            <a:xfrm>
              <a:off x="3941826" y="2669772"/>
              <a:ext cx="4861561" cy="42861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609615">
                <a:defRPr/>
              </a:pPr>
              <a:r>
                <a:rPr lang="en-US" sz="1850" b="1">
                  <a:solidFill>
                    <a:prstClr val="white"/>
                  </a:solidFill>
                  <a:latin typeface="Open Sans SemiBold"/>
                  <a:ea typeface="Open Sans SemiBold"/>
                  <a:cs typeface="Open Sans SemiBold"/>
                </a:rPr>
                <a:t>TRADITIONELLER EINKAUF</a:t>
              </a: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410451-8D41-2D0B-0A63-DC7C28DEC5DA}"/>
                </a:ext>
              </a:extLst>
            </p:cNvPr>
            <p:cNvSpPr txBox="1"/>
            <p:nvPr/>
          </p:nvSpPr>
          <p:spPr>
            <a:xfrm>
              <a:off x="1191989" y="3410699"/>
              <a:ext cx="129414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609615">
                <a:defRPr/>
              </a:pPr>
              <a:r>
                <a:rPr lang="en-US" sz="1200" dirty="0" err="1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Lieferanten</a:t>
              </a:r>
              <a:r>
                <a:rPr lang="en-US" sz="1200" dirty="0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- recherche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EC62C5-37A9-292A-74A7-03601DDA757A}"/>
                </a:ext>
              </a:extLst>
            </p:cNvPr>
            <p:cNvSpPr txBox="1"/>
            <p:nvPr/>
          </p:nvSpPr>
          <p:spPr>
            <a:xfrm>
              <a:off x="2908026" y="3410699"/>
              <a:ext cx="1031491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609615">
                <a:defRPr/>
              </a:pPr>
              <a:r>
                <a:rPr lang="en-US" sz="1200" dirty="0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RFP </a:t>
              </a:r>
              <a:r>
                <a:rPr lang="en-US" sz="1200" dirty="0" err="1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Erstellung</a:t>
              </a:r>
              <a:endParaRPr lang="en-US" dirty="0" err="1">
                <a:solidFill>
                  <a:prstClr val="black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308352-12B3-77AE-A83D-102CA106D3E7}"/>
                </a:ext>
              </a:extLst>
            </p:cNvPr>
            <p:cNvSpPr txBox="1"/>
            <p:nvPr/>
          </p:nvSpPr>
          <p:spPr>
            <a:xfrm>
              <a:off x="4474768" y="3410698"/>
              <a:ext cx="97794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609615">
                <a:defRPr/>
              </a:pPr>
              <a:r>
                <a:rPr lang="en-US" sz="1200" dirty="0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RFP Analyse</a:t>
              </a:r>
              <a:endParaRPr lang="en-US" sz="12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1E1FAF-B22C-F768-65D9-35ED5CDC0683}"/>
                </a:ext>
              </a:extLst>
            </p:cNvPr>
            <p:cNvSpPr txBox="1"/>
            <p:nvPr/>
          </p:nvSpPr>
          <p:spPr>
            <a:xfrm>
              <a:off x="5859584" y="3410698"/>
              <a:ext cx="129414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609615">
                <a:defRPr/>
              </a:pPr>
              <a:r>
                <a:rPr lang="en-US" sz="1200" dirty="0" err="1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Vertrags-prüfung</a:t>
              </a:r>
              <a:endParaRPr lang="en-US" dirty="0" err="1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08716D2-DA1F-E0F0-A156-ED8354CDE0F1}"/>
                </a:ext>
              </a:extLst>
            </p:cNvPr>
            <p:cNvSpPr txBox="1"/>
            <p:nvPr/>
          </p:nvSpPr>
          <p:spPr>
            <a:xfrm>
              <a:off x="7396605" y="3410698"/>
              <a:ext cx="129414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609615">
                <a:defRPr/>
              </a:pPr>
              <a:r>
                <a:rPr lang="en-US" sz="1200" dirty="0" err="1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Vertrags-verhandlung</a:t>
              </a:r>
              <a:endParaRPr lang="en-US" dirty="0" err="1">
                <a:solidFill>
                  <a:prstClr val="black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F42D554-A83A-EA38-F329-386487C05365}"/>
                </a:ext>
              </a:extLst>
            </p:cNvPr>
            <p:cNvSpPr txBox="1"/>
            <p:nvPr/>
          </p:nvSpPr>
          <p:spPr>
            <a:xfrm>
              <a:off x="8936574" y="3410698"/>
              <a:ext cx="129414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609615">
                <a:defRPr/>
              </a:pPr>
              <a:r>
                <a:rPr lang="en-US" sz="1200" err="1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Lieferanten</a:t>
              </a:r>
              <a:r>
                <a:rPr lang="en-US" sz="1200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Onboarding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60222BF-1135-9B4E-5804-A4D03D63D547}"/>
                </a:ext>
              </a:extLst>
            </p:cNvPr>
            <p:cNvSpPr txBox="1"/>
            <p:nvPr/>
          </p:nvSpPr>
          <p:spPr>
            <a:xfrm>
              <a:off x="10407788" y="3246054"/>
              <a:ext cx="1294149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609615">
                <a:defRPr/>
              </a:pPr>
              <a:r>
                <a:rPr lang="en-US" sz="1200" dirty="0" err="1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Genehmigungs</a:t>
              </a:r>
              <a:r>
                <a:rPr lang="en-US" sz="1200" dirty="0">
                  <a:solidFill>
                    <a:prstClr val="black"/>
                  </a:solidFill>
                  <a:latin typeface="Open Sans SemiBold"/>
                  <a:ea typeface="Open Sans SemiBold"/>
                  <a:cs typeface="Open Sans SemiBold"/>
                </a:rPr>
                <a:t> Workflow Management</a:t>
              </a:r>
            </a:p>
          </p:txBody>
        </p:sp>
      </p:grpSp>
      <p:sp>
        <p:nvSpPr>
          <p:cNvPr id="5" name="TextBox 12">
            <a:extLst>
              <a:ext uri="{FF2B5EF4-FFF2-40B4-BE49-F238E27FC236}">
                <a16:creationId xmlns:a16="http://schemas.microsoft.com/office/drawing/2014/main" id="{0E4074F6-BB76-7C2D-ABB3-545926813D03}"/>
              </a:ext>
            </a:extLst>
          </p:cNvPr>
          <p:cNvSpPr txBox="1"/>
          <p:nvPr/>
        </p:nvSpPr>
        <p:spPr>
          <a:xfrm>
            <a:off x="498122" y="755170"/>
            <a:ext cx="10262756" cy="79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15">
              <a:defRPr/>
            </a:pPr>
            <a:r>
              <a:rPr lang="de-DE" sz="2650" b="1" cap="all" dirty="0">
                <a:solidFill>
                  <a:srgbClr val="4BACC6"/>
                </a:solidFill>
                <a:latin typeface="Open Sans Bold"/>
                <a:ea typeface="Open Sans Bold"/>
                <a:cs typeface="Open Sans Bold"/>
              </a:rPr>
              <a:t>VON TAGEN UND STUNDEN ZU MINUTEN</a:t>
            </a:r>
          </a:p>
          <a:p>
            <a:pPr defTabSz="609615">
              <a:lnSpc>
                <a:spcPts val="2987"/>
              </a:lnSpc>
              <a:defRPr/>
            </a:pPr>
            <a:endParaRPr lang="de-DE" sz="2650" b="1" cap="all" dirty="0">
              <a:solidFill>
                <a:srgbClr val="4BACC6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116071C-544D-9B5F-CDCB-C77B4F78EF5E}"/>
              </a:ext>
            </a:extLst>
          </p:cNvPr>
          <p:cNvGrpSpPr/>
          <p:nvPr/>
        </p:nvGrpSpPr>
        <p:grpSpPr>
          <a:xfrm>
            <a:off x="941628" y="4262063"/>
            <a:ext cx="10970944" cy="1641024"/>
            <a:chOff x="706221" y="3196547"/>
            <a:chExt cx="8228208" cy="123076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AF623A8-C59D-7252-802B-38D54D53543B}"/>
                </a:ext>
              </a:extLst>
            </p:cNvPr>
            <p:cNvGrpSpPr/>
            <p:nvPr/>
          </p:nvGrpSpPr>
          <p:grpSpPr>
            <a:xfrm>
              <a:off x="706221" y="3252221"/>
              <a:ext cx="8221280" cy="1175094"/>
              <a:chOff x="706221" y="3252221"/>
              <a:chExt cx="8221280" cy="1175094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DCD4D4C-F19B-C14F-6B5D-D819598A53B3}"/>
                  </a:ext>
                </a:extLst>
              </p:cNvPr>
              <p:cNvSpPr/>
              <p:nvPr/>
            </p:nvSpPr>
            <p:spPr>
              <a:xfrm>
                <a:off x="706221" y="3252221"/>
                <a:ext cx="8221280" cy="102269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15">
                  <a:defRPr/>
                </a:pPr>
                <a:endParaRPr lang="en-US" sz="1200">
                  <a:solidFill>
                    <a:prstClr val="white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1F98648B-1D5D-F331-54CB-D836377BD9B4}"/>
                  </a:ext>
                </a:extLst>
              </p:cNvPr>
              <p:cNvSpPr/>
              <p:nvPr/>
            </p:nvSpPr>
            <p:spPr>
              <a:xfrm>
                <a:off x="2993776" y="4105856"/>
                <a:ext cx="3646171" cy="321459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15">
                  <a:defRPr/>
                </a:pPr>
                <a:r>
                  <a:rPr lang="en-US" sz="2000" b="1" dirty="0">
                    <a:solidFill>
                      <a:prstClr val="white"/>
                    </a:solidFill>
                    <a:latin typeface="Open Sans SemiBold"/>
                    <a:ea typeface="Open Sans SemiBold"/>
                    <a:cs typeface="Open Sans SemiBold"/>
                  </a:rPr>
                  <a:t>KI-GESTÜTZER EINKAUF</a:t>
                </a:r>
                <a:endParaRPr lang="en-US" sz="1868" b="1" dirty="0">
                  <a:solidFill>
                    <a:prstClr val="white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EA5C32C-20BC-009D-B91D-D4FAD08D72A5}"/>
                </a:ext>
              </a:extLst>
            </p:cNvPr>
            <p:cNvSpPr/>
            <p:nvPr/>
          </p:nvSpPr>
          <p:spPr>
            <a:xfrm>
              <a:off x="713149" y="3196547"/>
              <a:ext cx="8221280" cy="8363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53C61FE-5F5D-4047-73E4-D2091865C9E2}"/>
              </a:ext>
            </a:extLst>
          </p:cNvPr>
          <p:cNvGrpSpPr/>
          <p:nvPr/>
        </p:nvGrpSpPr>
        <p:grpSpPr>
          <a:xfrm>
            <a:off x="251251" y="3024311"/>
            <a:ext cx="11661320" cy="817928"/>
            <a:chOff x="201376" y="3644050"/>
            <a:chExt cx="11661319" cy="8179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01B3B9-C848-F500-3749-7B9F83160DDC}"/>
                </a:ext>
              </a:extLst>
            </p:cNvPr>
            <p:cNvSpPr/>
            <p:nvPr/>
          </p:nvSpPr>
          <p:spPr>
            <a:xfrm>
              <a:off x="900990" y="4006128"/>
              <a:ext cx="10961705" cy="1115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BF180D3-5A71-C94E-656A-FACC70CA6C7E}"/>
                </a:ext>
              </a:extLst>
            </p:cNvPr>
            <p:cNvSpPr/>
            <p:nvPr/>
          </p:nvSpPr>
          <p:spPr>
            <a:xfrm>
              <a:off x="201376" y="3644050"/>
              <a:ext cx="817928" cy="81792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92BB22-F6E8-3E55-95AA-3BC2FC878046}"/>
              </a:ext>
            </a:extLst>
          </p:cNvPr>
          <p:cNvGrpSpPr/>
          <p:nvPr/>
        </p:nvGrpSpPr>
        <p:grpSpPr>
          <a:xfrm>
            <a:off x="1764087" y="3563358"/>
            <a:ext cx="242420" cy="875673"/>
            <a:chOff x="1323065" y="2672518"/>
            <a:chExt cx="181815" cy="656755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E64271D-B556-5F26-D7B1-054FF28DF474}"/>
                </a:ext>
              </a:extLst>
            </p:cNvPr>
            <p:cNvSpPr/>
            <p:nvPr/>
          </p:nvSpPr>
          <p:spPr>
            <a:xfrm>
              <a:off x="1323065" y="3147458"/>
              <a:ext cx="181815" cy="181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8DE7E6A-4087-170F-25EC-B362F82F6B1D}"/>
                </a:ext>
              </a:extLst>
            </p:cNvPr>
            <p:cNvCxnSpPr>
              <a:cxnSpLocks/>
              <a:stCxn id="25" idx="4"/>
              <a:endCxn id="61" idx="0"/>
            </p:cNvCxnSpPr>
            <p:nvPr/>
          </p:nvCxnSpPr>
          <p:spPr>
            <a:xfrm>
              <a:off x="1413973" y="2672518"/>
              <a:ext cx="0" cy="474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CD5DEBD-739E-960B-593A-ED0D13554A84}"/>
              </a:ext>
            </a:extLst>
          </p:cNvPr>
          <p:cNvGrpSpPr/>
          <p:nvPr/>
        </p:nvGrpSpPr>
        <p:grpSpPr>
          <a:xfrm>
            <a:off x="3352437" y="3563358"/>
            <a:ext cx="242420" cy="875673"/>
            <a:chOff x="2514327" y="2672518"/>
            <a:chExt cx="181815" cy="656755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467368E-EA9B-DCD5-E3E4-84B3661802CB}"/>
                </a:ext>
              </a:extLst>
            </p:cNvPr>
            <p:cNvSpPr/>
            <p:nvPr/>
          </p:nvSpPr>
          <p:spPr>
            <a:xfrm>
              <a:off x="2514327" y="3147458"/>
              <a:ext cx="181815" cy="181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2C8A561-E44E-649D-983E-A089C5602426}"/>
                </a:ext>
              </a:extLst>
            </p:cNvPr>
            <p:cNvCxnSpPr/>
            <p:nvPr/>
          </p:nvCxnSpPr>
          <p:spPr>
            <a:xfrm>
              <a:off x="2595073" y="2672518"/>
              <a:ext cx="0" cy="474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9CBCAA-14E1-DB1A-1025-8185F7F22875}"/>
              </a:ext>
            </a:extLst>
          </p:cNvPr>
          <p:cNvGrpSpPr/>
          <p:nvPr/>
        </p:nvGrpSpPr>
        <p:grpSpPr>
          <a:xfrm>
            <a:off x="4892406" y="3563358"/>
            <a:ext cx="242420" cy="875673"/>
            <a:chOff x="3669304" y="2672518"/>
            <a:chExt cx="181815" cy="656755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2868FC8-DDE5-A5DD-98B8-9E73E0917810}"/>
                </a:ext>
              </a:extLst>
            </p:cNvPr>
            <p:cNvSpPr/>
            <p:nvPr/>
          </p:nvSpPr>
          <p:spPr>
            <a:xfrm>
              <a:off x="3669304" y="3147458"/>
              <a:ext cx="181815" cy="181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F89BA53-CCCC-FF7D-238F-20010265E3E8}"/>
                </a:ext>
              </a:extLst>
            </p:cNvPr>
            <p:cNvCxnSpPr/>
            <p:nvPr/>
          </p:nvCxnSpPr>
          <p:spPr>
            <a:xfrm>
              <a:off x="3745693" y="2672518"/>
              <a:ext cx="0" cy="474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806FD1-C4FC-7F73-FB2B-5656E269469C}"/>
              </a:ext>
            </a:extLst>
          </p:cNvPr>
          <p:cNvGrpSpPr/>
          <p:nvPr/>
        </p:nvGrpSpPr>
        <p:grpSpPr>
          <a:xfrm>
            <a:off x="6432375" y="3554935"/>
            <a:ext cx="242420" cy="884096"/>
            <a:chOff x="4824281" y="2666201"/>
            <a:chExt cx="181815" cy="663072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7490A9D-BD62-8C7F-3622-663914A45423}"/>
                </a:ext>
              </a:extLst>
            </p:cNvPr>
            <p:cNvSpPr/>
            <p:nvPr/>
          </p:nvSpPr>
          <p:spPr>
            <a:xfrm>
              <a:off x="4824281" y="3147458"/>
              <a:ext cx="181815" cy="181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A9CFF16-5A72-33C8-49B7-1CC962907E94}"/>
                </a:ext>
              </a:extLst>
            </p:cNvPr>
            <p:cNvCxnSpPr/>
            <p:nvPr/>
          </p:nvCxnSpPr>
          <p:spPr>
            <a:xfrm>
              <a:off x="4903933" y="2666201"/>
              <a:ext cx="0" cy="474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6F81C13-AB43-F230-10A7-86BC5FDE18B6}"/>
              </a:ext>
            </a:extLst>
          </p:cNvPr>
          <p:cNvGrpSpPr/>
          <p:nvPr/>
        </p:nvGrpSpPr>
        <p:grpSpPr>
          <a:xfrm>
            <a:off x="7972345" y="3554935"/>
            <a:ext cx="242420" cy="884096"/>
            <a:chOff x="5979258" y="2666201"/>
            <a:chExt cx="181815" cy="663072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DE38585-B75F-4E28-1EF5-CF6B489C5170}"/>
                </a:ext>
              </a:extLst>
            </p:cNvPr>
            <p:cNvSpPr/>
            <p:nvPr/>
          </p:nvSpPr>
          <p:spPr>
            <a:xfrm>
              <a:off x="5979258" y="3147458"/>
              <a:ext cx="181815" cy="181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A992CBE-81A2-30CC-CC67-590AFF4C9DCB}"/>
                </a:ext>
              </a:extLst>
            </p:cNvPr>
            <p:cNvCxnSpPr/>
            <p:nvPr/>
          </p:nvCxnSpPr>
          <p:spPr>
            <a:xfrm>
              <a:off x="6062173" y="2666201"/>
              <a:ext cx="0" cy="474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DB7B72-CBA4-C681-ABAA-94B4DAF4A311}"/>
              </a:ext>
            </a:extLst>
          </p:cNvPr>
          <p:cNvGrpSpPr/>
          <p:nvPr/>
        </p:nvGrpSpPr>
        <p:grpSpPr>
          <a:xfrm>
            <a:off x="9512315" y="3554935"/>
            <a:ext cx="242420" cy="884096"/>
            <a:chOff x="7134236" y="2666201"/>
            <a:chExt cx="181815" cy="663072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63B4AA8-9CDD-5A2A-8645-E6A738C3C2DD}"/>
                </a:ext>
              </a:extLst>
            </p:cNvPr>
            <p:cNvSpPr/>
            <p:nvPr/>
          </p:nvSpPr>
          <p:spPr>
            <a:xfrm>
              <a:off x="7134236" y="3147458"/>
              <a:ext cx="181815" cy="181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FE0E04C-2BA3-7FA6-0053-A5D7FAAE3B22}"/>
                </a:ext>
              </a:extLst>
            </p:cNvPr>
            <p:cNvCxnSpPr/>
            <p:nvPr/>
          </p:nvCxnSpPr>
          <p:spPr>
            <a:xfrm>
              <a:off x="7217201" y="2666201"/>
              <a:ext cx="0" cy="474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D18A57C-FD28-E61B-4170-BBF8D449D580}"/>
              </a:ext>
            </a:extLst>
          </p:cNvPr>
          <p:cNvGrpSpPr/>
          <p:nvPr/>
        </p:nvGrpSpPr>
        <p:grpSpPr>
          <a:xfrm>
            <a:off x="11052283" y="3554935"/>
            <a:ext cx="242420" cy="884096"/>
            <a:chOff x="8289212" y="2666201"/>
            <a:chExt cx="181815" cy="663072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4786527-F903-6CFA-3B99-6797319CAF82}"/>
                </a:ext>
              </a:extLst>
            </p:cNvPr>
            <p:cNvSpPr/>
            <p:nvPr/>
          </p:nvSpPr>
          <p:spPr>
            <a:xfrm>
              <a:off x="8289212" y="3147458"/>
              <a:ext cx="181815" cy="181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22B90FD-4C9D-2382-3392-2203B29C7E1F}"/>
                </a:ext>
              </a:extLst>
            </p:cNvPr>
            <p:cNvCxnSpPr/>
            <p:nvPr/>
          </p:nvCxnSpPr>
          <p:spPr>
            <a:xfrm>
              <a:off x="8375441" y="2666201"/>
              <a:ext cx="0" cy="474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8209037-1F18-C585-EB15-092C1C06FBF3}"/>
              </a:ext>
            </a:extLst>
          </p:cNvPr>
          <p:cNvGrpSpPr/>
          <p:nvPr/>
        </p:nvGrpSpPr>
        <p:grpSpPr>
          <a:xfrm>
            <a:off x="1764087" y="3320938"/>
            <a:ext cx="9530616" cy="242420"/>
            <a:chOff x="1714212" y="3940677"/>
            <a:chExt cx="9530615" cy="24242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DF12351-8E77-2EF0-6B7B-2BECFEE1E3AF}"/>
                </a:ext>
              </a:extLst>
            </p:cNvPr>
            <p:cNvSpPr/>
            <p:nvPr/>
          </p:nvSpPr>
          <p:spPr>
            <a:xfrm>
              <a:off x="1714212" y="3940677"/>
              <a:ext cx="242420" cy="2424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E233301-243C-CF67-AB11-81981470A226}"/>
                </a:ext>
              </a:extLst>
            </p:cNvPr>
            <p:cNvSpPr/>
            <p:nvPr/>
          </p:nvSpPr>
          <p:spPr>
            <a:xfrm>
              <a:off x="3302561" y="3940677"/>
              <a:ext cx="242420" cy="2424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3C6C9E3-DC3B-14DC-CCE6-10B40423B7A6}"/>
                </a:ext>
              </a:extLst>
            </p:cNvPr>
            <p:cNvSpPr/>
            <p:nvPr/>
          </p:nvSpPr>
          <p:spPr>
            <a:xfrm>
              <a:off x="4842531" y="3940677"/>
              <a:ext cx="242420" cy="2424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C062B97-1A9F-EA06-5662-4AADD6C6E30A}"/>
                </a:ext>
              </a:extLst>
            </p:cNvPr>
            <p:cNvSpPr/>
            <p:nvPr/>
          </p:nvSpPr>
          <p:spPr>
            <a:xfrm>
              <a:off x="6382500" y="3940677"/>
              <a:ext cx="242420" cy="2424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316471F-BA1A-76EE-C086-9D2376CFDAEA}"/>
                </a:ext>
              </a:extLst>
            </p:cNvPr>
            <p:cNvSpPr/>
            <p:nvPr/>
          </p:nvSpPr>
          <p:spPr>
            <a:xfrm>
              <a:off x="7922469" y="3940677"/>
              <a:ext cx="242420" cy="2424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BF88D31-07A3-0742-4E74-65FF0AED7C11}"/>
                </a:ext>
              </a:extLst>
            </p:cNvPr>
            <p:cNvSpPr/>
            <p:nvPr/>
          </p:nvSpPr>
          <p:spPr>
            <a:xfrm>
              <a:off x="9462439" y="3940677"/>
              <a:ext cx="242420" cy="2424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5B19864-11F8-D294-56F0-6A4BD8A52C83}"/>
                </a:ext>
              </a:extLst>
            </p:cNvPr>
            <p:cNvSpPr/>
            <p:nvPr/>
          </p:nvSpPr>
          <p:spPr>
            <a:xfrm>
              <a:off x="11002407" y="3940677"/>
              <a:ext cx="242420" cy="24242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pic>
        <p:nvPicPr>
          <p:cNvPr id="51" name="Graphic 50" descr="Stopwatch with solid fill">
            <a:extLst>
              <a:ext uri="{FF2B5EF4-FFF2-40B4-BE49-F238E27FC236}">
                <a16:creationId xmlns:a16="http://schemas.microsoft.com/office/drawing/2014/main" id="{C9A06E47-213A-A8E0-3E00-DD67089A2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659" y="2457255"/>
            <a:ext cx="534315" cy="53431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C9D6998-4991-B37F-1AB2-494B274837A0}"/>
              </a:ext>
            </a:extLst>
          </p:cNvPr>
          <p:cNvSpPr txBox="1"/>
          <p:nvPr/>
        </p:nvSpPr>
        <p:spPr>
          <a:xfrm>
            <a:off x="277200" y="3137588"/>
            <a:ext cx="779233" cy="427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15">
              <a:lnSpc>
                <a:spcPct val="80000"/>
              </a:lnSpc>
              <a:defRPr/>
            </a:pPr>
            <a:r>
              <a:rPr lang="en-US" sz="1600" b="1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  <a:br>
              <a:rPr lang="en-US" sz="1600" b="1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1100" b="1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hours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C788BB9-F24D-9A93-7303-FA6C1DA38F1C}"/>
              </a:ext>
            </a:extLst>
          </p:cNvPr>
          <p:cNvGrpSpPr/>
          <p:nvPr/>
        </p:nvGrpSpPr>
        <p:grpSpPr>
          <a:xfrm>
            <a:off x="247948" y="3900382"/>
            <a:ext cx="817928" cy="1410385"/>
            <a:chOff x="185961" y="2925286"/>
            <a:chExt cx="613446" cy="105778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6512D87-2A98-208F-590A-531A2F4BD23E}"/>
                </a:ext>
              </a:extLst>
            </p:cNvPr>
            <p:cNvSpPr/>
            <p:nvPr/>
          </p:nvSpPr>
          <p:spPr>
            <a:xfrm>
              <a:off x="185961" y="2925286"/>
              <a:ext cx="613446" cy="61344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120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pic>
          <p:nvPicPr>
            <p:cNvPr id="75" name="Graphic 74" descr="Stopwatch with solid fill">
              <a:extLst>
                <a:ext uri="{FF2B5EF4-FFF2-40B4-BE49-F238E27FC236}">
                  <a16:creationId xmlns:a16="http://schemas.microsoft.com/office/drawing/2014/main" id="{92077D06-AFC0-5DFB-947A-02237D823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9744" y="3582339"/>
              <a:ext cx="400736" cy="400736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E2C4117-C248-1191-25D8-06B45082F177}"/>
                </a:ext>
              </a:extLst>
            </p:cNvPr>
            <p:cNvSpPr txBox="1"/>
            <p:nvPr/>
          </p:nvSpPr>
          <p:spPr>
            <a:xfrm>
              <a:off x="252655" y="3033733"/>
              <a:ext cx="500407" cy="44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15">
                <a:lnSpc>
                  <a:spcPct val="80000"/>
                </a:lnSpc>
                <a:defRPr/>
              </a:pPr>
              <a:r>
                <a:rPr lang="en-US" sz="4000" b="1">
                  <a:solidFill>
                    <a:prstClr val="white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?</a:t>
              </a:r>
              <a:endParaRPr lang="en-US" sz="2800" b="1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3C88831-119F-1DC4-B693-1F3C4DB61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HÖHERE EFFIZIEN UND PRODUKTIVITÄT FÜR ALLE NUTZER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2570D5C-69BD-9099-F364-A74DAB6D60DE}"/>
              </a:ext>
            </a:extLst>
          </p:cNvPr>
          <p:cNvSpPr txBox="1"/>
          <p:nvPr/>
        </p:nvSpPr>
        <p:spPr>
          <a:xfrm>
            <a:off x="338079" y="725862"/>
            <a:ext cx="11224001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001832"/>
                </a:solidFill>
                <a:highlight>
                  <a:srgbClr val="FFFF00"/>
                </a:highlight>
                <a:latin typeface="Poppins"/>
                <a:ea typeface="Calibri" panose="020F0502020204030204" charset="0"/>
                <a:cs typeface="Poppins"/>
              </a:rPr>
              <a:t>AGENTIC AI – DIE EVOLUTION VON GENAI</a:t>
            </a:r>
            <a:endParaRPr lang="en-DE" sz="3733" dirty="0">
              <a:highlight>
                <a:srgbClr val="FFFF00"/>
              </a:highlight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C8BDEBD-9D74-538C-E71E-B0609EA40251}"/>
              </a:ext>
            </a:extLst>
          </p:cNvPr>
          <p:cNvSpPr txBox="1"/>
          <p:nvPr/>
        </p:nvSpPr>
        <p:spPr>
          <a:xfrm>
            <a:off x="1105980" y="4746365"/>
            <a:ext cx="167313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615">
              <a:defRPr/>
            </a:pPr>
            <a:r>
              <a:rPr lang="en-US" sz="1200" dirty="0" err="1">
                <a:solidFill>
                  <a:prstClr val="black"/>
                </a:solidFill>
                <a:latin typeface="Open Sans SemiBold"/>
                <a:ea typeface="Open Sans SemiBold"/>
                <a:cs typeface="Open Sans SemiBold"/>
              </a:rPr>
              <a:t>Lieferantensuche</a:t>
            </a:r>
            <a:r>
              <a:rPr lang="en-US" sz="1200" dirty="0">
                <a:solidFill>
                  <a:prstClr val="black"/>
                </a:solidFill>
                <a:latin typeface="Open Sans SemiBold"/>
                <a:ea typeface="Open Sans SemiBold"/>
                <a:cs typeface="Open Sans SemiBold"/>
              </a:rPr>
              <a:t> und </a:t>
            </a:r>
            <a:r>
              <a:rPr lang="en-US" sz="1200" dirty="0" err="1">
                <a:solidFill>
                  <a:prstClr val="black"/>
                </a:solidFill>
                <a:latin typeface="Open Sans SemiBold"/>
                <a:ea typeface="Open Sans SemiBold"/>
                <a:cs typeface="Open Sans SemiBold"/>
              </a:rPr>
              <a:t>Empfehlungen</a:t>
            </a:r>
            <a:endParaRPr lang="en-US" sz="1200" dirty="0">
              <a:solidFill>
                <a:prstClr val="black"/>
              </a:solidFill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ABCB345-CE01-6EA7-7F71-D69CD1A67549}"/>
              </a:ext>
            </a:extLst>
          </p:cNvPr>
          <p:cNvSpPr txBox="1"/>
          <p:nvPr/>
        </p:nvSpPr>
        <p:spPr>
          <a:xfrm>
            <a:off x="2957901" y="4741239"/>
            <a:ext cx="1031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15">
              <a:defRPr/>
            </a:pPr>
            <a:r>
              <a:rPr lang="en-US" sz="12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RFQ Generator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E0488FC-4545-FEC3-AF3F-1E4BF6700FB1}"/>
              </a:ext>
            </a:extLst>
          </p:cNvPr>
          <p:cNvSpPr txBox="1"/>
          <p:nvPr/>
        </p:nvSpPr>
        <p:spPr>
          <a:xfrm>
            <a:off x="4524644" y="4741240"/>
            <a:ext cx="103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15">
              <a:defRPr/>
            </a:pPr>
            <a:r>
              <a:rPr lang="en-US" sz="120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Autoscore RFP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CBDE82-256F-2DA5-8526-71C842DACB0B}"/>
              </a:ext>
            </a:extLst>
          </p:cNvPr>
          <p:cNvSpPr txBox="1"/>
          <p:nvPr/>
        </p:nvSpPr>
        <p:spPr>
          <a:xfrm>
            <a:off x="5741691" y="4741240"/>
            <a:ext cx="1597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15">
              <a:defRPr/>
            </a:pPr>
            <a:r>
              <a:rPr lang="en-US" sz="1200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Vertrags</a:t>
            </a:r>
            <a:r>
              <a:rPr lang="en-US" sz="12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 </a:t>
            </a:r>
            <a:r>
              <a:rPr lang="en-US" sz="1200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zusammenfassung</a:t>
            </a:r>
            <a:endParaRPr lang="en-US" sz="1200" dirty="0">
              <a:solidFill>
                <a:prstClr val="black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EB702C6-169F-0BE6-8F07-11323B75F8C1}"/>
              </a:ext>
            </a:extLst>
          </p:cNvPr>
          <p:cNvSpPr txBox="1"/>
          <p:nvPr/>
        </p:nvSpPr>
        <p:spPr>
          <a:xfrm>
            <a:off x="7382396" y="4654925"/>
            <a:ext cx="142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15">
              <a:defRPr/>
            </a:pPr>
            <a:r>
              <a:rPr lang="de-DE" sz="12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Einzelpositionen aus dem Vertrag extrahieren</a:t>
            </a:r>
            <a:endParaRPr lang="en-US" sz="1200" dirty="0">
              <a:solidFill>
                <a:prstClr val="black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59E7F58-FEC0-D6B9-A885-ED2C4ED8933C}"/>
              </a:ext>
            </a:extLst>
          </p:cNvPr>
          <p:cNvSpPr txBox="1"/>
          <p:nvPr/>
        </p:nvSpPr>
        <p:spPr>
          <a:xfrm>
            <a:off x="8727440" y="4514663"/>
            <a:ext cx="1791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15">
              <a:defRPr/>
            </a:pPr>
            <a:r>
              <a:rPr lang="de-DE" sz="12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Automatisiertes Lieferanten-Onboarding + Klärung von Onboarding-Anfragen</a:t>
            </a:r>
            <a:endParaRPr lang="en-US" sz="1200" dirty="0">
              <a:solidFill>
                <a:prstClr val="black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5E0444C-2F7D-B2EB-C2F0-9AC5B374D346}"/>
              </a:ext>
            </a:extLst>
          </p:cNvPr>
          <p:cNvSpPr txBox="1"/>
          <p:nvPr/>
        </p:nvSpPr>
        <p:spPr>
          <a:xfrm>
            <a:off x="10403749" y="4700599"/>
            <a:ext cx="153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15">
              <a:defRPr/>
            </a:pPr>
            <a:r>
              <a:rPr lang="en-US" sz="12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Schnelle </a:t>
            </a:r>
            <a:r>
              <a:rPr lang="en-US" sz="1200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Genehmigungen</a:t>
            </a:r>
            <a:r>
              <a:rPr lang="en-US" sz="12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über</a:t>
            </a:r>
            <a:r>
              <a:rPr lang="en-US" sz="1200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MS Teams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FD083AF-4CDF-7221-A9DB-E86B3979DF1C}"/>
              </a:ext>
            </a:extLst>
          </p:cNvPr>
          <p:cNvGrpSpPr/>
          <p:nvPr/>
        </p:nvGrpSpPr>
        <p:grpSpPr>
          <a:xfrm>
            <a:off x="1051889" y="4512282"/>
            <a:ext cx="11046524" cy="1381280"/>
            <a:chOff x="1114466" y="5124223"/>
            <a:chExt cx="11046524" cy="1381280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9376252-B192-867F-3B20-9F8D124B8556}"/>
                </a:ext>
              </a:extLst>
            </p:cNvPr>
            <p:cNvGrpSpPr/>
            <p:nvPr/>
          </p:nvGrpSpPr>
          <p:grpSpPr>
            <a:xfrm>
              <a:off x="1114466" y="5124223"/>
              <a:ext cx="10727751" cy="1381280"/>
              <a:chOff x="1114466" y="4721105"/>
              <a:chExt cx="10727751" cy="1381280"/>
            </a:xfrm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3F98B0FA-AB83-FA9C-3046-2C2590BDCE29}"/>
                  </a:ext>
                </a:extLst>
              </p:cNvPr>
              <p:cNvSpPr/>
              <p:nvPr/>
            </p:nvSpPr>
            <p:spPr>
              <a:xfrm>
                <a:off x="1118557" y="4721105"/>
                <a:ext cx="10723660" cy="1381280"/>
              </a:xfrm>
              <a:prstGeom prst="roundRect">
                <a:avLst>
                  <a:gd name="adj" fmla="val 1203"/>
                </a:avLst>
              </a:prstGeom>
              <a:solidFill>
                <a:srgbClr val="00297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1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B9A5FC2F-18D2-F7B1-A102-8DA07E553D2B}"/>
                  </a:ext>
                </a:extLst>
              </p:cNvPr>
              <p:cNvSpPr txBox="1"/>
              <p:nvPr/>
            </p:nvSpPr>
            <p:spPr>
              <a:xfrm>
                <a:off x="1114466" y="4725555"/>
                <a:ext cx="10723659" cy="349384"/>
              </a:xfrm>
              <a:prstGeom prst="rect">
                <a:avLst/>
              </a:prstGeom>
              <a:solidFill>
                <a:srgbClr val="002972"/>
              </a:solidFill>
            </p:spPr>
            <p:txBody>
              <a:bodyPr wrap="none" rtlCol="0">
                <a:noAutofit/>
              </a:bodyPr>
              <a:lstStyle/>
              <a:p>
                <a:pPr algn="ctr" defTabSz="609615"/>
                <a:r>
                  <a:rPr lang="en-US" sz="2000" b="1">
                    <a:solidFill>
                      <a:prstClr val="white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S2P Agents</a:t>
                </a:r>
              </a:p>
            </p:txBody>
          </p:sp>
          <p:pic>
            <p:nvPicPr>
              <p:cNvPr id="118" name="Picture 117" descr="A screenshot of a calendar&#10;&#10;Description automatically generated">
                <a:extLst>
                  <a:ext uri="{FF2B5EF4-FFF2-40B4-BE49-F238E27FC236}">
                    <a16:creationId xmlns:a16="http://schemas.microsoft.com/office/drawing/2014/main" id="{8CC006FD-B964-DBF0-254C-8DEB2D2251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4498" y="5279606"/>
                <a:ext cx="635339" cy="786433"/>
              </a:xfrm>
              <a:prstGeom prst="rect">
                <a:avLst/>
              </a:prstGeom>
              <a:solidFill>
                <a:srgbClr val="002972"/>
              </a:solidFill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DDBB455A-2DB5-98AE-9A1D-42E1E331B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747566" y="5261050"/>
                <a:ext cx="635339" cy="786433"/>
              </a:xfrm>
              <a:prstGeom prst="rect">
                <a:avLst/>
              </a:prstGeom>
              <a:solidFill>
                <a:srgbClr val="002972"/>
              </a:solidFill>
            </p:spPr>
          </p:pic>
          <p:pic>
            <p:nvPicPr>
              <p:cNvPr id="120" name="Picture 119" descr="A screenshot of a phone&#10;&#10;Description automatically generated">
                <a:extLst>
                  <a:ext uri="{FF2B5EF4-FFF2-40B4-BE49-F238E27FC236}">
                    <a16:creationId xmlns:a16="http://schemas.microsoft.com/office/drawing/2014/main" id="{0BA80BA2-439D-8CD0-2766-03B88BC15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8333" y="5251772"/>
                <a:ext cx="635339" cy="786433"/>
              </a:xfrm>
              <a:prstGeom prst="rect">
                <a:avLst/>
              </a:prstGeom>
              <a:solidFill>
                <a:srgbClr val="002972"/>
              </a:solidFill>
            </p:spPr>
          </p:pic>
          <p:pic>
            <p:nvPicPr>
              <p:cNvPr id="121" name="Picture 120" descr="A screenshot of a phone&#10;&#10;Description automatically generated">
                <a:extLst>
                  <a:ext uri="{FF2B5EF4-FFF2-40B4-BE49-F238E27FC236}">
                    <a16:creationId xmlns:a16="http://schemas.microsoft.com/office/drawing/2014/main" id="{B36561B9-FF9F-9BA8-2C49-757C6CF84F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6032" y="5307440"/>
                <a:ext cx="635339" cy="786433"/>
              </a:xfrm>
              <a:prstGeom prst="rect">
                <a:avLst/>
              </a:prstGeom>
              <a:solidFill>
                <a:srgbClr val="002972"/>
              </a:solidFill>
            </p:spPr>
          </p:pic>
          <p:pic>
            <p:nvPicPr>
              <p:cNvPr id="122" name="Picture 121" descr="A screen shot of a phone&#10;&#10;Description automatically generated">
                <a:extLst>
                  <a:ext uri="{FF2B5EF4-FFF2-40B4-BE49-F238E27FC236}">
                    <a16:creationId xmlns:a16="http://schemas.microsoft.com/office/drawing/2014/main" id="{A41A3180-24F9-C040-93FF-CF4B5C7B3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6799" y="5270328"/>
                <a:ext cx="635339" cy="786433"/>
              </a:xfrm>
              <a:prstGeom prst="rect">
                <a:avLst/>
              </a:prstGeom>
              <a:solidFill>
                <a:srgbClr val="002972"/>
              </a:solidFill>
            </p:spPr>
          </p:pic>
          <p:pic>
            <p:nvPicPr>
              <p:cNvPr id="123" name="Picture 122" descr="A purple circle with a white pen and a square with a white outline on it&#10;&#10;Description automatically generated">
                <a:extLst>
                  <a:ext uri="{FF2B5EF4-FFF2-40B4-BE49-F238E27FC236}">
                    <a16:creationId xmlns:a16="http://schemas.microsoft.com/office/drawing/2014/main" id="{7CE96C04-1843-AE45-E62E-EB34854B3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49101" y="5238778"/>
                <a:ext cx="635339" cy="790149"/>
              </a:xfrm>
              <a:prstGeom prst="rect">
                <a:avLst/>
              </a:prstGeom>
              <a:solidFill>
                <a:srgbClr val="002972"/>
              </a:solidFill>
            </p:spPr>
          </p:pic>
          <p:pic>
            <p:nvPicPr>
              <p:cNvPr id="124" name="Picture 123" descr="A logo of a computer&#10;&#10;Description automatically generated with medium confidence">
                <a:extLst>
                  <a:ext uri="{FF2B5EF4-FFF2-40B4-BE49-F238E27FC236}">
                    <a16:creationId xmlns:a16="http://schemas.microsoft.com/office/drawing/2014/main" id="{AF48A17D-B4B3-5CAD-C9D8-B47CDBAAF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5265" y="5298162"/>
                <a:ext cx="635339" cy="786433"/>
              </a:xfrm>
              <a:prstGeom prst="rect">
                <a:avLst/>
              </a:prstGeom>
              <a:solidFill>
                <a:srgbClr val="002972"/>
              </a:solidFill>
            </p:spPr>
          </p:pic>
        </p:grp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346F5834-CD66-945E-22E2-DBEA32C5A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97324" y="5483670"/>
              <a:ext cx="737113" cy="629074"/>
            </a:xfrm>
            <a:prstGeom prst="roundRect">
              <a:avLst/>
            </a:prstGeom>
            <a:effectLst>
              <a:softEdge rad="165100"/>
            </a:effectLst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FB1A2F64-4A50-7FFB-61FB-D84BEFE3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14423" y="5479458"/>
              <a:ext cx="737113" cy="629074"/>
            </a:xfrm>
            <a:prstGeom prst="roundRect">
              <a:avLst/>
            </a:prstGeom>
            <a:effectLst>
              <a:softEdge rad="165100"/>
            </a:effectLst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6F945B06-4515-EA03-F550-75C996B14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57682" y="5481427"/>
              <a:ext cx="737113" cy="629074"/>
            </a:xfrm>
            <a:prstGeom prst="roundRect">
              <a:avLst/>
            </a:prstGeom>
            <a:effectLst>
              <a:softEdge rad="165100"/>
            </a:effectLst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6DD9FB6C-780A-9285-D4DC-09036F5B9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21849" y="5477215"/>
              <a:ext cx="737113" cy="629074"/>
            </a:xfrm>
            <a:prstGeom prst="roundRect">
              <a:avLst/>
            </a:prstGeom>
            <a:effectLst>
              <a:softEdge rad="165100"/>
            </a:effectLst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B9421DA1-5AB8-3ED0-CEB3-F22F24DB2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44932" y="5482544"/>
              <a:ext cx="737113" cy="629074"/>
            </a:xfrm>
            <a:prstGeom prst="roundRect">
              <a:avLst/>
            </a:prstGeom>
            <a:effectLst>
              <a:softEdge rad="165100"/>
            </a:effectLst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86578A82-2BA2-EF9E-2C56-8C5C25655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52799" y="5478332"/>
              <a:ext cx="737113" cy="629074"/>
            </a:xfrm>
            <a:prstGeom prst="roundRect">
              <a:avLst/>
            </a:prstGeom>
            <a:effectLst>
              <a:softEdge rad="165100"/>
            </a:effectLst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C78AE8E4-692F-934D-7804-3972F1C40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423877" y="5479450"/>
              <a:ext cx="737113" cy="629074"/>
            </a:xfrm>
            <a:prstGeom prst="roundRect">
              <a:avLst/>
            </a:prstGeom>
            <a:effectLst>
              <a:softEdge rad="165100"/>
            </a:effectLst>
          </p:spPr>
        </p:pic>
      </p:grpSp>
    </p:spTree>
    <p:extLst>
      <p:ext uri="{BB962C8B-B14F-4D97-AF65-F5344CB8AC3E}">
        <p14:creationId xmlns:p14="http://schemas.microsoft.com/office/powerpoint/2010/main" val="325154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551F5-1E90-2C49-5574-ED3D743C4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177">
            <a:extLst>
              <a:ext uri="{FF2B5EF4-FFF2-40B4-BE49-F238E27FC236}">
                <a16:creationId xmlns:a16="http://schemas.microsoft.com/office/drawing/2014/main" id="{9F330FB5-2BBC-DF9C-8CFF-D0671BB0FAA9}"/>
              </a:ext>
            </a:extLst>
          </p:cNvPr>
          <p:cNvSpPr/>
          <p:nvPr/>
        </p:nvSpPr>
        <p:spPr>
          <a:xfrm>
            <a:off x="2016493" y="1330599"/>
            <a:ext cx="1047626" cy="208341"/>
          </a:xfrm>
          <a:prstGeom prst="rect">
            <a:avLst/>
          </a:prstGeom>
          <a:noFill/>
        </p:spPr>
        <p:txBody>
          <a:bodyPr wrap="none" lIns="23447" tIns="11723" rIns="23447" bIns="11723">
            <a:spAutoFit/>
          </a:bodyPr>
          <a:lstStyle/>
          <a:p>
            <a:pPr algn="ctr" defTabSz="234493"/>
            <a:r>
              <a:rPr lang="en-US" sz="1200" b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 Library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DBDD38ED-69DD-2C0A-7EC9-9C5073A119BF}"/>
              </a:ext>
            </a:extLst>
          </p:cNvPr>
          <p:cNvSpPr/>
          <p:nvPr/>
        </p:nvSpPr>
        <p:spPr>
          <a:xfrm>
            <a:off x="4623174" y="1861758"/>
            <a:ext cx="6224919" cy="3856137"/>
          </a:xfrm>
          <a:prstGeom prst="roundRect">
            <a:avLst>
              <a:gd name="adj" fmla="val 1908"/>
            </a:avLst>
          </a:prstGeom>
          <a:noFill/>
          <a:ln w="2857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38729">
              <a:defRPr/>
            </a:pPr>
            <a:endParaRPr lang="en-US" sz="533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454306-F245-A28B-F7F9-DA5B887B9DC9}"/>
              </a:ext>
            </a:extLst>
          </p:cNvPr>
          <p:cNvGrpSpPr/>
          <p:nvPr/>
        </p:nvGrpSpPr>
        <p:grpSpPr>
          <a:xfrm>
            <a:off x="6063408" y="2171818"/>
            <a:ext cx="3344448" cy="304573"/>
            <a:chOff x="6063408" y="2171817"/>
            <a:chExt cx="3344448" cy="304573"/>
          </a:xfrm>
        </p:grpSpPr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ECE0B289-AAD8-72C0-5E09-B2379D892BE2}"/>
                </a:ext>
              </a:extLst>
            </p:cNvPr>
            <p:cNvSpPr/>
            <p:nvPr/>
          </p:nvSpPr>
          <p:spPr>
            <a:xfrm>
              <a:off x="6063408" y="2171817"/>
              <a:ext cx="3344448" cy="30457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/>
              <a:endParaRPr lang="en-US" sz="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2252E76A-1FC5-B042-9825-9F10468CF0C6}"/>
                </a:ext>
              </a:extLst>
            </p:cNvPr>
            <p:cNvSpPr/>
            <p:nvPr/>
          </p:nvSpPr>
          <p:spPr>
            <a:xfrm>
              <a:off x="6582540" y="2206436"/>
              <a:ext cx="2306188" cy="218863"/>
            </a:xfrm>
            <a:prstGeom prst="rect">
              <a:avLst/>
            </a:prstGeom>
            <a:noFill/>
          </p:spPr>
          <p:txBody>
            <a:bodyPr wrap="none" lIns="33867" tIns="16933" rIns="33867" bIns="16933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615"/>
              <a:r>
                <a:rPr lang="en-US" sz="1200" b="1">
                  <a:ln w="0"/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Autonomous Negotiation Flow</a:t>
              </a:r>
              <a:endParaRPr lang="en-U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3C3567-0AF2-E239-80CD-7D66D86E503D}"/>
              </a:ext>
            </a:extLst>
          </p:cNvPr>
          <p:cNvGrpSpPr/>
          <p:nvPr/>
        </p:nvGrpSpPr>
        <p:grpSpPr>
          <a:xfrm>
            <a:off x="6063408" y="3942738"/>
            <a:ext cx="3344448" cy="304573"/>
            <a:chOff x="6063408" y="3942737"/>
            <a:chExt cx="3344448" cy="304573"/>
          </a:xfrm>
        </p:grpSpPr>
        <p:sp>
          <p:nvSpPr>
            <p:cNvPr id="182" name="Rectangle: Rounded Corners 181">
              <a:extLst>
                <a:ext uri="{FF2B5EF4-FFF2-40B4-BE49-F238E27FC236}">
                  <a16:creationId xmlns:a16="http://schemas.microsoft.com/office/drawing/2014/main" id="{8CA87858-FAC5-E644-6E4E-D6D322B0A70A}"/>
                </a:ext>
              </a:extLst>
            </p:cNvPr>
            <p:cNvSpPr/>
            <p:nvPr/>
          </p:nvSpPr>
          <p:spPr>
            <a:xfrm>
              <a:off x="6063408" y="3942737"/>
              <a:ext cx="3344448" cy="30457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/>
              <a:endParaRPr lang="en-US" sz="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F676A0E5-0437-E0C6-3E1F-182B75B96AD1}"/>
                </a:ext>
              </a:extLst>
            </p:cNvPr>
            <p:cNvSpPr/>
            <p:nvPr/>
          </p:nvSpPr>
          <p:spPr>
            <a:xfrm>
              <a:off x="7039048" y="3984460"/>
              <a:ext cx="1410108" cy="218863"/>
            </a:xfrm>
            <a:prstGeom prst="rect">
              <a:avLst/>
            </a:prstGeom>
            <a:noFill/>
          </p:spPr>
          <p:txBody>
            <a:bodyPr wrap="none" lIns="33867" tIns="16933" rIns="33867" bIns="16933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615"/>
              <a:r>
                <a:rPr lang="en-US" sz="1200" b="1">
                  <a:ln w="0"/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Contract Renewal </a:t>
              </a:r>
              <a:endParaRPr lang="en-U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2A781E38-C53D-7056-3B8B-BD692C676FD1}"/>
              </a:ext>
            </a:extLst>
          </p:cNvPr>
          <p:cNvSpPr/>
          <p:nvPr/>
        </p:nvSpPr>
        <p:spPr>
          <a:xfrm>
            <a:off x="5028843" y="2477110"/>
            <a:ext cx="5413581" cy="984935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28575">
            <a:solidFill>
              <a:srgbClr val="00297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867" tIns="16933" rIns="33867" bIns="16933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15"/>
            <a:endParaRPr lang="en-US" sz="533" u="sng">
              <a:solidFill>
                <a:prstClr val="white"/>
              </a:solidFill>
              <a:highlight>
                <a:srgbClr val="303545"/>
              </a:highlight>
              <a:latin typeface="Calibri"/>
              <a:cs typeface="Arial"/>
            </a:endParaRP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F1795645-B0D4-E5E3-B935-08F624AF414E}"/>
              </a:ext>
            </a:extLst>
          </p:cNvPr>
          <p:cNvSpPr/>
          <p:nvPr/>
        </p:nvSpPr>
        <p:spPr>
          <a:xfrm>
            <a:off x="5028843" y="4256642"/>
            <a:ext cx="5413581" cy="984933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28575">
            <a:solidFill>
              <a:srgbClr val="00297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867" tIns="16933" rIns="33867" bIns="16933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15"/>
            <a:endParaRPr lang="en-US" sz="533" u="sng">
              <a:solidFill>
                <a:prstClr val="white"/>
              </a:solidFill>
              <a:highlight>
                <a:srgbClr val="303545"/>
              </a:highlight>
              <a:latin typeface="Calibri"/>
              <a:cs typeface="Arial"/>
            </a:endParaRPr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1EF68498-C967-531E-EF11-B84EEBB6B664}"/>
              </a:ext>
            </a:extLst>
          </p:cNvPr>
          <p:cNvCxnSpPr>
            <a:cxnSpLocks/>
          </p:cNvCxnSpPr>
          <p:nvPr/>
        </p:nvCxnSpPr>
        <p:spPr>
          <a:xfrm flipV="1">
            <a:off x="5333967" y="2939173"/>
            <a:ext cx="579576" cy="0"/>
          </a:xfrm>
          <a:prstGeom prst="line">
            <a:avLst/>
          </a:prstGeom>
          <a:ln w="123825" cap="rnd">
            <a:gradFill flip="none" rotWithShape="1">
              <a:gsLst>
                <a:gs pos="0">
                  <a:srgbClr val="CDC2FF"/>
                </a:gs>
                <a:gs pos="100000">
                  <a:srgbClr val="84D1FE"/>
                </a:gs>
              </a:gsLst>
              <a:lin ang="0" scaled="1"/>
              <a:tileRect/>
            </a:gra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DC39750A-C438-4F83-D264-1570433AEA14}"/>
              </a:ext>
            </a:extLst>
          </p:cNvPr>
          <p:cNvCxnSpPr>
            <a:cxnSpLocks/>
          </p:cNvCxnSpPr>
          <p:nvPr/>
        </p:nvCxnSpPr>
        <p:spPr>
          <a:xfrm flipV="1">
            <a:off x="6385420" y="2939173"/>
            <a:ext cx="579576" cy="0"/>
          </a:xfrm>
          <a:prstGeom prst="line">
            <a:avLst/>
          </a:prstGeom>
          <a:ln w="123825" cap="rnd">
            <a:gradFill flip="none" rotWithShape="1">
              <a:gsLst>
                <a:gs pos="0">
                  <a:srgbClr val="CDC2FF"/>
                </a:gs>
                <a:gs pos="100000">
                  <a:srgbClr val="84D1FE"/>
                </a:gs>
              </a:gsLst>
              <a:lin ang="0" scaled="1"/>
              <a:tileRect/>
            </a:gra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3AF73BCF-51F8-B4BB-0A1A-1234D535691C}"/>
              </a:ext>
            </a:extLst>
          </p:cNvPr>
          <p:cNvCxnSpPr>
            <a:cxnSpLocks/>
          </p:cNvCxnSpPr>
          <p:nvPr/>
        </p:nvCxnSpPr>
        <p:spPr>
          <a:xfrm flipV="1">
            <a:off x="7423436" y="2939173"/>
            <a:ext cx="579576" cy="0"/>
          </a:xfrm>
          <a:prstGeom prst="line">
            <a:avLst/>
          </a:prstGeom>
          <a:ln w="123825" cap="rnd">
            <a:gradFill flip="none" rotWithShape="1">
              <a:gsLst>
                <a:gs pos="0">
                  <a:srgbClr val="CDC2FF"/>
                </a:gs>
                <a:gs pos="100000">
                  <a:srgbClr val="84D1FE"/>
                </a:gs>
              </a:gsLst>
              <a:lin ang="0" scaled="1"/>
              <a:tileRect/>
            </a:gra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F177BC62-6790-D7A7-9FAD-28797F894940}"/>
              </a:ext>
            </a:extLst>
          </p:cNvPr>
          <p:cNvCxnSpPr>
            <a:cxnSpLocks/>
          </p:cNvCxnSpPr>
          <p:nvPr/>
        </p:nvCxnSpPr>
        <p:spPr>
          <a:xfrm flipV="1">
            <a:off x="8474888" y="2939173"/>
            <a:ext cx="579576" cy="0"/>
          </a:xfrm>
          <a:prstGeom prst="line">
            <a:avLst/>
          </a:prstGeom>
          <a:ln w="123825" cap="rnd">
            <a:gradFill flip="none" rotWithShape="1">
              <a:gsLst>
                <a:gs pos="0">
                  <a:srgbClr val="CDC2FF"/>
                </a:gs>
                <a:gs pos="100000">
                  <a:srgbClr val="84D1FE"/>
                </a:gs>
              </a:gsLst>
              <a:lin ang="0" scaled="1"/>
              <a:tileRect/>
            </a:gra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199F421C-AAB5-2CA6-BDFB-B162BB90F685}"/>
              </a:ext>
            </a:extLst>
          </p:cNvPr>
          <p:cNvCxnSpPr>
            <a:cxnSpLocks/>
          </p:cNvCxnSpPr>
          <p:nvPr/>
        </p:nvCxnSpPr>
        <p:spPr>
          <a:xfrm flipV="1">
            <a:off x="9557721" y="2939173"/>
            <a:ext cx="579576" cy="0"/>
          </a:xfrm>
          <a:prstGeom prst="line">
            <a:avLst/>
          </a:prstGeom>
          <a:ln w="123825" cap="rnd">
            <a:gradFill flip="none" rotWithShape="1">
              <a:gsLst>
                <a:gs pos="0">
                  <a:srgbClr val="CDC2FF"/>
                </a:gs>
                <a:gs pos="100000">
                  <a:srgbClr val="84D1FE"/>
                </a:gs>
              </a:gsLst>
              <a:lin ang="0" scaled="1"/>
              <a:tileRect/>
            </a:gra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DDC7400A-3043-F00A-1412-C69098013B82}"/>
              </a:ext>
            </a:extLst>
          </p:cNvPr>
          <p:cNvCxnSpPr>
            <a:cxnSpLocks/>
          </p:cNvCxnSpPr>
          <p:nvPr/>
        </p:nvCxnSpPr>
        <p:spPr>
          <a:xfrm flipV="1">
            <a:off x="5362189" y="4713829"/>
            <a:ext cx="579576" cy="0"/>
          </a:xfrm>
          <a:prstGeom prst="line">
            <a:avLst/>
          </a:prstGeom>
          <a:ln w="123825" cap="rnd">
            <a:gradFill flip="none" rotWithShape="1">
              <a:gsLst>
                <a:gs pos="0">
                  <a:srgbClr val="CDC2FF"/>
                </a:gs>
                <a:gs pos="100000">
                  <a:srgbClr val="84D1FE"/>
                </a:gs>
              </a:gsLst>
              <a:lin ang="0" scaled="1"/>
              <a:tileRect/>
            </a:gra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E679D249-471F-B88D-4140-CCB8971B186A}"/>
              </a:ext>
            </a:extLst>
          </p:cNvPr>
          <p:cNvCxnSpPr>
            <a:cxnSpLocks/>
          </p:cNvCxnSpPr>
          <p:nvPr/>
        </p:nvCxnSpPr>
        <p:spPr>
          <a:xfrm flipV="1">
            <a:off x="6413641" y="4713829"/>
            <a:ext cx="579576" cy="0"/>
          </a:xfrm>
          <a:prstGeom prst="line">
            <a:avLst/>
          </a:prstGeom>
          <a:ln w="123825" cap="rnd">
            <a:gradFill flip="none" rotWithShape="1">
              <a:gsLst>
                <a:gs pos="0">
                  <a:srgbClr val="CDC2FF"/>
                </a:gs>
                <a:gs pos="100000">
                  <a:srgbClr val="84D1FE"/>
                </a:gs>
              </a:gsLst>
              <a:lin ang="0" scaled="1"/>
              <a:tileRect/>
            </a:gra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9873D5AB-74B7-2F87-314E-D8BEE2776921}"/>
              </a:ext>
            </a:extLst>
          </p:cNvPr>
          <p:cNvCxnSpPr>
            <a:cxnSpLocks/>
          </p:cNvCxnSpPr>
          <p:nvPr/>
        </p:nvCxnSpPr>
        <p:spPr>
          <a:xfrm flipV="1">
            <a:off x="7451657" y="4713829"/>
            <a:ext cx="579576" cy="0"/>
          </a:xfrm>
          <a:prstGeom prst="line">
            <a:avLst/>
          </a:prstGeom>
          <a:ln w="123825" cap="rnd">
            <a:gradFill flip="none" rotWithShape="1">
              <a:gsLst>
                <a:gs pos="0">
                  <a:srgbClr val="CDC2FF"/>
                </a:gs>
                <a:gs pos="100000">
                  <a:srgbClr val="84D1FE"/>
                </a:gs>
              </a:gsLst>
              <a:lin ang="0" scaled="1"/>
              <a:tileRect/>
            </a:gra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BCEAA4C9-C7D3-B909-76F5-B70CC640F759}"/>
              </a:ext>
            </a:extLst>
          </p:cNvPr>
          <p:cNvCxnSpPr>
            <a:cxnSpLocks/>
          </p:cNvCxnSpPr>
          <p:nvPr/>
        </p:nvCxnSpPr>
        <p:spPr>
          <a:xfrm flipV="1">
            <a:off x="8503111" y="4713829"/>
            <a:ext cx="579576" cy="0"/>
          </a:xfrm>
          <a:prstGeom prst="line">
            <a:avLst/>
          </a:prstGeom>
          <a:ln w="123825" cap="rnd">
            <a:gradFill flip="none" rotWithShape="1">
              <a:gsLst>
                <a:gs pos="0">
                  <a:srgbClr val="CDC2FF"/>
                </a:gs>
                <a:gs pos="100000">
                  <a:srgbClr val="84D1FE"/>
                </a:gs>
              </a:gsLst>
              <a:lin ang="0" scaled="1"/>
              <a:tileRect/>
            </a:gra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3272E4BF-7620-A9A8-B773-C48DF073A0BE}"/>
              </a:ext>
            </a:extLst>
          </p:cNvPr>
          <p:cNvCxnSpPr>
            <a:cxnSpLocks/>
          </p:cNvCxnSpPr>
          <p:nvPr/>
        </p:nvCxnSpPr>
        <p:spPr>
          <a:xfrm flipV="1">
            <a:off x="9585943" y="4713829"/>
            <a:ext cx="579576" cy="0"/>
          </a:xfrm>
          <a:prstGeom prst="line">
            <a:avLst/>
          </a:prstGeom>
          <a:ln w="123825" cap="rnd">
            <a:gradFill flip="none" rotWithShape="1">
              <a:gsLst>
                <a:gs pos="0">
                  <a:srgbClr val="CDC2FF"/>
                </a:gs>
                <a:gs pos="100000">
                  <a:srgbClr val="84D1FE"/>
                </a:gs>
              </a:gsLst>
              <a:lin ang="0" scaled="1"/>
              <a:tileRect/>
            </a:gra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F27A0D-A9AA-705F-F32E-658E5B58646F}"/>
              </a:ext>
            </a:extLst>
          </p:cNvPr>
          <p:cNvSpPr/>
          <p:nvPr/>
        </p:nvSpPr>
        <p:spPr>
          <a:xfrm>
            <a:off x="956009" y="1673557"/>
            <a:ext cx="3068863" cy="4214759"/>
          </a:xfrm>
          <a:prstGeom prst="roundRect">
            <a:avLst>
              <a:gd name="adj" fmla="val 4935"/>
            </a:avLst>
          </a:prstGeom>
          <a:solidFill>
            <a:schemeClr val="accent1"/>
          </a:solidFill>
          <a:ln w="12700"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38729">
              <a:defRPr/>
            </a:pPr>
            <a:endParaRPr lang="en-US" sz="533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1E06F3-BD8D-C5BB-E9E1-8E533368C77E}"/>
              </a:ext>
            </a:extLst>
          </p:cNvPr>
          <p:cNvSpPr/>
          <p:nvPr/>
        </p:nvSpPr>
        <p:spPr>
          <a:xfrm>
            <a:off x="1115742" y="4861574"/>
            <a:ext cx="880761" cy="880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US" sz="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 descr="A screenshot of a phone&#10;&#10;Description automatically generated">
            <a:extLst>
              <a:ext uri="{FF2B5EF4-FFF2-40B4-BE49-F238E27FC236}">
                <a16:creationId xmlns:a16="http://schemas.microsoft.com/office/drawing/2014/main" id="{E0F9CC7B-7797-D7F6-3BD9-A82D102D9A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73" y="4936395"/>
            <a:ext cx="489883" cy="606384"/>
          </a:xfrm>
          <a:prstGeom prst="rect">
            <a:avLst/>
          </a:prstGeom>
        </p:spPr>
      </p:pic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B146528-5C62-0777-4851-D7C7AD0276DB}"/>
              </a:ext>
            </a:extLst>
          </p:cNvPr>
          <p:cNvSpPr/>
          <p:nvPr/>
        </p:nvSpPr>
        <p:spPr>
          <a:xfrm>
            <a:off x="2050058" y="2988869"/>
            <a:ext cx="880761" cy="880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US" sz="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67AE841-0496-C2B5-1580-B67ACA9BD278}"/>
              </a:ext>
            </a:extLst>
          </p:cNvPr>
          <p:cNvSpPr/>
          <p:nvPr/>
        </p:nvSpPr>
        <p:spPr>
          <a:xfrm>
            <a:off x="2183072" y="3615217"/>
            <a:ext cx="614733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 defTabSz="609615"/>
            <a:r>
              <a:rPr lang="en-US" sz="800" b="1">
                <a:ln w="0"/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Award</a:t>
            </a:r>
            <a:endParaRPr lang="en-US" sz="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36F2B099-EF0F-B814-5A2B-DDF694359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5496" y="3060039"/>
            <a:ext cx="489883" cy="606383"/>
          </a:xfrm>
          <a:prstGeom prst="rect">
            <a:avLst/>
          </a:prstGeom>
        </p:spPr>
      </p:pic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D4888619-534F-23CB-6399-54510E95C4D0}"/>
              </a:ext>
            </a:extLst>
          </p:cNvPr>
          <p:cNvSpPr/>
          <p:nvPr/>
        </p:nvSpPr>
        <p:spPr>
          <a:xfrm>
            <a:off x="2988358" y="2988869"/>
            <a:ext cx="880761" cy="880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US" sz="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2C11406-8A70-CFA2-80BF-B887CB09C8BD}"/>
              </a:ext>
            </a:extLst>
          </p:cNvPr>
          <p:cNvGrpSpPr/>
          <p:nvPr/>
        </p:nvGrpSpPr>
        <p:grpSpPr>
          <a:xfrm>
            <a:off x="3026654" y="3060034"/>
            <a:ext cx="804167" cy="759474"/>
            <a:chOff x="11788743" y="2993838"/>
            <a:chExt cx="1602335" cy="1513281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5C6FB72-301F-468E-EEB9-988E0BA0B17D}"/>
                </a:ext>
              </a:extLst>
            </p:cNvPr>
            <p:cNvSpPr/>
            <p:nvPr/>
          </p:nvSpPr>
          <p:spPr>
            <a:xfrm>
              <a:off x="11788743" y="4016514"/>
              <a:ext cx="1602335" cy="490605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algn="ctr" defTabSz="609615"/>
              <a:r>
                <a:rPr lang="en-IN" sz="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Renewal Negotiation</a:t>
              </a:r>
              <a:endParaRPr lang="en-US" sz="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1" name="Picture 130" descr="A screen shot of a phone&#10;&#10;Description automatically generated">
              <a:extLst>
                <a:ext uri="{FF2B5EF4-FFF2-40B4-BE49-F238E27FC236}">
                  <a16:creationId xmlns:a16="http://schemas.microsoft.com/office/drawing/2014/main" id="{38E87D67-D1AD-F00A-0CDB-583B78D71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1864" y="2993838"/>
              <a:ext cx="976109" cy="1208244"/>
            </a:xfrm>
            <a:prstGeom prst="rect">
              <a:avLst/>
            </a:prstGeom>
          </p:spPr>
        </p:pic>
      </p:grp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A4B685CF-F33E-4BC2-4AE4-E72FF487D29B}"/>
              </a:ext>
            </a:extLst>
          </p:cNvPr>
          <p:cNvSpPr/>
          <p:nvPr/>
        </p:nvSpPr>
        <p:spPr>
          <a:xfrm>
            <a:off x="2988358" y="2052520"/>
            <a:ext cx="880761" cy="880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US" sz="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B8C2349F-C452-6320-D48B-608B161761B4}"/>
              </a:ext>
            </a:extLst>
          </p:cNvPr>
          <p:cNvGrpSpPr/>
          <p:nvPr/>
        </p:nvGrpSpPr>
        <p:grpSpPr>
          <a:xfrm>
            <a:off x="3103580" y="2114512"/>
            <a:ext cx="650323" cy="760567"/>
            <a:chOff x="11942020" y="1109836"/>
            <a:chExt cx="1295796" cy="1515457"/>
          </a:xfrm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0C68AB89-1F7C-CF7E-2A47-5971EDB56943}"/>
                </a:ext>
              </a:extLst>
            </p:cNvPr>
            <p:cNvSpPr/>
            <p:nvPr/>
          </p:nvSpPr>
          <p:spPr>
            <a:xfrm>
              <a:off x="11942020" y="2066550"/>
              <a:ext cx="1295796" cy="558743"/>
            </a:xfrm>
            <a:prstGeom prst="rect">
              <a:avLst/>
            </a:prstGeom>
            <a:noFill/>
          </p:spPr>
          <p:txBody>
            <a:bodyPr wrap="square" lIns="33867" tIns="16933" rIns="33867" bIns="16933" anchor="t">
              <a:spAutoFit/>
            </a:bodyPr>
            <a:lstStyle/>
            <a:p>
              <a:pPr algn="ctr" defTabSz="609615"/>
              <a:r>
                <a:rPr lang="en-IN" sz="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Amend Contract</a:t>
              </a:r>
              <a:endParaRPr lang="en-US" sz="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Picture 135" descr="A screenshot of a phone&#10;&#10;Description automatically generated">
              <a:extLst>
                <a:ext uri="{FF2B5EF4-FFF2-40B4-BE49-F238E27FC236}">
                  <a16:creationId xmlns:a16="http://schemas.microsoft.com/office/drawing/2014/main" id="{5808907B-7DF6-DE24-09BA-8A705BC9C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1864" y="1109836"/>
              <a:ext cx="976109" cy="1208244"/>
            </a:xfrm>
            <a:prstGeom prst="rect">
              <a:avLst/>
            </a:prstGeom>
          </p:spPr>
        </p:pic>
      </p:grp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C0EABBC0-FD12-D485-833E-24F3706FF4A5}"/>
              </a:ext>
            </a:extLst>
          </p:cNvPr>
          <p:cNvSpPr/>
          <p:nvPr/>
        </p:nvSpPr>
        <p:spPr>
          <a:xfrm>
            <a:off x="1115742" y="2052520"/>
            <a:ext cx="880761" cy="880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US" sz="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E757226-F799-14C2-F9DD-2C5D1B280EA5}"/>
              </a:ext>
            </a:extLst>
          </p:cNvPr>
          <p:cNvSpPr/>
          <p:nvPr/>
        </p:nvSpPr>
        <p:spPr>
          <a:xfrm>
            <a:off x="1248860" y="2594658"/>
            <a:ext cx="614525" cy="280418"/>
          </a:xfrm>
          <a:prstGeom prst="rect">
            <a:avLst/>
          </a:prstGeom>
          <a:noFill/>
        </p:spPr>
        <p:txBody>
          <a:bodyPr wrap="square" lIns="33867" tIns="16933" rIns="33867" bIns="16933" anchor="t">
            <a:spAutoFit/>
          </a:bodyPr>
          <a:lstStyle/>
          <a:p>
            <a:pPr algn="ctr" defTabSz="609615"/>
            <a:r>
              <a:rPr lang="en-US" sz="800" b="1">
                <a:ln w="0"/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Create Event</a:t>
            </a:r>
            <a:endParaRPr lang="en-US" sz="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1" name="Picture 140" descr="A screenshot of a calendar&#10;&#10;Description automatically generated">
            <a:extLst>
              <a:ext uri="{FF2B5EF4-FFF2-40B4-BE49-F238E27FC236}">
                <a16:creationId xmlns:a16="http://schemas.microsoft.com/office/drawing/2014/main" id="{52080D28-8CA9-1C78-A997-C902D3656E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81" y="2114509"/>
            <a:ext cx="489883" cy="606385"/>
          </a:xfrm>
          <a:prstGeom prst="rect">
            <a:avLst/>
          </a:prstGeom>
        </p:spPr>
      </p:pic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603FC4C2-632D-CAEA-A5F0-8DC837A54B48}"/>
              </a:ext>
            </a:extLst>
          </p:cNvPr>
          <p:cNvSpPr/>
          <p:nvPr/>
        </p:nvSpPr>
        <p:spPr>
          <a:xfrm>
            <a:off x="2988358" y="3925221"/>
            <a:ext cx="880761" cy="880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US" sz="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D5494B09-40F3-DC55-DDEA-70475D58BF6E}"/>
              </a:ext>
            </a:extLst>
          </p:cNvPr>
          <p:cNvGrpSpPr/>
          <p:nvPr/>
        </p:nvGrpSpPr>
        <p:grpSpPr>
          <a:xfrm>
            <a:off x="2995284" y="3989277"/>
            <a:ext cx="866907" cy="678556"/>
            <a:chOff x="11726245" y="4845382"/>
            <a:chExt cx="1727346" cy="1352049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FABF04B6-0A82-B690-6C83-1A2CBDDFB4C8}"/>
                </a:ext>
              </a:extLst>
            </p:cNvPr>
            <p:cNvSpPr/>
            <p:nvPr/>
          </p:nvSpPr>
          <p:spPr>
            <a:xfrm>
              <a:off x="11726245" y="5883991"/>
              <a:ext cx="1727346" cy="313440"/>
            </a:xfrm>
            <a:prstGeom prst="rect">
              <a:avLst/>
            </a:prstGeom>
            <a:noFill/>
          </p:spPr>
          <p:txBody>
            <a:bodyPr wrap="square" lIns="33867" tIns="16933" rIns="33867" bIns="16933" anchor="t">
              <a:spAutoFit/>
            </a:bodyPr>
            <a:lstStyle/>
            <a:p>
              <a:pPr algn="ctr" defTabSz="609615"/>
              <a:r>
                <a:rPr lang="en-IN" sz="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Contract Review</a:t>
              </a:r>
              <a:endParaRPr lang="en-US" sz="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7" name="Picture 146" descr="A screenshot of a phone&#10;&#10;Description automatically generated">
              <a:extLst>
                <a:ext uri="{FF2B5EF4-FFF2-40B4-BE49-F238E27FC236}">
                  <a16:creationId xmlns:a16="http://schemas.microsoft.com/office/drawing/2014/main" id="{12739DB1-7B7A-BBB1-9E41-67B8B3477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1864" y="4845382"/>
              <a:ext cx="976110" cy="1208245"/>
            </a:xfrm>
            <a:prstGeom prst="rect">
              <a:avLst/>
            </a:prstGeom>
          </p:spPr>
        </p:pic>
      </p:grp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0C54B704-AF9E-2412-9BC3-84106B7D2A0D}"/>
              </a:ext>
            </a:extLst>
          </p:cNvPr>
          <p:cNvSpPr/>
          <p:nvPr/>
        </p:nvSpPr>
        <p:spPr>
          <a:xfrm>
            <a:off x="2988358" y="4861574"/>
            <a:ext cx="880761" cy="880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US" sz="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2" name="Picture 151" descr="A logo of a computer&#10;&#10;Description automatically generated with medium confidence">
            <a:extLst>
              <a:ext uri="{FF2B5EF4-FFF2-40B4-BE49-F238E27FC236}">
                <a16:creationId xmlns:a16="http://schemas.microsoft.com/office/drawing/2014/main" id="{D1A83FED-E0E7-4120-D382-F69009F418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96" y="4936395"/>
            <a:ext cx="489883" cy="606384"/>
          </a:xfrm>
          <a:prstGeom prst="rect">
            <a:avLst/>
          </a:prstGeom>
        </p:spPr>
      </p:pic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64C461AE-827B-3A72-1A19-03C807475FEC}"/>
              </a:ext>
            </a:extLst>
          </p:cNvPr>
          <p:cNvSpPr/>
          <p:nvPr/>
        </p:nvSpPr>
        <p:spPr>
          <a:xfrm>
            <a:off x="1115742" y="2988869"/>
            <a:ext cx="880761" cy="880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US" sz="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DD264D5A-3A12-1770-049D-BAA2062D26DE}"/>
              </a:ext>
            </a:extLst>
          </p:cNvPr>
          <p:cNvGrpSpPr/>
          <p:nvPr/>
        </p:nvGrpSpPr>
        <p:grpSpPr>
          <a:xfrm>
            <a:off x="1248860" y="3060041"/>
            <a:ext cx="614525" cy="678290"/>
            <a:chOff x="8246423" y="2993838"/>
            <a:chExt cx="1224465" cy="1351518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A917D378-F6D6-A373-37B7-4F2F01BFF7E0}"/>
                </a:ext>
              </a:extLst>
            </p:cNvPr>
            <p:cNvSpPr/>
            <p:nvPr/>
          </p:nvSpPr>
          <p:spPr>
            <a:xfrm>
              <a:off x="8246423" y="4100053"/>
              <a:ext cx="1224465" cy="245303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algn="ctr" defTabSz="609615"/>
              <a:r>
                <a:rPr lang="en-US" sz="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Suppliers</a:t>
              </a:r>
              <a:endParaRPr lang="en-US" sz="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7" name="Picture 156" descr="A screenshot of a phone&#10;&#10;Description automatically generated">
              <a:extLst>
                <a:ext uri="{FF2B5EF4-FFF2-40B4-BE49-F238E27FC236}">
                  <a16:creationId xmlns:a16="http://schemas.microsoft.com/office/drawing/2014/main" id="{9A85B978-EE0A-F325-56C8-17E9D9343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0601" y="2993838"/>
              <a:ext cx="976109" cy="1208244"/>
            </a:xfrm>
            <a:prstGeom prst="rect">
              <a:avLst/>
            </a:prstGeom>
          </p:spPr>
        </p:pic>
      </p:grp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04BD2BAD-C732-05C3-4AE4-054DD9E83B3F}"/>
              </a:ext>
            </a:extLst>
          </p:cNvPr>
          <p:cNvSpPr/>
          <p:nvPr/>
        </p:nvSpPr>
        <p:spPr>
          <a:xfrm>
            <a:off x="1115742" y="3925221"/>
            <a:ext cx="880761" cy="880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US" sz="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490230B4-4106-3BCD-FE42-DEFEFCA1B03D}"/>
              </a:ext>
            </a:extLst>
          </p:cNvPr>
          <p:cNvGrpSpPr/>
          <p:nvPr/>
        </p:nvGrpSpPr>
        <p:grpSpPr>
          <a:xfrm>
            <a:off x="1248860" y="3989276"/>
            <a:ext cx="614525" cy="801667"/>
            <a:chOff x="8246423" y="4845382"/>
            <a:chExt cx="1224465" cy="1597354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830B2FD1-F414-B562-17C5-57A1604ECCA9}"/>
                </a:ext>
              </a:extLst>
            </p:cNvPr>
            <p:cNvSpPr/>
            <p:nvPr/>
          </p:nvSpPr>
          <p:spPr>
            <a:xfrm>
              <a:off x="8246423" y="5883992"/>
              <a:ext cx="1224465" cy="558744"/>
            </a:xfrm>
            <a:prstGeom prst="rect">
              <a:avLst/>
            </a:prstGeom>
            <a:noFill/>
          </p:spPr>
          <p:txBody>
            <a:bodyPr wrap="square" lIns="33867" tIns="16933" rIns="33867" bIns="16933" anchor="t">
              <a:spAutoFit/>
            </a:bodyPr>
            <a:lstStyle/>
            <a:p>
              <a:pPr algn="ctr" defTabSz="609615"/>
              <a:r>
                <a:rPr lang="en-US" sz="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Bid Collection</a:t>
              </a:r>
              <a:endParaRPr lang="en-US" sz="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2" name="Picture 161" descr="A blue and white sign with a white text on it&#10;&#10;Description automatically generated">
              <a:extLst>
                <a:ext uri="{FF2B5EF4-FFF2-40B4-BE49-F238E27FC236}">
                  <a16:creationId xmlns:a16="http://schemas.microsoft.com/office/drawing/2014/main" id="{25E5CC90-D19E-4877-ADB7-50C38FB8A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4502" y="4845382"/>
              <a:ext cx="968306" cy="1198586"/>
            </a:xfrm>
            <a:prstGeom prst="rect">
              <a:avLst/>
            </a:prstGeom>
          </p:spPr>
        </p:pic>
      </p:grp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EA0DF7D3-A433-1A81-2FB5-3CB72F53E717}"/>
              </a:ext>
            </a:extLst>
          </p:cNvPr>
          <p:cNvSpPr/>
          <p:nvPr/>
        </p:nvSpPr>
        <p:spPr>
          <a:xfrm>
            <a:off x="2050058" y="2052520"/>
            <a:ext cx="880761" cy="880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US" sz="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5A517593-A675-9E65-F72F-EC2A9ABD365D}"/>
              </a:ext>
            </a:extLst>
          </p:cNvPr>
          <p:cNvSpPr/>
          <p:nvPr/>
        </p:nvSpPr>
        <p:spPr>
          <a:xfrm>
            <a:off x="2141925" y="2594658"/>
            <a:ext cx="697027" cy="280418"/>
          </a:xfrm>
          <a:prstGeom prst="rect">
            <a:avLst/>
          </a:prstGeom>
          <a:noFill/>
        </p:spPr>
        <p:txBody>
          <a:bodyPr wrap="square" lIns="33867" tIns="16933" rIns="33867" bIns="16933" anchor="t">
            <a:spAutoFit/>
          </a:bodyPr>
          <a:lstStyle/>
          <a:p>
            <a:pPr algn="ctr" defTabSz="609615"/>
            <a:r>
              <a:rPr lang="en-US" sz="800" b="1">
                <a:ln w="0"/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Contract Review</a:t>
            </a:r>
            <a:endParaRPr lang="en-US" sz="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6" name="Picture 165" descr="A screenshot of a phone&#10;&#10;Description automatically generated">
            <a:extLst>
              <a:ext uri="{FF2B5EF4-FFF2-40B4-BE49-F238E27FC236}">
                <a16:creationId xmlns:a16="http://schemas.microsoft.com/office/drawing/2014/main" id="{FF8DDD47-A886-C67E-C97D-3724658C7C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97" y="2114509"/>
            <a:ext cx="489883" cy="606387"/>
          </a:xfrm>
          <a:prstGeom prst="rect">
            <a:avLst/>
          </a:prstGeom>
        </p:spPr>
      </p:pic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9E214D6B-5A56-7329-BFE6-852570B16A86}"/>
              </a:ext>
            </a:extLst>
          </p:cNvPr>
          <p:cNvSpPr/>
          <p:nvPr/>
        </p:nvSpPr>
        <p:spPr>
          <a:xfrm>
            <a:off x="2050058" y="3925221"/>
            <a:ext cx="880761" cy="880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US" sz="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EF5A8714-D082-647A-3C05-B10CCC0D072C}"/>
              </a:ext>
            </a:extLst>
          </p:cNvPr>
          <p:cNvSpPr/>
          <p:nvPr/>
        </p:nvSpPr>
        <p:spPr>
          <a:xfrm>
            <a:off x="2183072" y="4510531"/>
            <a:ext cx="614733" cy="157307"/>
          </a:xfrm>
          <a:prstGeom prst="rect">
            <a:avLst/>
          </a:prstGeom>
          <a:noFill/>
        </p:spPr>
        <p:txBody>
          <a:bodyPr wrap="square" lIns="33867" tIns="16933" rIns="33867" bIns="16933" anchor="t">
            <a:spAutoFit/>
          </a:bodyPr>
          <a:lstStyle/>
          <a:p>
            <a:pPr algn="ctr" defTabSz="609615"/>
            <a:r>
              <a:rPr lang="en-US" sz="800" b="1">
                <a:ln w="0"/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Negotiate</a:t>
            </a:r>
            <a:endParaRPr lang="en-US" sz="800" b="1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230F7103-4863-8A03-BC92-4657AB39F6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5497" y="3989281"/>
            <a:ext cx="489883" cy="606385"/>
          </a:xfrm>
          <a:prstGeom prst="rect">
            <a:avLst/>
          </a:prstGeom>
        </p:spPr>
      </p:pic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C1D9B9E0-28C9-3BEC-4FC0-D7290103313E}"/>
              </a:ext>
            </a:extLst>
          </p:cNvPr>
          <p:cNvSpPr/>
          <p:nvPr/>
        </p:nvSpPr>
        <p:spPr>
          <a:xfrm>
            <a:off x="2050058" y="4861574"/>
            <a:ext cx="880761" cy="880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US" sz="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55A4D47A-86A1-C4F1-0385-AD56C553BE62}"/>
              </a:ext>
            </a:extLst>
          </p:cNvPr>
          <p:cNvSpPr/>
          <p:nvPr/>
        </p:nvSpPr>
        <p:spPr>
          <a:xfrm>
            <a:off x="2170374" y="5476963"/>
            <a:ext cx="614733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 defTabSz="609615"/>
            <a:r>
              <a:rPr lang="en-US" sz="800" b="1">
                <a:ln w="0"/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Collect Bids</a:t>
            </a:r>
            <a:endParaRPr lang="en-US" sz="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6" name="Picture 175">
            <a:extLst>
              <a:ext uri="{FF2B5EF4-FFF2-40B4-BE49-F238E27FC236}">
                <a16:creationId xmlns:a16="http://schemas.microsoft.com/office/drawing/2014/main" id="{B0F44A7F-B66F-2FDC-E67B-92D3488A02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9953" y="4916121"/>
            <a:ext cx="489883" cy="606384"/>
          </a:xfrm>
          <a:prstGeom prst="rect">
            <a:avLst/>
          </a:prstGeom>
        </p:spPr>
      </p:pic>
      <p:sp>
        <p:nvSpPr>
          <p:cNvPr id="192" name="Rectangle 191">
            <a:extLst>
              <a:ext uri="{FF2B5EF4-FFF2-40B4-BE49-F238E27FC236}">
                <a16:creationId xmlns:a16="http://schemas.microsoft.com/office/drawing/2014/main" id="{3237D322-8487-9077-FB57-3FE03CDE8F71}"/>
              </a:ext>
            </a:extLst>
          </p:cNvPr>
          <p:cNvSpPr/>
          <p:nvPr/>
        </p:nvSpPr>
        <p:spPr>
          <a:xfrm>
            <a:off x="1140069" y="5474887"/>
            <a:ext cx="773743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 defTabSz="609615"/>
            <a:r>
              <a:rPr lang="en-US" sz="800" b="1">
                <a:ln w="0"/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Negotiations</a:t>
            </a:r>
            <a:endParaRPr lang="en-US" sz="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0F58FDFB-60EC-4641-1175-2696070A8155}"/>
              </a:ext>
            </a:extLst>
          </p:cNvPr>
          <p:cNvSpPr/>
          <p:nvPr/>
        </p:nvSpPr>
        <p:spPr>
          <a:xfrm>
            <a:off x="1248860" y="3615218"/>
            <a:ext cx="614525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 defTabSz="609615"/>
            <a:r>
              <a:rPr lang="en-US" sz="800" b="1">
                <a:ln w="0"/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Suppliers</a:t>
            </a:r>
            <a:endParaRPr lang="en-US" sz="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245A8A1F-A204-9643-B391-B99EF94B982B}"/>
              </a:ext>
            </a:extLst>
          </p:cNvPr>
          <p:cNvSpPr/>
          <p:nvPr/>
        </p:nvSpPr>
        <p:spPr>
          <a:xfrm>
            <a:off x="1248860" y="4510525"/>
            <a:ext cx="614525" cy="280418"/>
          </a:xfrm>
          <a:prstGeom prst="rect">
            <a:avLst/>
          </a:prstGeom>
          <a:noFill/>
        </p:spPr>
        <p:txBody>
          <a:bodyPr wrap="square" lIns="33867" tIns="16933" rIns="33867" bIns="16933" anchor="t">
            <a:spAutoFit/>
          </a:bodyPr>
          <a:lstStyle/>
          <a:p>
            <a:pPr algn="ctr" defTabSz="609615"/>
            <a:r>
              <a:rPr lang="en-US" sz="800" b="1">
                <a:ln w="0"/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Bid Collection</a:t>
            </a:r>
            <a:endParaRPr lang="en-US" sz="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2BAE827F-4B9C-E9AE-4F8F-86B424ACFB70}"/>
              </a:ext>
            </a:extLst>
          </p:cNvPr>
          <p:cNvSpPr/>
          <p:nvPr/>
        </p:nvSpPr>
        <p:spPr>
          <a:xfrm>
            <a:off x="3096421" y="5431175"/>
            <a:ext cx="675977" cy="24622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 defTabSz="609615"/>
            <a:r>
              <a:rPr lang="en-IN" sz="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Expiring Contract</a:t>
            </a:r>
            <a:endParaRPr lang="en-US" sz="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E5E80A-B3FB-6159-59DA-5069E9D33C3E}"/>
              </a:ext>
            </a:extLst>
          </p:cNvPr>
          <p:cNvGrpSpPr/>
          <p:nvPr/>
        </p:nvGrpSpPr>
        <p:grpSpPr>
          <a:xfrm>
            <a:off x="8886196" y="2610802"/>
            <a:ext cx="822341" cy="770024"/>
            <a:chOff x="8886192" y="2610799"/>
            <a:chExt cx="822341" cy="770023"/>
          </a:xfrm>
        </p:grpSpPr>
        <p:pic>
          <p:nvPicPr>
            <p:cNvPr id="230" name="Picture 229" descr="A screenshot of a phone&#10;&#10;Description automatically generated">
              <a:extLst>
                <a:ext uri="{FF2B5EF4-FFF2-40B4-BE49-F238E27FC236}">
                  <a16:creationId xmlns:a16="http://schemas.microsoft.com/office/drawing/2014/main" id="{8E458379-93FC-4104-F717-1F1977E3C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6243" y="2610799"/>
              <a:ext cx="582235" cy="7207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18B2F2-ED37-28E9-2001-2F6DC863AB4D}"/>
                </a:ext>
              </a:extLst>
            </p:cNvPr>
            <p:cNvGrpSpPr/>
            <p:nvPr/>
          </p:nvGrpSpPr>
          <p:grpSpPr>
            <a:xfrm>
              <a:off x="8886192" y="3184980"/>
              <a:ext cx="822341" cy="195842"/>
              <a:chOff x="8886192" y="3184980"/>
              <a:chExt cx="822341" cy="195842"/>
            </a:xfrm>
          </p:grpSpPr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B62A1987-683C-4803-2A0A-E6A4B8355CD2}"/>
                  </a:ext>
                </a:extLst>
              </p:cNvPr>
              <p:cNvSpPr/>
              <p:nvPr/>
            </p:nvSpPr>
            <p:spPr>
              <a:xfrm>
                <a:off x="8985528" y="3184980"/>
                <a:ext cx="62366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609615"/>
                <a:r>
                  <a:rPr lang="en-US" sz="800" b="1">
                    <a:ln w="0"/>
                    <a:solidFill>
                      <a:prstClr val="black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Negotiations</a:t>
                </a:r>
                <a:endParaRPr lang="en-US" sz="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79799AB7-A73A-000E-4FE8-8ECE65FC1CBC}"/>
                  </a:ext>
                </a:extLst>
              </p:cNvPr>
              <p:cNvSpPr/>
              <p:nvPr/>
            </p:nvSpPr>
            <p:spPr>
              <a:xfrm>
                <a:off x="8886192" y="3298812"/>
                <a:ext cx="822341" cy="82010"/>
              </a:xfrm>
              <a:prstGeom prst="rect">
                <a:avLst/>
              </a:prstGeom>
              <a:noFill/>
            </p:spPr>
            <p:txBody>
              <a:bodyPr wrap="none" lIns="0" tIns="0" rIns="0" bIns="0" anchor="t">
                <a:spAutoFit/>
              </a:bodyPr>
              <a:lstStyle/>
              <a:p>
                <a:pPr algn="ctr" defTabSz="609615"/>
                <a:r>
                  <a:rPr lang="en-IN" sz="533">
                    <a:solidFill>
                      <a:prstClr val="white">
                        <a:lumMod val="50000"/>
                      </a:prstClr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Negotiate with Suppliers</a:t>
                </a:r>
                <a:endParaRPr lang="en-US" sz="533">
                  <a:solidFill>
                    <a:prstClr val="white">
                      <a:lumMod val="50000"/>
                    </a:prstClr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AB9EC0-8E56-F09A-E0D0-39627CAE69C2}"/>
              </a:ext>
            </a:extLst>
          </p:cNvPr>
          <p:cNvGrpSpPr/>
          <p:nvPr/>
        </p:nvGrpSpPr>
        <p:grpSpPr>
          <a:xfrm>
            <a:off x="5787970" y="2612091"/>
            <a:ext cx="730375" cy="758768"/>
            <a:chOff x="5787969" y="2612090"/>
            <a:chExt cx="730375" cy="7587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BD5056F-3DA3-3407-5BF9-366FAF46F66C}"/>
                </a:ext>
              </a:extLst>
            </p:cNvPr>
            <p:cNvGrpSpPr/>
            <p:nvPr/>
          </p:nvGrpSpPr>
          <p:grpSpPr>
            <a:xfrm>
              <a:off x="5787969" y="3182756"/>
              <a:ext cx="730375" cy="188102"/>
              <a:chOff x="5787969" y="3182756"/>
              <a:chExt cx="730375" cy="188102"/>
            </a:xfrm>
          </p:grpSpPr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66F171F5-5FB9-196D-04D7-9C2C2FF87C25}"/>
                  </a:ext>
                </a:extLst>
              </p:cNvPr>
              <p:cNvSpPr/>
              <p:nvPr/>
            </p:nvSpPr>
            <p:spPr>
              <a:xfrm>
                <a:off x="5787969" y="3182756"/>
                <a:ext cx="730375" cy="123111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609615"/>
                <a:r>
                  <a:rPr lang="en-US" sz="800" b="1">
                    <a:ln w="0"/>
                    <a:solidFill>
                      <a:prstClr val="black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Create Event</a:t>
                </a:r>
                <a:endParaRPr lang="en-US" sz="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6AF3A5FF-5217-9DB9-A230-3DFF7EC33219}"/>
                  </a:ext>
                </a:extLst>
              </p:cNvPr>
              <p:cNvSpPr/>
              <p:nvPr/>
            </p:nvSpPr>
            <p:spPr>
              <a:xfrm>
                <a:off x="5787969" y="3288848"/>
                <a:ext cx="730375" cy="82010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609615"/>
                <a:r>
                  <a:rPr lang="en-IN" sz="533">
                    <a:solidFill>
                      <a:prstClr val="white">
                        <a:lumMod val="50000"/>
                      </a:prstClr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Creates an Event</a:t>
                </a:r>
                <a:endParaRPr lang="en-US" sz="533">
                  <a:solidFill>
                    <a:prstClr val="white">
                      <a:lumMod val="50000"/>
                    </a:prstClr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pic>
          <p:nvPicPr>
            <p:cNvPr id="236" name="Picture 235" descr="A screenshot of a calendar&#10;&#10;Description automatically generated">
              <a:extLst>
                <a:ext uri="{FF2B5EF4-FFF2-40B4-BE49-F238E27FC236}">
                  <a16:creationId xmlns:a16="http://schemas.microsoft.com/office/drawing/2014/main" id="{F9314F8A-626B-40D8-DC5F-928E228F3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2039" y="2612090"/>
              <a:ext cx="582234" cy="72070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37411E-4974-27EC-6917-BE57A97CE54D}"/>
              </a:ext>
            </a:extLst>
          </p:cNvPr>
          <p:cNvGrpSpPr/>
          <p:nvPr/>
        </p:nvGrpSpPr>
        <p:grpSpPr>
          <a:xfrm>
            <a:off x="6826329" y="2609610"/>
            <a:ext cx="730375" cy="776414"/>
            <a:chOff x="6826327" y="2609604"/>
            <a:chExt cx="730375" cy="776412"/>
          </a:xfrm>
        </p:grpSpPr>
        <p:pic>
          <p:nvPicPr>
            <p:cNvPr id="238" name="Picture 237" descr="A screenshot of a phone&#10;&#10;Description automatically generated">
              <a:extLst>
                <a:ext uri="{FF2B5EF4-FFF2-40B4-BE49-F238E27FC236}">
                  <a16:creationId xmlns:a16="http://schemas.microsoft.com/office/drawing/2014/main" id="{5088823B-8C3D-089F-3058-56CB3369D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398" y="2609604"/>
              <a:ext cx="582234" cy="720699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1EDC855-6603-AC59-9B2C-CB5761C672C9}"/>
                </a:ext>
              </a:extLst>
            </p:cNvPr>
            <p:cNvGrpSpPr/>
            <p:nvPr/>
          </p:nvGrpSpPr>
          <p:grpSpPr>
            <a:xfrm>
              <a:off x="6826327" y="3188732"/>
              <a:ext cx="730375" cy="197284"/>
              <a:chOff x="6826327" y="3188732"/>
              <a:chExt cx="730375" cy="197284"/>
            </a:xfrm>
          </p:grpSpPr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3E2FAF20-771E-8669-202F-D60A0FD18774}"/>
                  </a:ext>
                </a:extLst>
              </p:cNvPr>
              <p:cNvSpPr/>
              <p:nvPr/>
            </p:nvSpPr>
            <p:spPr>
              <a:xfrm>
                <a:off x="6826327" y="3188732"/>
                <a:ext cx="730375" cy="123110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609615"/>
                <a:r>
                  <a:rPr lang="en-US" sz="800" b="1">
                    <a:ln w="0"/>
                    <a:solidFill>
                      <a:prstClr val="black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Suppliers</a:t>
                </a:r>
                <a:endParaRPr lang="en-US" sz="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F8A2B354-FD0F-57B2-114B-5797D6E1F2F6}"/>
                  </a:ext>
                </a:extLst>
              </p:cNvPr>
              <p:cNvSpPr/>
              <p:nvPr/>
            </p:nvSpPr>
            <p:spPr>
              <a:xfrm>
                <a:off x="6826327" y="3304006"/>
                <a:ext cx="730375" cy="82010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609615"/>
                <a:r>
                  <a:rPr lang="en-IN" sz="533">
                    <a:solidFill>
                      <a:prstClr val="white">
                        <a:lumMod val="50000"/>
                      </a:prstClr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Find Suppliers</a:t>
                </a:r>
                <a:endParaRPr lang="en-US" sz="533">
                  <a:solidFill>
                    <a:prstClr val="white">
                      <a:lumMod val="50000"/>
                    </a:prstClr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6E91FA-E6D1-BE4C-0432-976097CD0CDB}"/>
              </a:ext>
            </a:extLst>
          </p:cNvPr>
          <p:cNvGrpSpPr/>
          <p:nvPr/>
        </p:nvGrpSpPr>
        <p:grpSpPr>
          <a:xfrm>
            <a:off x="7874397" y="2610437"/>
            <a:ext cx="730375" cy="771339"/>
            <a:chOff x="7874395" y="2610435"/>
            <a:chExt cx="730375" cy="771338"/>
          </a:xfrm>
        </p:grpSpPr>
        <p:pic>
          <p:nvPicPr>
            <p:cNvPr id="242" name="Picture 241" descr="A blue and white sign with a white text on it&#10;&#10;Description automatically generated">
              <a:extLst>
                <a:ext uri="{FF2B5EF4-FFF2-40B4-BE49-F238E27FC236}">
                  <a16:creationId xmlns:a16="http://schemas.microsoft.com/office/drawing/2014/main" id="{16006F27-4481-4A9B-05FD-44923154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793" y="2610435"/>
              <a:ext cx="577580" cy="714939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3C1008D-35B7-DA45-A80A-6074ED969736}"/>
                </a:ext>
              </a:extLst>
            </p:cNvPr>
            <p:cNvGrpSpPr/>
            <p:nvPr/>
          </p:nvGrpSpPr>
          <p:grpSpPr>
            <a:xfrm>
              <a:off x="7874395" y="3186486"/>
              <a:ext cx="730375" cy="195287"/>
              <a:chOff x="7874395" y="3186486"/>
              <a:chExt cx="730375" cy="195287"/>
            </a:xfrm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8CAEAFDF-E910-DFFF-9BB4-80D84B1F57C8}"/>
                  </a:ext>
                </a:extLst>
              </p:cNvPr>
              <p:cNvSpPr/>
              <p:nvPr/>
            </p:nvSpPr>
            <p:spPr>
              <a:xfrm>
                <a:off x="7874395" y="3186486"/>
                <a:ext cx="730375" cy="123111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609615"/>
                <a:r>
                  <a:rPr lang="en-US" sz="800" b="1">
                    <a:ln w="0"/>
                    <a:solidFill>
                      <a:prstClr val="black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Bid Collection</a:t>
                </a:r>
                <a:endParaRPr lang="en-US" sz="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9B95513-7053-2B91-1548-DC26CFF7366B}"/>
                  </a:ext>
                </a:extLst>
              </p:cNvPr>
              <p:cNvSpPr/>
              <p:nvPr/>
            </p:nvSpPr>
            <p:spPr>
              <a:xfrm>
                <a:off x="7874395" y="3299763"/>
                <a:ext cx="730375" cy="82010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609615"/>
                <a:r>
                  <a:rPr lang="en-IN" sz="533">
                    <a:solidFill>
                      <a:prstClr val="white">
                        <a:lumMod val="50000"/>
                      </a:prstClr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Set no. of Bids</a:t>
                </a:r>
                <a:endParaRPr lang="en-US" sz="533">
                  <a:solidFill>
                    <a:prstClr val="white">
                      <a:lumMod val="50000"/>
                    </a:prstClr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7BB983-0C38-10A9-73C4-21B1206CF5C0}"/>
              </a:ext>
            </a:extLst>
          </p:cNvPr>
          <p:cNvGrpSpPr/>
          <p:nvPr/>
        </p:nvGrpSpPr>
        <p:grpSpPr>
          <a:xfrm>
            <a:off x="7703628" y="4378640"/>
            <a:ext cx="1225728" cy="807685"/>
            <a:chOff x="7703628" y="4378640"/>
            <a:chExt cx="1225728" cy="80768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3F4FFDE-9355-0256-74C0-F13EA0AB881A}"/>
                </a:ext>
              </a:extLst>
            </p:cNvPr>
            <p:cNvGrpSpPr/>
            <p:nvPr/>
          </p:nvGrpSpPr>
          <p:grpSpPr>
            <a:xfrm>
              <a:off x="7703628" y="4965199"/>
              <a:ext cx="1225728" cy="221126"/>
              <a:chOff x="7703628" y="4965199"/>
              <a:chExt cx="1225728" cy="221126"/>
            </a:xfrm>
          </p:grpSpPr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8CF9F85A-CDAA-0EE2-AE2B-823907674BD6}"/>
                  </a:ext>
                </a:extLst>
              </p:cNvPr>
              <p:cNvSpPr/>
              <p:nvPr/>
            </p:nvSpPr>
            <p:spPr>
              <a:xfrm>
                <a:off x="7703628" y="4965199"/>
                <a:ext cx="1225728" cy="123111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609615"/>
                <a:r>
                  <a:rPr lang="en-IN" sz="800" b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Renewal Negotiation</a:t>
                </a:r>
                <a:endParaRPr lang="en-US" sz="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B9ABBA0-3522-F561-EB1F-455CCDE7C2D5}"/>
                  </a:ext>
                </a:extLst>
              </p:cNvPr>
              <p:cNvSpPr/>
              <p:nvPr/>
            </p:nvSpPr>
            <p:spPr>
              <a:xfrm>
                <a:off x="7915212" y="5104315"/>
                <a:ext cx="730376" cy="82010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609615"/>
                <a:r>
                  <a:rPr lang="en-IN" sz="533">
                    <a:solidFill>
                      <a:prstClr val="white">
                        <a:lumMod val="50000"/>
                      </a:prstClr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Assistance</a:t>
                </a:r>
              </a:p>
            </p:txBody>
          </p:sp>
        </p:grpSp>
        <p:pic>
          <p:nvPicPr>
            <p:cNvPr id="248" name="Picture 247" descr="A screen shot of a phone&#10;&#10;Description automatically generated">
              <a:extLst>
                <a:ext uri="{FF2B5EF4-FFF2-40B4-BE49-F238E27FC236}">
                  <a16:creationId xmlns:a16="http://schemas.microsoft.com/office/drawing/2014/main" id="{C2715D49-3A7D-656E-682B-5AB40D75A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3725" y="4378640"/>
              <a:ext cx="582235" cy="72069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54CFDE-7A1A-8B84-7E49-94A54533DB02}"/>
              </a:ext>
            </a:extLst>
          </p:cNvPr>
          <p:cNvGrpSpPr/>
          <p:nvPr/>
        </p:nvGrpSpPr>
        <p:grpSpPr>
          <a:xfrm>
            <a:off x="8878171" y="4378648"/>
            <a:ext cx="991239" cy="815876"/>
            <a:chOff x="8878171" y="4378640"/>
            <a:chExt cx="991238" cy="815874"/>
          </a:xfrm>
        </p:grpSpPr>
        <p:pic>
          <p:nvPicPr>
            <p:cNvPr id="250" name="Picture 249" descr="A screenshot of a phone&#10;&#10;Description automatically generated">
              <a:extLst>
                <a:ext uri="{FF2B5EF4-FFF2-40B4-BE49-F238E27FC236}">
                  <a16:creationId xmlns:a16="http://schemas.microsoft.com/office/drawing/2014/main" id="{AE05A590-0EB2-B116-B94D-9F589C7F1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426" y="4378640"/>
              <a:ext cx="582235" cy="720701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2DD729F-C879-C519-C266-532E6143D0B3}"/>
                </a:ext>
              </a:extLst>
            </p:cNvPr>
            <p:cNvGrpSpPr/>
            <p:nvPr/>
          </p:nvGrpSpPr>
          <p:grpSpPr>
            <a:xfrm>
              <a:off x="8878171" y="4970001"/>
              <a:ext cx="991238" cy="224513"/>
              <a:chOff x="8878171" y="4970001"/>
              <a:chExt cx="991238" cy="224513"/>
            </a:xfrm>
          </p:grpSpPr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0604CBC9-558B-37E0-24B5-B7AEDDE14BF7}"/>
                  </a:ext>
                </a:extLst>
              </p:cNvPr>
              <p:cNvSpPr/>
              <p:nvPr/>
            </p:nvSpPr>
            <p:spPr>
              <a:xfrm>
                <a:off x="8878171" y="4970001"/>
                <a:ext cx="991238" cy="123111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609615"/>
                <a:r>
                  <a:rPr lang="en-IN" sz="800" b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Amend Contract</a:t>
                </a:r>
                <a:endParaRPr lang="en-US" sz="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057F0897-2CC6-1FE0-73CA-F36426B7F884}"/>
                  </a:ext>
                </a:extLst>
              </p:cNvPr>
              <p:cNvSpPr/>
              <p:nvPr/>
            </p:nvSpPr>
            <p:spPr>
              <a:xfrm>
                <a:off x="9033708" y="5112504"/>
                <a:ext cx="616833" cy="82010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609615"/>
                <a:r>
                  <a:rPr lang="en-IN" sz="533">
                    <a:solidFill>
                      <a:prstClr val="white">
                        <a:lumMod val="50000"/>
                      </a:prstClr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Autonomous 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22FFA5-5EDA-62EE-B5BC-0975A381614C}"/>
              </a:ext>
            </a:extLst>
          </p:cNvPr>
          <p:cNvGrpSpPr/>
          <p:nvPr/>
        </p:nvGrpSpPr>
        <p:grpSpPr>
          <a:xfrm>
            <a:off x="5637545" y="4378640"/>
            <a:ext cx="1030337" cy="816786"/>
            <a:chOff x="5637544" y="4378637"/>
            <a:chExt cx="1030337" cy="816785"/>
          </a:xfrm>
        </p:grpSpPr>
        <p:pic>
          <p:nvPicPr>
            <p:cNvPr id="254" name="Picture 253" descr="A logo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3A611025-61C6-152A-FF1C-845ED9479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20" y="4378637"/>
              <a:ext cx="582234" cy="7207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386DBF0-5404-5645-252A-C46131095AD7}"/>
                </a:ext>
              </a:extLst>
            </p:cNvPr>
            <p:cNvGrpSpPr/>
            <p:nvPr/>
          </p:nvGrpSpPr>
          <p:grpSpPr>
            <a:xfrm>
              <a:off x="5637544" y="4980371"/>
              <a:ext cx="1030337" cy="215051"/>
              <a:chOff x="5637544" y="4980371"/>
              <a:chExt cx="1030337" cy="215051"/>
            </a:xfrm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8B1A7BDB-07CF-D349-8604-E088162AED83}"/>
                  </a:ext>
                </a:extLst>
              </p:cNvPr>
              <p:cNvSpPr/>
              <p:nvPr/>
            </p:nvSpPr>
            <p:spPr>
              <a:xfrm>
                <a:off x="5637544" y="4980371"/>
                <a:ext cx="1030337" cy="123111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609615"/>
                <a:r>
                  <a:rPr lang="en-IN" sz="800" b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Expiring Contract</a:t>
                </a:r>
                <a:endParaRPr lang="en-US" sz="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8052F0CE-3375-CB0D-1247-1061492B1F73}"/>
                  </a:ext>
                </a:extLst>
              </p:cNvPr>
              <p:cNvSpPr/>
              <p:nvPr/>
            </p:nvSpPr>
            <p:spPr>
              <a:xfrm>
                <a:off x="5819549" y="5113412"/>
                <a:ext cx="730374" cy="82010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609615"/>
                <a:r>
                  <a:rPr lang="en-IN" sz="533">
                    <a:solidFill>
                      <a:prstClr val="white">
                        <a:lumMod val="50000"/>
                      </a:prstClr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Miner</a:t>
                </a:r>
                <a:endParaRPr lang="en-US" sz="533">
                  <a:solidFill>
                    <a:prstClr val="white">
                      <a:lumMod val="50000"/>
                    </a:prstClr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A5C278-2C84-7BBC-E13B-7A9519FC8ADB}"/>
              </a:ext>
            </a:extLst>
          </p:cNvPr>
          <p:cNvGrpSpPr/>
          <p:nvPr/>
        </p:nvGrpSpPr>
        <p:grpSpPr>
          <a:xfrm>
            <a:off x="6703432" y="4378640"/>
            <a:ext cx="1030337" cy="796919"/>
            <a:chOff x="6703430" y="4378636"/>
            <a:chExt cx="1030337" cy="796918"/>
          </a:xfrm>
        </p:grpSpPr>
        <p:pic>
          <p:nvPicPr>
            <p:cNvPr id="260" name="Picture 259" descr="A screenshot of a phone&#10;&#10;Description automatically generated">
              <a:extLst>
                <a:ext uri="{FF2B5EF4-FFF2-40B4-BE49-F238E27FC236}">
                  <a16:creationId xmlns:a16="http://schemas.microsoft.com/office/drawing/2014/main" id="{7F1C08FD-69F4-37B6-C8D3-E2F65A9B6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301" y="4378636"/>
              <a:ext cx="582235" cy="720699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FF88ABF-8F21-0460-BB8F-374E66BA08C1}"/>
                </a:ext>
              </a:extLst>
            </p:cNvPr>
            <p:cNvGrpSpPr/>
            <p:nvPr/>
          </p:nvGrpSpPr>
          <p:grpSpPr>
            <a:xfrm>
              <a:off x="6703430" y="4953343"/>
              <a:ext cx="1030337" cy="222211"/>
              <a:chOff x="6703430" y="4953343"/>
              <a:chExt cx="1030337" cy="22221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497FE133-4072-FAE8-C750-C0973D5236B5}"/>
                  </a:ext>
                </a:extLst>
              </p:cNvPr>
              <p:cNvSpPr/>
              <p:nvPr/>
            </p:nvSpPr>
            <p:spPr>
              <a:xfrm>
                <a:off x="6703430" y="4953343"/>
                <a:ext cx="1030337" cy="123111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609615"/>
                <a:r>
                  <a:rPr lang="en-IN" sz="800" b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Contract Review</a:t>
                </a:r>
                <a:endParaRPr lang="en-US" sz="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C83170C0-382B-C24C-DE01-6AE307BB0F1A}"/>
                  </a:ext>
                </a:extLst>
              </p:cNvPr>
              <p:cNvSpPr/>
              <p:nvPr/>
            </p:nvSpPr>
            <p:spPr>
              <a:xfrm>
                <a:off x="6865229" y="5093544"/>
                <a:ext cx="730376" cy="82010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 defTabSz="609615"/>
                <a:r>
                  <a:rPr lang="en-IN" sz="533">
                    <a:solidFill>
                      <a:prstClr val="white">
                        <a:lumMod val="50000"/>
                      </a:prstClr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Redlining </a:t>
                </a:r>
              </a:p>
            </p:txBody>
          </p:sp>
        </p:grpSp>
      </p:grpSp>
      <p:sp>
        <p:nvSpPr>
          <p:cNvPr id="15" name="Title 14">
            <a:extLst>
              <a:ext uri="{FF2B5EF4-FFF2-40B4-BE49-F238E27FC236}">
                <a16:creationId xmlns:a16="http://schemas.microsoft.com/office/drawing/2014/main" id="{079CB0C5-1CF9-A209-FF0F-2F12AB90C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KI-AGENTEN</a:t>
            </a:r>
            <a:r>
              <a:rPr lang="de-DE" b="0" dirty="0"/>
              <a:t> als unabhängige und flexible Einkaufsassistenten</a:t>
            </a:r>
            <a:endParaRPr lang="en-DE" b="0" dirty="0"/>
          </a:p>
        </p:txBody>
      </p:sp>
    </p:spTree>
    <p:extLst>
      <p:ext uri="{BB962C8B-B14F-4D97-AF65-F5344CB8AC3E}">
        <p14:creationId xmlns:p14="http://schemas.microsoft.com/office/powerpoint/2010/main" val="425618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1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4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  <p:bldP spid="184" grpId="0" animBg="1"/>
      <p:bldP spid="1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E07C-A410-225B-36BC-A4305A6F0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00" y="177100"/>
            <a:ext cx="10929346" cy="484813"/>
          </a:xfrm>
        </p:spPr>
        <p:txBody>
          <a:bodyPr/>
          <a:lstStyle/>
          <a:p>
            <a:r>
              <a:rPr lang="en-US" dirty="0"/>
              <a:t>ARDENT PARTNER’s | </a:t>
            </a:r>
            <a:r>
              <a:rPr lang="en-US" b="0" dirty="0"/>
              <a:t>Procurement Metrics that Matter in 2025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1AAD2-96A6-792D-3232-673CCC1E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46" y="1351012"/>
            <a:ext cx="11078308" cy="464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3B7C58-6501-FF43-0184-DBB83F9A8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5"/>
            <a:ext cx="12192000" cy="64422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7ABD7E-BE7A-F787-57FC-5A7B1341A216}"/>
              </a:ext>
            </a:extLst>
          </p:cNvPr>
          <p:cNvSpPr/>
          <p:nvPr/>
        </p:nvSpPr>
        <p:spPr>
          <a:xfrm>
            <a:off x="2909455" y="2059709"/>
            <a:ext cx="4627418" cy="33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704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869EF5-ADFD-8C13-96AD-2CE400D24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17"/>
            <a:ext cx="12192000" cy="642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35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053742-C512-3252-918A-10759AECF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81"/>
            <a:ext cx="12192000" cy="640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37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C0EE3-1183-4D9C-2838-4C21F413F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A0B818-DFFF-B725-019B-6A4C1E0B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91" r="6033" b="6781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56CD5B-4FB2-8BE1-C740-4C4F5338F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012"/>
            <a:ext cx="12192001" cy="457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16A91A-F6F1-36C9-0630-7ED9941C7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86" y="107924"/>
            <a:ext cx="927229" cy="3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84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0EA63-A301-7B37-1934-302B41B47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9179E5-921B-1C9E-7788-F10EBB877F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91" r="6033" b="6781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503A8D-AEF4-D042-E0CF-A6EB2D74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9012"/>
            <a:ext cx="12192001" cy="457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DD4B94-708E-F29B-145C-9ED0D1009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86" y="107924"/>
            <a:ext cx="927229" cy="36835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196E993-B46B-D46A-6A11-5A6D1DA275EC}"/>
              </a:ext>
            </a:extLst>
          </p:cNvPr>
          <p:cNvSpPr/>
          <p:nvPr/>
        </p:nvSpPr>
        <p:spPr>
          <a:xfrm>
            <a:off x="4302920" y="820389"/>
            <a:ext cx="646719" cy="62741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9CB96A-3D82-2E74-71F8-531D2CB3DD54}"/>
              </a:ext>
            </a:extLst>
          </p:cNvPr>
          <p:cNvSpPr/>
          <p:nvPr/>
        </p:nvSpPr>
        <p:spPr>
          <a:xfrm>
            <a:off x="304800" y="1876425"/>
            <a:ext cx="11718990" cy="452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642D3F-83C7-A740-207E-F28D3879B2CB}"/>
              </a:ext>
            </a:extLst>
          </p:cNvPr>
          <p:cNvSpPr/>
          <p:nvPr/>
        </p:nvSpPr>
        <p:spPr>
          <a:xfrm>
            <a:off x="11801475" y="2085975"/>
            <a:ext cx="288990" cy="412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71D414-33B8-31F3-A151-A54A07DBAE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21" t="8452" r="6198" b="8036"/>
          <a:stretch/>
        </p:blipFill>
        <p:spPr>
          <a:xfrm>
            <a:off x="60474" y="525133"/>
            <a:ext cx="12197745" cy="510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26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6496B-1DED-AE16-9978-10BC91DD1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EB3682-9EF6-230F-54A4-6F94A590FC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91" r="6033" b="6781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68EB54-CF2A-D774-B1AF-9C0096956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9012"/>
            <a:ext cx="12192001" cy="457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00F4AB-4E2C-EFC9-73D7-ECB590B8F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86" y="107924"/>
            <a:ext cx="927229" cy="36835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07DAAF8-3D87-9249-76F6-F8D0AEC91D6B}"/>
              </a:ext>
            </a:extLst>
          </p:cNvPr>
          <p:cNvSpPr/>
          <p:nvPr/>
        </p:nvSpPr>
        <p:spPr>
          <a:xfrm>
            <a:off x="4302920" y="820389"/>
            <a:ext cx="646719" cy="62741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B97625-CF8D-ED93-EA80-F085E99AC9CB}"/>
              </a:ext>
            </a:extLst>
          </p:cNvPr>
          <p:cNvSpPr/>
          <p:nvPr/>
        </p:nvSpPr>
        <p:spPr>
          <a:xfrm>
            <a:off x="304800" y="1876425"/>
            <a:ext cx="11718990" cy="452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9C4D6F-9BFC-BCCA-D046-FEA324972083}"/>
              </a:ext>
            </a:extLst>
          </p:cNvPr>
          <p:cNvSpPr/>
          <p:nvPr/>
        </p:nvSpPr>
        <p:spPr>
          <a:xfrm>
            <a:off x="11801475" y="2085975"/>
            <a:ext cx="288990" cy="412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89537F-F2D9-9202-3C62-0352F4425F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21" t="8452" r="6198" b="8036"/>
          <a:stretch/>
        </p:blipFill>
        <p:spPr>
          <a:xfrm>
            <a:off x="60474" y="525133"/>
            <a:ext cx="12197745" cy="5109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07FDF2-D97B-58F2-C175-858E46373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269" y="1876425"/>
            <a:ext cx="11791669" cy="29373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CD5EB1-943A-B3B3-A642-07DFA6202418}"/>
              </a:ext>
            </a:extLst>
          </p:cNvPr>
          <p:cNvSpPr/>
          <p:nvPr/>
        </p:nvSpPr>
        <p:spPr>
          <a:xfrm>
            <a:off x="2511971" y="4813738"/>
            <a:ext cx="9341202" cy="1503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E7FB9F4-FA2C-B88D-528A-9D99D1B644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8365" y="519260"/>
            <a:ext cx="5383070" cy="11950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823A90-4CCC-E6E9-979A-69242E69C73E}"/>
              </a:ext>
            </a:extLst>
          </p:cNvPr>
          <p:cNvSpPr/>
          <p:nvPr/>
        </p:nvSpPr>
        <p:spPr>
          <a:xfrm>
            <a:off x="6127103" y="4197354"/>
            <a:ext cx="4053217" cy="1629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2148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027AF-D214-2251-3CD5-200A91130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C1356C-4571-0D37-D5A5-260587B211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91" r="6033" b="6781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4DB648-A8D5-05BE-29C2-692697306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9012"/>
            <a:ext cx="12192001" cy="457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6A0349-2179-5CE4-08BA-D45CE0332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86" y="107924"/>
            <a:ext cx="927229" cy="36835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0ACF82D-E8BD-339B-FEE6-60CBFBBBB8E3}"/>
              </a:ext>
            </a:extLst>
          </p:cNvPr>
          <p:cNvSpPr/>
          <p:nvPr/>
        </p:nvSpPr>
        <p:spPr>
          <a:xfrm>
            <a:off x="4302920" y="820389"/>
            <a:ext cx="646719" cy="62741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D7900C-EBCC-CD88-FAF6-4B238017C01C}"/>
              </a:ext>
            </a:extLst>
          </p:cNvPr>
          <p:cNvSpPr/>
          <p:nvPr/>
        </p:nvSpPr>
        <p:spPr>
          <a:xfrm>
            <a:off x="304800" y="1876425"/>
            <a:ext cx="11718990" cy="452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5C4AB5-DDAE-4356-0DB9-D8DEE649DF4A}"/>
              </a:ext>
            </a:extLst>
          </p:cNvPr>
          <p:cNvSpPr/>
          <p:nvPr/>
        </p:nvSpPr>
        <p:spPr>
          <a:xfrm>
            <a:off x="11801475" y="2085975"/>
            <a:ext cx="288990" cy="412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07CC5F-625B-DCE7-7312-A75D50942D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21" t="8452" r="6198" b="8036"/>
          <a:stretch/>
        </p:blipFill>
        <p:spPr>
          <a:xfrm>
            <a:off x="60474" y="525133"/>
            <a:ext cx="12197745" cy="51091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AFED63-A11F-2F37-9FB4-3A4B0C11F086}"/>
              </a:ext>
            </a:extLst>
          </p:cNvPr>
          <p:cNvSpPr/>
          <p:nvPr/>
        </p:nvSpPr>
        <p:spPr>
          <a:xfrm>
            <a:off x="2511971" y="4813738"/>
            <a:ext cx="9341202" cy="1503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963DCC-E37D-820B-038A-53F8F2F5F2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6057" y="511581"/>
            <a:ext cx="6782234" cy="12331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2C81C2-1F69-2B88-D695-2A17D843CD62}"/>
              </a:ext>
            </a:extLst>
          </p:cNvPr>
          <p:cNvSpPr/>
          <p:nvPr/>
        </p:nvSpPr>
        <p:spPr>
          <a:xfrm>
            <a:off x="226980" y="1886935"/>
            <a:ext cx="11718990" cy="4703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F6ECBF-A8D1-FBDE-538F-557E3F17829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64" t="1117" b="6540"/>
          <a:stretch/>
        </p:blipFill>
        <p:spPr>
          <a:xfrm>
            <a:off x="589740" y="1915773"/>
            <a:ext cx="11043525" cy="464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7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02CB7-FC02-3787-12E0-60E58F182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680288-F3EF-EF26-8B49-32300533C1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91" r="6033" b="6781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F6168E-6057-B47C-97B4-9FDC4BC06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9012"/>
            <a:ext cx="12192001" cy="457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F76E79-41A3-E2ED-E74C-24EEE8F26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86" y="107924"/>
            <a:ext cx="927229" cy="36835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3EF1F7F-60BC-1398-0C6F-1B4CBF705DB1}"/>
              </a:ext>
            </a:extLst>
          </p:cNvPr>
          <p:cNvSpPr/>
          <p:nvPr/>
        </p:nvSpPr>
        <p:spPr>
          <a:xfrm>
            <a:off x="4302920" y="820389"/>
            <a:ext cx="646719" cy="62741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568982-1CCD-84A8-BF32-F62DCE56D4E8}"/>
              </a:ext>
            </a:extLst>
          </p:cNvPr>
          <p:cNvSpPr/>
          <p:nvPr/>
        </p:nvSpPr>
        <p:spPr>
          <a:xfrm>
            <a:off x="304800" y="1876425"/>
            <a:ext cx="11718990" cy="452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0A3E93-6440-F8B3-80BA-67FDC4C3E11A}"/>
              </a:ext>
            </a:extLst>
          </p:cNvPr>
          <p:cNvSpPr/>
          <p:nvPr/>
        </p:nvSpPr>
        <p:spPr>
          <a:xfrm>
            <a:off x="11801475" y="2085975"/>
            <a:ext cx="288990" cy="412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47D83E-7D2A-9434-4DC4-45E3B1F554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21" t="8452" r="6198" b="8036"/>
          <a:stretch/>
        </p:blipFill>
        <p:spPr>
          <a:xfrm>
            <a:off x="60474" y="525133"/>
            <a:ext cx="12197745" cy="51091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9416E1-7A97-D4A6-B168-2B4A6972A241}"/>
              </a:ext>
            </a:extLst>
          </p:cNvPr>
          <p:cNvSpPr/>
          <p:nvPr/>
        </p:nvSpPr>
        <p:spPr>
          <a:xfrm>
            <a:off x="2511971" y="4813738"/>
            <a:ext cx="9341202" cy="1503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E27789-9B91-A2F2-5E29-29301CE5BEDC}"/>
              </a:ext>
            </a:extLst>
          </p:cNvPr>
          <p:cNvSpPr/>
          <p:nvPr/>
        </p:nvSpPr>
        <p:spPr>
          <a:xfrm>
            <a:off x="226980" y="1886935"/>
            <a:ext cx="11718990" cy="4703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F80636-F235-083E-542D-8396B2E27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318" y="516457"/>
            <a:ext cx="9722498" cy="12400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985723-1068-A8C7-B7F6-694E12A09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54" y="2051736"/>
            <a:ext cx="11658516" cy="317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36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16BCB-E01A-2D5D-4642-048B68E52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9BD39A-849C-EA80-163E-F3AE5312D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91" r="6033" b="6781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5C65BD-EE9E-370D-51AB-20719156A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9012"/>
            <a:ext cx="12192001" cy="457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E3CAD-2926-31C3-B2C2-265BE4626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86" y="107924"/>
            <a:ext cx="927229" cy="36835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DCD57FF-3A8B-A082-B96D-C57C7345EA27}"/>
              </a:ext>
            </a:extLst>
          </p:cNvPr>
          <p:cNvSpPr/>
          <p:nvPr/>
        </p:nvSpPr>
        <p:spPr>
          <a:xfrm>
            <a:off x="4291197" y="820389"/>
            <a:ext cx="646719" cy="62741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673939-F0CE-8D8E-7A4C-55E83C4C9F9D}"/>
              </a:ext>
            </a:extLst>
          </p:cNvPr>
          <p:cNvSpPr/>
          <p:nvPr/>
        </p:nvSpPr>
        <p:spPr>
          <a:xfrm>
            <a:off x="304800" y="1876425"/>
            <a:ext cx="11718990" cy="452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826428-84EF-2CB1-DEB0-113572D47BF4}"/>
              </a:ext>
            </a:extLst>
          </p:cNvPr>
          <p:cNvSpPr/>
          <p:nvPr/>
        </p:nvSpPr>
        <p:spPr>
          <a:xfrm>
            <a:off x="11801475" y="2085975"/>
            <a:ext cx="288990" cy="412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FC0D4A-F474-F65D-45DF-AF5C27B55A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21" t="8452" r="6198" b="8036"/>
          <a:stretch/>
        </p:blipFill>
        <p:spPr>
          <a:xfrm>
            <a:off x="60474" y="525133"/>
            <a:ext cx="12197745" cy="51091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2956DF-BD51-6807-BFF9-075FB7A11461}"/>
              </a:ext>
            </a:extLst>
          </p:cNvPr>
          <p:cNvSpPr/>
          <p:nvPr/>
        </p:nvSpPr>
        <p:spPr>
          <a:xfrm>
            <a:off x="2511971" y="4813738"/>
            <a:ext cx="9341202" cy="1503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8B609-23DD-5855-2660-0688B557903D}"/>
              </a:ext>
            </a:extLst>
          </p:cNvPr>
          <p:cNvSpPr/>
          <p:nvPr/>
        </p:nvSpPr>
        <p:spPr>
          <a:xfrm>
            <a:off x="226980" y="1886935"/>
            <a:ext cx="11718990" cy="452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B5BBD5-BDF9-5797-A1BF-C1E4E6AA7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7317" y="562019"/>
            <a:ext cx="9753600" cy="1184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7887C6-7BEF-4B28-CEA8-A7F5D8780B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-569"/>
          <a:stretch/>
        </p:blipFill>
        <p:spPr>
          <a:xfrm>
            <a:off x="80268" y="1787759"/>
            <a:ext cx="12095192" cy="234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95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2D65D-5769-32AF-CAB7-EE681BAB9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0">
            <a:extLst>
              <a:ext uri="{FF2B5EF4-FFF2-40B4-BE49-F238E27FC236}">
                <a16:creationId xmlns:a16="http://schemas.microsoft.com/office/drawing/2014/main" id="{FBAED38D-F399-B830-8003-FD4E5D81F32D}"/>
              </a:ext>
            </a:extLst>
          </p:cNvPr>
          <p:cNvSpPr txBox="1"/>
          <p:nvPr/>
        </p:nvSpPr>
        <p:spPr>
          <a:xfrm>
            <a:off x="685801" y="326201"/>
            <a:ext cx="10975404" cy="27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15">
              <a:lnSpc>
                <a:spcPts val="2400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DC34F-D67F-40F5-311C-E67D955DC34B}"/>
              </a:ext>
            </a:extLst>
          </p:cNvPr>
          <p:cNvSpPr txBox="1"/>
          <p:nvPr/>
        </p:nvSpPr>
        <p:spPr>
          <a:xfrm>
            <a:off x="7402617" y="2184057"/>
            <a:ext cx="4484584" cy="2208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6" indent="-228606" defTabSz="609615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de-DE" sz="13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Fragmentierte und dezentralisierte Ausgaben</a:t>
            </a:r>
          </a:p>
          <a:p>
            <a:pPr marL="228606" indent="-228606" defTabSz="609615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de-DE" sz="13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Fehlende Tools für umfassende Transparenz</a:t>
            </a:r>
          </a:p>
          <a:p>
            <a:pPr marL="228606" indent="-228606" defTabSz="609615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de-DE" sz="13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Uneinheitliche Beschaffungspraktiken</a:t>
            </a:r>
          </a:p>
          <a:p>
            <a:pPr marL="228606" indent="-228606" defTabSz="609615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de-DE" sz="13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Begrenzte Ressourcen zur Steuerung des Tail </a:t>
            </a:r>
            <a:r>
              <a:rPr lang="de-DE" sz="13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</a:t>
            </a:r>
            <a:endParaRPr lang="en-US" sz="13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6AF21DE-917E-949B-DDDE-6CB3916863E1}"/>
              </a:ext>
            </a:extLst>
          </p:cNvPr>
          <p:cNvSpPr/>
          <p:nvPr/>
        </p:nvSpPr>
        <p:spPr>
          <a:xfrm rot="5400000">
            <a:off x="9289372" y="4623546"/>
            <a:ext cx="280517" cy="261735"/>
          </a:xfrm>
          <a:prstGeom prst="rightArrow">
            <a:avLst/>
          </a:prstGeom>
          <a:solidFill>
            <a:srgbClr val="B4CF55"/>
          </a:solidFill>
          <a:ln w="9525">
            <a:solidFill>
              <a:srgbClr val="0029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399306A-C67F-F219-1C14-434654A9D5EF}"/>
              </a:ext>
            </a:extLst>
          </p:cNvPr>
          <p:cNvGrpSpPr/>
          <p:nvPr/>
        </p:nvGrpSpPr>
        <p:grpSpPr>
          <a:xfrm>
            <a:off x="7089858" y="5439986"/>
            <a:ext cx="1512756" cy="702956"/>
            <a:chOff x="7089858" y="5231641"/>
            <a:chExt cx="1512756" cy="70295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22D8A54-3ECE-E716-E9F8-36253BE71823}"/>
                </a:ext>
              </a:extLst>
            </p:cNvPr>
            <p:cNvSpPr/>
            <p:nvPr/>
          </p:nvSpPr>
          <p:spPr>
            <a:xfrm>
              <a:off x="7089858" y="5231641"/>
              <a:ext cx="1512756" cy="702956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B4CF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/>
              <a:endParaRPr lang="en-IN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7F0BD6-E102-3658-85A9-E533B6D63DFB}"/>
                </a:ext>
              </a:extLst>
            </p:cNvPr>
            <p:cNvSpPr txBox="1"/>
            <p:nvPr/>
          </p:nvSpPr>
          <p:spPr>
            <a:xfrm>
              <a:off x="7141767" y="5331206"/>
              <a:ext cx="14005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15"/>
              <a:r>
                <a:rPr lang="en-US" sz="12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Verpasste</a:t>
              </a:r>
              <a:r>
                <a:rPr lang="en-US" sz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Einsparpotenziale</a:t>
              </a:r>
              <a:endPara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72F460C-4066-25AA-8DC8-411C506A3E94}"/>
              </a:ext>
            </a:extLst>
          </p:cNvPr>
          <p:cNvGrpSpPr/>
          <p:nvPr/>
        </p:nvGrpSpPr>
        <p:grpSpPr>
          <a:xfrm>
            <a:off x="8655714" y="5439986"/>
            <a:ext cx="1530297" cy="702956"/>
            <a:chOff x="8655714" y="5231641"/>
            <a:chExt cx="1530297" cy="70295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6ABFA5F-2047-D372-5F6B-86C8F6766885}"/>
                </a:ext>
              </a:extLst>
            </p:cNvPr>
            <p:cNvSpPr/>
            <p:nvPr/>
          </p:nvSpPr>
          <p:spPr>
            <a:xfrm>
              <a:off x="8673255" y="5231641"/>
              <a:ext cx="1512756" cy="702956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B4CF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/>
              <a:endParaRPr lang="en-IN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83291C-14FB-7F40-EC05-13D0155D3F22}"/>
                </a:ext>
              </a:extLst>
            </p:cNvPr>
            <p:cNvSpPr txBox="1"/>
            <p:nvPr/>
          </p:nvSpPr>
          <p:spPr>
            <a:xfrm>
              <a:off x="8655714" y="5319631"/>
              <a:ext cx="15127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15"/>
              <a:r>
                <a:rPr lang="en-US" sz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Compliance-</a:t>
              </a:r>
              <a:r>
                <a:rPr lang="en-US" sz="12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Probleme</a:t>
              </a:r>
              <a:endPara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97DB459-B3A5-3D4E-7EBD-42FCAC795B85}"/>
              </a:ext>
            </a:extLst>
          </p:cNvPr>
          <p:cNvGrpSpPr/>
          <p:nvPr/>
        </p:nvGrpSpPr>
        <p:grpSpPr>
          <a:xfrm>
            <a:off x="10259605" y="5439986"/>
            <a:ext cx="1512756" cy="702956"/>
            <a:chOff x="10259605" y="5231641"/>
            <a:chExt cx="1512756" cy="70295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7E5A553-A9A6-5433-8657-70919C936B97}"/>
                </a:ext>
              </a:extLst>
            </p:cNvPr>
            <p:cNvSpPr/>
            <p:nvPr/>
          </p:nvSpPr>
          <p:spPr>
            <a:xfrm>
              <a:off x="10259605" y="5231641"/>
              <a:ext cx="1512756" cy="702956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B4CF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/>
              <a:endParaRPr lang="en-IN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BDE912-0A74-96BE-BBDF-64C3D40EB79B}"/>
                </a:ext>
              </a:extLst>
            </p:cNvPr>
            <p:cNvSpPr txBox="1"/>
            <p:nvPr/>
          </p:nvSpPr>
          <p:spPr>
            <a:xfrm>
              <a:off x="10317784" y="5334518"/>
              <a:ext cx="13434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15"/>
              <a:r>
                <a:rPr 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Maverick Spending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639FB0-ABE5-9607-CEEF-E76AE2B493A6}"/>
              </a:ext>
            </a:extLst>
          </p:cNvPr>
          <p:cNvSpPr txBox="1"/>
          <p:nvPr/>
        </p:nvSpPr>
        <p:spPr>
          <a:xfrm>
            <a:off x="1158240" y="1538058"/>
            <a:ext cx="4937760" cy="56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15"/>
            <a:r>
              <a:rPr lang="de-DE" sz="1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 ignorierte oder nicht gemanagte Kosten aufgrund von geringem Wert und hohem Volumen</a:t>
            </a:r>
            <a:endParaRPr lang="en-US" sz="15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C3E1CA31-D47A-FCA7-4859-89AB1C4A7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" y="2321654"/>
            <a:ext cx="5919820" cy="38199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B6DDEDE-980C-E832-809F-43EDC0C88472}"/>
              </a:ext>
            </a:extLst>
          </p:cNvPr>
          <p:cNvSpPr/>
          <p:nvPr/>
        </p:nvSpPr>
        <p:spPr>
          <a:xfrm>
            <a:off x="7467298" y="2334070"/>
            <a:ext cx="120165" cy="12016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I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F81FED-661B-9B18-C3FD-7045459D7759}"/>
              </a:ext>
            </a:extLst>
          </p:cNvPr>
          <p:cNvSpPr/>
          <p:nvPr/>
        </p:nvSpPr>
        <p:spPr>
          <a:xfrm>
            <a:off x="7467298" y="2955247"/>
            <a:ext cx="120165" cy="12016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I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F434E0-AF59-C315-BD0B-888D9758EC7E}"/>
              </a:ext>
            </a:extLst>
          </p:cNvPr>
          <p:cNvSpPr/>
          <p:nvPr/>
        </p:nvSpPr>
        <p:spPr>
          <a:xfrm>
            <a:off x="7467298" y="3572046"/>
            <a:ext cx="120165" cy="12016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I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F5AC23-25A0-4BAC-6144-CD15773D5393}"/>
              </a:ext>
            </a:extLst>
          </p:cNvPr>
          <p:cNvSpPr/>
          <p:nvPr/>
        </p:nvSpPr>
        <p:spPr>
          <a:xfrm>
            <a:off x="7467298" y="4186423"/>
            <a:ext cx="120165" cy="12016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/>
            <a:endParaRPr lang="en-IN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DA34C76-AA64-D360-D659-7994B578608D}"/>
              </a:ext>
            </a:extLst>
          </p:cNvPr>
          <p:cNvGrpSpPr/>
          <p:nvPr/>
        </p:nvGrpSpPr>
        <p:grpSpPr>
          <a:xfrm>
            <a:off x="7089857" y="1419266"/>
            <a:ext cx="4797344" cy="3714375"/>
            <a:chOff x="7089857" y="1419266"/>
            <a:chExt cx="4797344" cy="37143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7E7146-7691-FFBB-A2A0-14265622BC05}"/>
                </a:ext>
              </a:extLst>
            </p:cNvPr>
            <p:cNvSpPr txBox="1"/>
            <p:nvPr/>
          </p:nvSpPr>
          <p:spPr>
            <a:xfrm>
              <a:off x="7753596" y="1670866"/>
              <a:ext cx="3090333" cy="328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15"/>
              <a:r>
                <a:rPr lang="en-US" sz="1533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Probleme</a:t>
              </a:r>
              <a:r>
                <a:rPr lang="en-US" sz="153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33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beim</a:t>
              </a:r>
              <a:r>
                <a:rPr lang="en-US" sz="153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Tail Spend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3D0E852-6E18-9040-7EC3-57A6866BD7A7}"/>
                </a:ext>
              </a:extLst>
            </p:cNvPr>
            <p:cNvSpPr/>
            <p:nvPr/>
          </p:nvSpPr>
          <p:spPr>
            <a:xfrm>
              <a:off x="7089857" y="1419266"/>
              <a:ext cx="4797344" cy="3714375"/>
            </a:xfrm>
            <a:prstGeom prst="round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DE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A79F859A-77D2-A3CA-4516-C9D6CE35A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TAIL SPEND</a:t>
            </a:r>
            <a:r>
              <a:rPr lang="de-DE" b="0" dirty="0"/>
              <a:t> | KI-Agenten schließen die Lücke</a:t>
            </a:r>
            <a:endParaRPr lang="en-DE" b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D0B84F-4D75-53EE-5039-6830D49E6205}"/>
              </a:ext>
            </a:extLst>
          </p:cNvPr>
          <p:cNvSpPr txBox="1"/>
          <p:nvPr/>
        </p:nvSpPr>
        <p:spPr>
          <a:xfrm>
            <a:off x="452978" y="736693"/>
            <a:ext cx="988790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15">
              <a:lnSpc>
                <a:spcPts val="2987"/>
              </a:lnSpc>
              <a:defRPr sz="2650" b="1" cap="all">
                <a:solidFill>
                  <a:srgbClr val="4BACC6"/>
                </a:solidFill>
                <a:latin typeface="Open Sans Bold"/>
                <a:ea typeface="Open Sans Bold"/>
                <a:cs typeface="Open Sans Bold"/>
              </a:defRPr>
            </a:lvl1pPr>
          </a:lstStyle>
          <a:p>
            <a:r>
              <a:rPr lang="de-DE" dirty="0"/>
              <a:t>Mehr Kosteneinsparungen, Compliance &amp; Effizienz</a:t>
            </a:r>
            <a:endParaRPr lang="en-DE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C0E0F8B-7A7C-3ED9-5868-C967D613D391}"/>
              </a:ext>
            </a:extLst>
          </p:cNvPr>
          <p:cNvSpPr/>
          <p:nvPr/>
        </p:nvSpPr>
        <p:spPr>
          <a:xfrm>
            <a:off x="3815038" y="2301558"/>
            <a:ext cx="3086254" cy="1378965"/>
          </a:xfrm>
          <a:prstGeom prst="roundRect">
            <a:avLst/>
          </a:prstGeom>
          <a:solidFill>
            <a:srgbClr val="FFFFFF"/>
          </a:solidFill>
          <a:ln w="3175">
            <a:solidFill>
              <a:srgbClr val="21A1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03FD92-A8ED-7B41-8999-83BE1D79BE66}"/>
              </a:ext>
            </a:extLst>
          </p:cNvPr>
          <p:cNvSpPr txBox="1"/>
          <p:nvPr/>
        </p:nvSpPr>
        <p:spPr>
          <a:xfrm>
            <a:off x="3930325" y="2377840"/>
            <a:ext cx="2886785" cy="124649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21A19A"/>
                </a:solidFill>
              </a:rPr>
              <a:t>Manuell &amp; Wiederholend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21A19A"/>
                </a:solidFill>
              </a:rPr>
              <a:t>NICHT wettbewerblich ausgeschrieben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21A19A"/>
                </a:solidFill>
              </a:rPr>
              <a:t>NICHT verhandelt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21A19A"/>
                </a:solidFill>
              </a:rPr>
              <a:t>HÄUFIG unkontrolliert                        (Maverick </a:t>
            </a:r>
            <a:r>
              <a:rPr lang="de-DE" sz="1200" dirty="0" err="1">
                <a:solidFill>
                  <a:srgbClr val="21A19A"/>
                </a:solidFill>
              </a:rPr>
              <a:t>Buying</a:t>
            </a:r>
            <a:r>
              <a:rPr lang="de-DE" sz="1200" dirty="0">
                <a:solidFill>
                  <a:srgbClr val="21A19A"/>
                </a:solidFill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65C86A-38C2-973F-CCC1-62D45B328E46}"/>
              </a:ext>
            </a:extLst>
          </p:cNvPr>
          <p:cNvSpPr txBox="1"/>
          <p:nvPr/>
        </p:nvSpPr>
        <p:spPr>
          <a:xfrm>
            <a:off x="1192864" y="5662068"/>
            <a:ext cx="1363481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200" dirty="0">
                <a:solidFill>
                  <a:srgbClr val="21A19A"/>
                </a:solidFill>
              </a:rPr>
              <a:t>Strategische Beschaffung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DA4991-2363-BB12-34F3-BD77E4C4D41A}"/>
              </a:ext>
            </a:extLst>
          </p:cNvPr>
          <p:cNvSpPr txBox="1"/>
          <p:nvPr/>
        </p:nvSpPr>
        <p:spPr>
          <a:xfrm>
            <a:off x="4247874" y="5675970"/>
            <a:ext cx="1363481" cy="2769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200" dirty="0">
                <a:solidFill>
                  <a:srgbClr val="21A19A"/>
                </a:solidFill>
              </a:rPr>
              <a:t>Tail </a:t>
            </a:r>
            <a:r>
              <a:rPr lang="de-DE" sz="1200" dirty="0" err="1">
                <a:solidFill>
                  <a:srgbClr val="21A19A"/>
                </a:solidFill>
              </a:rPr>
              <a:t>Spend</a:t>
            </a:r>
            <a:endParaRPr lang="de-DE" sz="1200" dirty="0">
              <a:solidFill>
                <a:srgbClr val="21A19A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97FB3B1-0896-FC95-7939-70D038A8E1AC}"/>
              </a:ext>
            </a:extLst>
          </p:cNvPr>
          <p:cNvGrpSpPr/>
          <p:nvPr/>
        </p:nvGrpSpPr>
        <p:grpSpPr>
          <a:xfrm>
            <a:off x="7089857" y="1419266"/>
            <a:ext cx="4797344" cy="3727311"/>
            <a:chOff x="7089857" y="1419266"/>
            <a:chExt cx="4797344" cy="3727311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D845565-98B2-5B57-BAF6-C71A2CAC809F}"/>
                </a:ext>
              </a:extLst>
            </p:cNvPr>
            <p:cNvGrpSpPr/>
            <p:nvPr/>
          </p:nvGrpSpPr>
          <p:grpSpPr>
            <a:xfrm>
              <a:off x="7244375" y="1564532"/>
              <a:ext cx="4335432" cy="3582045"/>
              <a:chOff x="7244375" y="1564532"/>
              <a:chExt cx="4335432" cy="3582045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25C85F07-18BE-876F-C92D-599BC9DAA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44375" y="1564532"/>
                <a:ext cx="4335432" cy="3582045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FD1F1B5-3A1F-AFA3-6C84-5B23B89A64DB}"/>
                  </a:ext>
                </a:extLst>
              </p:cNvPr>
              <p:cNvSpPr txBox="1"/>
              <p:nvPr/>
            </p:nvSpPr>
            <p:spPr>
              <a:xfrm>
                <a:off x="7485508" y="1642986"/>
                <a:ext cx="4006041" cy="1908215"/>
              </a:xfrm>
              <a:prstGeom prst="rect">
                <a:avLst/>
              </a:prstGeom>
              <a:solidFill>
                <a:srgbClr val="002972"/>
              </a:solidFill>
            </p:spPr>
            <p:txBody>
              <a:bodyPr wrap="square">
                <a:spAutoFit/>
              </a:bodyPr>
              <a:lstStyle/>
              <a:p>
                <a:pPr marL="228606" indent="-228606" defTabSz="609615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de-DE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Automatisierte Preisverhandlung: 2-4%</a:t>
                </a:r>
              </a:p>
              <a:p>
                <a:pPr marL="228606" indent="-228606" defTabSz="609615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de-DE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Lieferantenkonsolidierung: 1-2%</a:t>
                </a:r>
              </a:p>
              <a:p>
                <a:pPr marL="228606" indent="-228606" defTabSz="609615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de-DE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Bessere Kontrolle und Effizienz: 1-2%</a:t>
                </a:r>
              </a:p>
              <a:p>
                <a:pPr marL="228606" indent="-228606" defTabSz="609615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de-DE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Weniger Maverick </a:t>
                </a:r>
                <a:r>
                  <a:rPr lang="de-DE" sz="1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Spend</a:t>
                </a:r>
                <a:r>
                  <a:rPr lang="de-DE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0,5-1%</a:t>
                </a:r>
                <a:endPara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97A3BA2-E03F-AE47-8EDF-ECE597C8892E}"/>
                  </a:ext>
                </a:extLst>
              </p:cNvPr>
              <p:cNvSpPr txBox="1"/>
              <p:nvPr/>
            </p:nvSpPr>
            <p:spPr>
              <a:xfrm>
                <a:off x="7573766" y="4589168"/>
                <a:ext cx="400604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Mögliche Einsparungen: 4,5 – 9%</a:t>
                </a:r>
                <a:endParaRPr lang="en-DE" sz="2000" dirty="0"/>
              </a:p>
            </p:txBody>
          </p:sp>
        </p:grp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0564D364-6D8F-3AF6-AB8C-BC0119184D92}"/>
                </a:ext>
              </a:extLst>
            </p:cNvPr>
            <p:cNvSpPr/>
            <p:nvPr/>
          </p:nvSpPr>
          <p:spPr>
            <a:xfrm>
              <a:off x="7089857" y="1419266"/>
              <a:ext cx="4797344" cy="3714375"/>
            </a:xfrm>
            <a:prstGeom prst="round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DE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00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  <p:bldP spid="17" grpId="0" animBg="1"/>
      <p:bldP spid="18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5A4D1-001A-7647-F1B1-9448CBCC5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869DC18D-5131-31C2-73C7-746D35696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936" y="208894"/>
            <a:ext cx="5518261" cy="648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A653053-2DB7-47D0-889C-FAE80A245CDF}"/>
              </a:ext>
            </a:extLst>
          </p:cNvPr>
          <p:cNvSpPr/>
          <p:nvPr/>
        </p:nvSpPr>
        <p:spPr>
          <a:xfrm>
            <a:off x="5658517" y="4933362"/>
            <a:ext cx="1807291" cy="1706845"/>
          </a:xfrm>
          <a:prstGeom prst="ellipse">
            <a:avLst/>
          </a:prstGeom>
          <a:solidFill>
            <a:srgbClr val="FBF8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                                                                                                </a:t>
            </a:r>
            <a:endParaRPr lang="en-D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151259E-EA76-967C-1486-3461F6625E11}"/>
              </a:ext>
            </a:extLst>
          </p:cNvPr>
          <p:cNvSpPr/>
          <p:nvPr/>
        </p:nvSpPr>
        <p:spPr>
          <a:xfrm>
            <a:off x="5260491" y="4160511"/>
            <a:ext cx="2481590" cy="2479697"/>
          </a:xfrm>
          <a:prstGeom prst="ellipse">
            <a:avLst/>
          </a:prstGeom>
          <a:solidFill>
            <a:srgbClr val="DECD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                                                                                                </a:t>
            </a:r>
            <a:endParaRPr lang="en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84E6B1-6E52-E603-CFA7-8A03D43B3638}"/>
              </a:ext>
            </a:extLst>
          </p:cNvPr>
          <p:cNvSpPr/>
          <p:nvPr/>
        </p:nvSpPr>
        <p:spPr>
          <a:xfrm>
            <a:off x="4830183" y="3149008"/>
            <a:ext cx="3388660" cy="3480441"/>
          </a:xfrm>
          <a:prstGeom prst="ellipse">
            <a:avLst/>
          </a:prstGeom>
          <a:solidFill>
            <a:srgbClr val="E1E7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                                                                                                </a:t>
            </a:r>
            <a:endParaRPr lang="en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48208B-8910-C7C5-431D-25E37491B0C2}"/>
              </a:ext>
            </a:extLst>
          </p:cNvPr>
          <p:cNvSpPr/>
          <p:nvPr/>
        </p:nvSpPr>
        <p:spPr>
          <a:xfrm>
            <a:off x="4356846" y="2119390"/>
            <a:ext cx="4367605" cy="4520818"/>
          </a:xfrm>
          <a:prstGeom prst="ellipse">
            <a:avLst/>
          </a:prstGeom>
          <a:solidFill>
            <a:srgbClr val="C5D9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                                                                                                </a:t>
            </a:r>
            <a:endParaRPr lang="en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6CCC2D-8027-4E14-9136-B626AF1370FF}"/>
              </a:ext>
            </a:extLst>
          </p:cNvPr>
          <p:cNvSpPr/>
          <p:nvPr/>
        </p:nvSpPr>
        <p:spPr>
          <a:xfrm>
            <a:off x="3775936" y="1118930"/>
            <a:ext cx="5518261" cy="5573208"/>
          </a:xfrm>
          <a:prstGeom prst="ellipse">
            <a:avLst/>
          </a:prstGeom>
          <a:solidFill>
            <a:srgbClr val="FED5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                                                                                                </a:t>
            </a:r>
            <a:endParaRPr lang="en-DE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03B35BAF-FE38-A991-F3E4-C2FA1F9664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000" r="3397" b="1"/>
          <a:stretch/>
        </p:blipFill>
        <p:spPr>
          <a:xfrm>
            <a:off x="-1" y="-1"/>
            <a:ext cx="2528047" cy="4149813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A922A1-8F28-A6C1-E7BA-9211717D7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0023" y="745315"/>
            <a:ext cx="2486372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674B6DE3-63DE-9C9D-2A26-2DE1073EB5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t="21442" r="-44"/>
          <a:stretch/>
        </p:blipFill>
        <p:spPr>
          <a:xfrm>
            <a:off x="578847" y="1271855"/>
            <a:ext cx="11260196" cy="49802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F5BCB4-EE53-8BDE-8E74-C0563CB5D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HEINEKEN AUF  ZYCUS’ HORIZON KONFERENZ OKTOBER 2024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552938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774329D-53E1-46A1-9AF9-163B11C3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Poppins"/>
                <a:cs typeface="Poppins"/>
              </a:rPr>
              <a:t>Die Zycus </a:t>
            </a:r>
            <a:r>
              <a:rPr lang="en-US" dirty="0" err="1"/>
              <a:t>Lösung</a:t>
            </a: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20139-127E-5435-7E70-CAEDA58ABD70}"/>
              </a:ext>
            </a:extLst>
          </p:cNvPr>
          <p:cNvSpPr txBox="1"/>
          <p:nvPr/>
        </p:nvSpPr>
        <p:spPr>
          <a:xfrm>
            <a:off x="486334" y="1014287"/>
            <a:ext cx="6056705" cy="55713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>
              <a:spcAft>
                <a:spcPts val="400"/>
              </a:spcAft>
            </a:pPr>
            <a:r>
              <a:rPr lang="de-DE" sz="1867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Zycus</a:t>
            </a:r>
            <a:r>
              <a:rPr lang="de-DE" sz="1867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Merlin </a:t>
            </a:r>
            <a:r>
              <a:rPr lang="de-DE" sz="1867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Intake</a:t>
            </a:r>
            <a:r>
              <a:rPr lang="de-DE" sz="1867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Management über MS Teams, Slack oder Web – für maximale Benutzerfreundlichkeit.</a:t>
            </a:r>
            <a:endParaRPr lang="en-GB" sz="1867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spcAft>
                <a:spcPts val="4200"/>
              </a:spcAft>
            </a:pPr>
            <a:r>
              <a:rPr lang="en-GB" sz="1867" b="1" dirty="0">
                <a:solidFill>
                  <a:srgbClr val="0142A9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#IntakeManagement</a:t>
            </a:r>
          </a:p>
          <a:p>
            <a:pPr>
              <a:spcAft>
                <a:spcPts val="800"/>
              </a:spcAft>
            </a:pPr>
            <a:r>
              <a:rPr lang="de-DE" sz="1867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Die echte SaaS-</a:t>
            </a:r>
            <a:r>
              <a:rPr lang="de-DE" sz="1867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Einkaufssplattform</a:t>
            </a:r>
            <a:r>
              <a:rPr lang="de-DE" sz="1867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mit </a:t>
            </a:r>
            <a:r>
              <a:rPr lang="de-DE" sz="1867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Agentic</a:t>
            </a:r>
            <a:r>
              <a:rPr lang="de-DE" sz="1867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KI-Power</a:t>
            </a:r>
            <a:r>
              <a:rPr lang="en-GB" sz="1867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800"/>
              </a:spcAft>
            </a:pPr>
            <a:r>
              <a:rPr lang="en-GB" sz="1600" b="1" dirty="0">
                <a:solidFill>
                  <a:srgbClr val="2068D6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#SaaS #AgenticAI #Platform </a:t>
            </a:r>
          </a:p>
          <a:p>
            <a:pPr>
              <a:spcAft>
                <a:spcPts val="800"/>
              </a:spcAft>
            </a:pPr>
            <a:r>
              <a:rPr lang="de-DE" sz="1867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End-to-End-S2P-Prozess – flexibel erweiterbar mit </a:t>
            </a:r>
            <a:r>
              <a:rPr lang="de-DE" sz="1867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AppXtend</a:t>
            </a:r>
            <a:r>
              <a:rPr lang="de-DE" sz="1867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für kundenspezifische Anpassungen</a:t>
            </a:r>
            <a:r>
              <a:rPr lang="en-GB" sz="1867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en-GB" sz="1600" b="1" dirty="0">
                <a:solidFill>
                  <a:srgbClr val="05567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#S2P #Modular #AppXtend</a:t>
            </a:r>
          </a:p>
          <a:p>
            <a:pPr>
              <a:spcAft>
                <a:spcPts val="400"/>
              </a:spcAft>
            </a:pPr>
            <a:r>
              <a:rPr lang="en-GB" sz="1867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Ausgelegt</a:t>
            </a:r>
            <a:r>
              <a:rPr lang="de-DE" sz="1867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um messbaren Mehrwert zu schaffen</a:t>
            </a:r>
            <a:r>
              <a:rPr lang="en-GB" sz="1867" dirty="0">
                <a:solidFill>
                  <a:prstClr val="black"/>
                </a:solidFill>
                <a:latin typeface="Arial"/>
                <a:ea typeface="Open Sans"/>
                <a:cs typeface="Arial"/>
              </a:rPr>
              <a:t> </a:t>
            </a:r>
            <a:endParaRPr lang="en-GB" sz="2133" dirty="0">
              <a:solidFill>
                <a:prstClr val="black"/>
              </a:solidFill>
              <a:latin typeface="Arial"/>
              <a:ea typeface="Open Sans"/>
              <a:cs typeface="Arial"/>
            </a:endParaRPr>
          </a:p>
          <a:p>
            <a:pPr>
              <a:spcAft>
                <a:spcPts val="3200"/>
              </a:spcAft>
            </a:pPr>
            <a:r>
              <a:rPr lang="en-GB" sz="1600" b="1" dirty="0">
                <a:solidFill>
                  <a:srgbClr val="088494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#Value #ROI</a:t>
            </a:r>
          </a:p>
          <a:p>
            <a:pPr>
              <a:spcAft>
                <a:spcPts val="400"/>
              </a:spcAft>
            </a:pPr>
            <a:r>
              <a:rPr lang="de-DE" sz="1867" dirty="0" err="1">
                <a:latin typeface="Arial"/>
                <a:ea typeface="Open Sans"/>
                <a:cs typeface="Arial"/>
              </a:rPr>
              <a:t>Agentic</a:t>
            </a:r>
            <a:r>
              <a:rPr lang="de-DE" sz="1867" dirty="0">
                <a:latin typeface="Arial"/>
                <a:ea typeface="Open Sans"/>
                <a:cs typeface="Arial"/>
              </a:rPr>
              <a:t>-KI-Bibliothek mit modularen Agenten für flexible, autonome Einkaufsprozesse</a:t>
            </a:r>
            <a:r>
              <a:rPr lang="en-GB" sz="1867" dirty="0">
                <a:latin typeface="Arial"/>
                <a:ea typeface="Open Sans"/>
                <a:cs typeface="Arial"/>
              </a:rPr>
              <a:t>.</a:t>
            </a:r>
          </a:p>
          <a:p>
            <a:pPr>
              <a:spcAft>
                <a:spcPts val="1600"/>
              </a:spcAft>
            </a:pPr>
            <a:r>
              <a:rPr lang="en-GB" sz="1600" b="1" dirty="0">
                <a:solidFill>
                  <a:srgbClr val="055677"/>
                </a:solidFill>
                <a:latin typeface="Arial"/>
                <a:ea typeface="Open Sans"/>
                <a:cs typeface="Arial"/>
              </a:rPr>
              <a:t>#AgenticAI #AutonomousProcurement </a:t>
            </a:r>
            <a:endParaRPr lang="en-GB" sz="1600" dirty="0">
              <a:latin typeface="Arial"/>
              <a:ea typeface="Open Sans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C226F5-FC57-549A-CE2D-AECC4815CA7D}"/>
              </a:ext>
            </a:extLst>
          </p:cNvPr>
          <p:cNvGrpSpPr/>
          <p:nvPr/>
        </p:nvGrpSpPr>
        <p:grpSpPr>
          <a:xfrm>
            <a:off x="6641804" y="638462"/>
            <a:ext cx="5355016" cy="1664205"/>
            <a:chOff x="403660" y="1796053"/>
            <a:chExt cx="3012196" cy="93611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53A5350-7679-F394-397E-A70EC7B87EC5}"/>
                </a:ext>
              </a:extLst>
            </p:cNvPr>
            <p:cNvSpPr/>
            <p:nvPr/>
          </p:nvSpPr>
          <p:spPr>
            <a:xfrm>
              <a:off x="403660" y="1796053"/>
              <a:ext cx="2960008" cy="936115"/>
            </a:xfrm>
            <a:prstGeom prst="roundRect">
              <a:avLst/>
            </a:prstGeom>
            <a:solidFill>
              <a:srgbClr val="2A76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32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0DCBCA0-6D22-B313-52EF-7436E3C80472}"/>
                </a:ext>
              </a:extLst>
            </p:cNvPr>
            <p:cNvGrpSpPr/>
            <p:nvPr/>
          </p:nvGrpSpPr>
          <p:grpSpPr>
            <a:xfrm>
              <a:off x="593927" y="1835792"/>
              <a:ext cx="2821929" cy="844369"/>
              <a:chOff x="791902" y="3138118"/>
              <a:chExt cx="3762572" cy="112582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0FC148-16EB-9D69-C554-DDF85D99FEF5}"/>
                  </a:ext>
                </a:extLst>
              </p:cNvPr>
              <p:cNvSpPr txBox="1"/>
              <p:nvPr/>
            </p:nvSpPr>
            <p:spPr>
              <a:xfrm>
                <a:off x="1044477" y="3138118"/>
                <a:ext cx="2930850" cy="315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12740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Merlin Intake Management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918B269-7F5F-6987-3FBB-B8C3C45CB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1902" y="3513255"/>
                <a:ext cx="1341656" cy="75068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79A674-E457-7FAF-94F0-3B30EFD6A4A2}"/>
                  </a:ext>
                </a:extLst>
              </p:cNvPr>
              <p:cNvSpPr txBox="1"/>
              <p:nvPr/>
            </p:nvSpPr>
            <p:spPr>
              <a:xfrm>
                <a:off x="2072134" y="3819587"/>
                <a:ext cx="2482340" cy="25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70">
                  <a:defRPr/>
                </a:pPr>
                <a:r>
                  <a:rPr lang="en-US" sz="160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Front Door to Procurement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FFF738-2E23-1A61-1C96-BBB8F6E07254}"/>
                  </a:ext>
                </a:extLst>
              </p:cNvPr>
              <p:cNvSpPr txBox="1"/>
              <p:nvPr/>
            </p:nvSpPr>
            <p:spPr>
              <a:xfrm>
                <a:off x="2223252" y="3335982"/>
                <a:ext cx="2234530" cy="475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70">
                  <a:lnSpc>
                    <a:spcPts val="4800"/>
                  </a:lnSpc>
                  <a:spcBef>
                    <a:spcPts val="1200"/>
                  </a:spcBef>
                  <a:defRPr/>
                </a:pPr>
                <a:r>
                  <a:rPr lang="en-US" sz="2400" dirty="0">
                    <a:solidFill>
                      <a:srgbClr val="BDE31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AI is the New UI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EB5260-601A-D1D3-76B3-C24FD030240D}"/>
              </a:ext>
            </a:extLst>
          </p:cNvPr>
          <p:cNvGrpSpPr/>
          <p:nvPr/>
        </p:nvGrpSpPr>
        <p:grpSpPr>
          <a:xfrm>
            <a:off x="6639606" y="5236640"/>
            <a:ext cx="5262236" cy="1310309"/>
            <a:chOff x="417636" y="4373135"/>
            <a:chExt cx="2960008" cy="7370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E5B65D5-915F-8408-9A93-855EA2D2CC9C}"/>
                </a:ext>
              </a:extLst>
            </p:cNvPr>
            <p:cNvSpPr/>
            <p:nvPr/>
          </p:nvSpPr>
          <p:spPr>
            <a:xfrm>
              <a:off x="417636" y="4403734"/>
              <a:ext cx="2960008" cy="656959"/>
            </a:xfrm>
            <a:prstGeom prst="roundRect">
              <a:avLst/>
            </a:prstGeom>
            <a:solidFill>
              <a:srgbClr val="2A76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320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2E665F8-A941-B4EA-E43B-920A549B7DC2}"/>
                </a:ext>
              </a:extLst>
            </p:cNvPr>
            <p:cNvGrpSpPr/>
            <p:nvPr/>
          </p:nvGrpSpPr>
          <p:grpSpPr>
            <a:xfrm>
              <a:off x="538937" y="4373135"/>
              <a:ext cx="2755875" cy="737049"/>
              <a:chOff x="538937" y="4373135"/>
              <a:chExt cx="2755875" cy="73704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ADBAFD5-217F-03B1-02BF-8B7C26C05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937" y="4581076"/>
                <a:ext cx="2755875" cy="529108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B2F403-482D-ED98-4A1A-CB9813F92F94}"/>
                  </a:ext>
                </a:extLst>
              </p:cNvPr>
              <p:cNvSpPr txBox="1"/>
              <p:nvPr/>
            </p:nvSpPr>
            <p:spPr>
              <a:xfrm>
                <a:off x="1035637" y="4373135"/>
                <a:ext cx="1465065" cy="236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12740">
                  <a:defRPr/>
                </a:pPr>
                <a:r>
                  <a:rPr lang="en-US" sz="2133" b="1" dirty="0">
                    <a:solidFill>
                      <a:prstClr val="whit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Agentic AI Library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7D14AA-2538-9CAC-318F-0105C9499F22}"/>
              </a:ext>
            </a:extLst>
          </p:cNvPr>
          <p:cNvGrpSpPr/>
          <p:nvPr/>
        </p:nvGrpSpPr>
        <p:grpSpPr>
          <a:xfrm>
            <a:off x="6630913" y="2343597"/>
            <a:ext cx="5478671" cy="2860249"/>
            <a:chOff x="407047" y="2756871"/>
            <a:chExt cx="3081752" cy="160889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D5D9E1D-F169-7771-6B30-359B58F6EAF0}"/>
                </a:ext>
              </a:extLst>
            </p:cNvPr>
            <p:cNvSpPr>
              <a:spLocks/>
            </p:cNvSpPr>
            <p:nvPr/>
          </p:nvSpPr>
          <p:spPr>
            <a:xfrm>
              <a:off x="407047" y="2772085"/>
              <a:ext cx="2960008" cy="1593676"/>
            </a:xfrm>
            <a:prstGeom prst="roundRect">
              <a:avLst>
                <a:gd name="adj" fmla="val 6950"/>
              </a:avLst>
            </a:prstGeom>
            <a:solidFill>
              <a:srgbClr val="2A76B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320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665D95-9349-4564-4BD3-7F04ACF4B8FE}"/>
                </a:ext>
              </a:extLst>
            </p:cNvPr>
            <p:cNvGrpSpPr/>
            <p:nvPr/>
          </p:nvGrpSpPr>
          <p:grpSpPr>
            <a:xfrm>
              <a:off x="446847" y="2756871"/>
              <a:ext cx="3041952" cy="1562236"/>
              <a:chOff x="446847" y="2764245"/>
              <a:chExt cx="3041952" cy="156223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B06AE4-62C8-704D-A196-D947F7B35C9F}"/>
                  </a:ext>
                </a:extLst>
              </p:cNvPr>
              <p:cNvSpPr txBox="1"/>
              <p:nvPr/>
            </p:nvSpPr>
            <p:spPr>
              <a:xfrm>
                <a:off x="1335115" y="2764245"/>
                <a:ext cx="1091224" cy="236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12740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S2P Platform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B869005-B33A-B687-44C5-B236C0782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6847" y="2986195"/>
                <a:ext cx="3041952" cy="13402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24997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898FC-404C-8B82-CA61-991B04396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16E5FFD-D279-C2A8-02D5-624BA7B7841E}"/>
              </a:ext>
            </a:extLst>
          </p:cNvPr>
          <p:cNvSpPr txBox="1"/>
          <p:nvPr/>
        </p:nvSpPr>
        <p:spPr>
          <a:xfrm>
            <a:off x="495650" y="927472"/>
            <a:ext cx="112553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323">
              <a:spcAft>
                <a:spcPts val="800"/>
              </a:spcAft>
              <a:defRPr/>
            </a:pPr>
            <a:r>
              <a:rPr lang="de-DE" sz="20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Zycus</a:t>
            </a:r>
            <a:r>
              <a:rPr lang="de-DE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ist der führende Anbieter von </a:t>
            </a:r>
            <a:r>
              <a:rPr lang="de-DE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KI-gestützten Einkaufslösungen</a:t>
            </a:r>
            <a:r>
              <a:rPr lang="de-DE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und Pionier der weltweit ersten S2P-Plattform mit </a:t>
            </a:r>
            <a:r>
              <a:rPr lang="de-DE" sz="20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Agentic</a:t>
            </a:r>
            <a:r>
              <a:rPr lang="de-DE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-AI-Framework</a:t>
            </a:r>
            <a:r>
              <a:rPr lang="de-DE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und </a:t>
            </a:r>
            <a:r>
              <a:rPr lang="de-DE" sz="20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Intake</a:t>
            </a:r>
            <a:r>
              <a:rPr lang="de-DE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Management</a:t>
            </a:r>
            <a:r>
              <a:rPr lang="en-DE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2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3E4011D-992C-6E17-1F8A-94BC8E28CE65}"/>
              </a:ext>
            </a:extLst>
          </p:cNvPr>
          <p:cNvSpPr txBox="1"/>
          <p:nvPr/>
        </p:nvSpPr>
        <p:spPr>
          <a:xfrm>
            <a:off x="4991851" y="1962596"/>
            <a:ext cx="1973189" cy="1179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23">
              <a:defRPr/>
            </a:pPr>
            <a:r>
              <a:rPr lang="en-GB" sz="4267" b="1" dirty="0">
                <a:solidFill>
                  <a:srgbClr val="22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1,200</a:t>
            </a:r>
          </a:p>
          <a:p>
            <a:pPr algn="ctr" defTabSz="1218323">
              <a:defRPr/>
            </a:pPr>
            <a:r>
              <a:rPr lang="en-GB" sz="1400" b="1" dirty="0">
                <a:solidFill>
                  <a:srgbClr val="22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MITARBEITER</a:t>
            </a:r>
          </a:p>
          <a:p>
            <a:pPr algn="ctr" defTabSz="1218323">
              <a:defRPr/>
            </a:pPr>
            <a:r>
              <a:rPr lang="en-GB" sz="1400" b="1" dirty="0">
                <a:solidFill>
                  <a:srgbClr val="22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WELTWEIT</a:t>
            </a:r>
            <a:endParaRPr lang="en-DE" sz="1400" b="1" dirty="0">
              <a:solidFill>
                <a:srgbClr val="22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4F301EA-AD6F-806C-572E-7F62220E88E4}"/>
              </a:ext>
            </a:extLst>
          </p:cNvPr>
          <p:cNvSpPr txBox="1"/>
          <p:nvPr/>
        </p:nvSpPr>
        <p:spPr>
          <a:xfrm>
            <a:off x="4941924" y="5599271"/>
            <a:ext cx="1973189" cy="964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23">
              <a:defRPr/>
            </a:pPr>
            <a:r>
              <a:rPr lang="en-GB" sz="4267" b="1" dirty="0">
                <a:solidFill>
                  <a:srgbClr val="22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50%</a:t>
            </a:r>
          </a:p>
          <a:p>
            <a:pPr algn="ctr" defTabSz="1218323">
              <a:defRPr/>
            </a:pPr>
            <a:r>
              <a:rPr lang="en-GB" sz="1400" b="1" dirty="0">
                <a:solidFill>
                  <a:srgbClr val="22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RESOURCEN IN F&amp;E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3C6CF0BC-95D2-BBA5-4C7B-89A4BC1A6CED}"/>
              </a:ext>
            </a:extLst>
          </p:cNvPr>
          <p:cNvSpPr txBox="1"/>
          <p:nvPr/>
        </p:nvSpPr>
        <p:spPr>
          <a:xfrm>
            <a:off x="4916960" y="3325290"/>
            <a:ext cx="1973189" cy="964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23">
              <a:defRPr/>
            </a:pPr>
            <a:r>
              <a:rPr lang="en-GB" sz="4267" b="1" dirty="0">
                <a:solidFill>
                  <a:srgbClr val="22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  <a:p>
            <a:pPr algn="ctr" defTabSz="1218323">
              <a:defRPr/>
            </a:pPr>
            <a:r>
              <a:rPr lang="en-GB" sz="1400" b="1" dirty="0">
                <a:solidFill>
                  <a:srgbClr val="22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LOKATIONEN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A95645B7-B369-8804-175B-66FE8DCBB39D}"/>
              </a:ext>
            </a:extLst>
          </p:cNvPr>
          <p:cNvSpPr txBox="1"/>
          <p:nvPr/>
        </p:nvSpPr>
        <p:spPr>
          <a:xfrm>
            <a:off x="4966888" y="4462282"/>
            <a:ext cx="1973189" cy="964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23">
              <a:defRPr/>
            </a:pPr>
            <a:r>
              <a:rPr lang="en-GB" sz="4267" b="1" dirty="0">
                <a:solidFill>
                  <a:srgbClr val="22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250+</a:t>
            </a:r>
          </a:p>
          <a:p>
            <a:pPr algn="ctr" defTabSz="1218323">
              <a:defRPr/>
            </a:pPr>
            <a:r>
              <a:rPr lang="en-GB" sz="1400" b="1" dirty="0">
                <a:solidFill>
                  <a:srgbClr val="22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KUNDEN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4C6632-A8B6-A85B-C0AC-333E767DB1A1}"/>
              </a:ext>
            </a:extLst>
          </p:cNvPr>
          <p:cNvGrpSpPr/>
          <p:nvPr/>
        </p:nvGrpSpPr>
        <p:grpSpPr>
          <a:xfrm>
            <a:off x="7635707" y="1865461"/>
            <a:ext cx="4115309" cy="1354217"/>
            <a:chOff x="5726778" y="280070"/>
            <a:chExt cx="3191681" cy="1443005"/>
          </a:xfrm>
        </p:grpSpPr>
        <p:grpSp>
          <p:nvGrpSpPr>
            <p:cNvPr id="170" name="Graphic 425">
              <a:extLst>
                <a:ext uri="{FF2B5EF4-FFF2-40B4-BE49-F238E27FC236}">
                  <a16:creationId xmlns:a16="http://schemas.microsoft.com/office/drawing/2014/main" id="{52D4A00E-0985-93A4-CAC0-31C2126E0F11}"/>
                </a:ext>
              </a:extLst>
            </p:cNvPr>
            <p:cNvGrpSpPr/>
            <p:nvPr/>
          </p:nvGrpSpPr>
          <p:grpSpPr>
            <a:xfrm>
              <a:off x="5726778" y="280070"/>
              <a:ext cx="3191681" cy="1443005"/>
              <a:chOff x="5829214" y="2988640"/>
              <a:chExt cx="931754" cy="463562"/>
            </a:xfrm>
          </p:grpSpPr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A5D34FF-A796-D305-20C0-BD867DCD6300}"/>
                  </a:ext>
                </a:extLst>
              </p:cNvPr>
              <p:cNvSpPr/>
              <p:nvPr/>
            </p:nvSpPr>
            <p:spPr>
              <a:xfrm>
                <a:off x="5829214" y="2988640"/>
                <a:ext cx="297075" cy="463562"/>
              </a:xfrm>
              <a:custGeom>
                <a:avLst/>
                <a:gdLst>
                  <a:gd name="connsiteX0" fmla="*/ 297075 w 297075"/>
                  <a:gd name="connsiteY0" fmla="*/ 389658 h 463562"/>
                  <a:gd name="connsiteX1" fmla="*/ 297075 w 297075"/>
                  <a:gd name="connsiteY1" fmla="*/ 0 h 463562"/>
                  <a:gd name="connsiteX2" fmla="*/ 0 w 297075"/>
                  <a:gd name="connsiteY2" fmla="*/ 0 h 463562"/>
                  <a:gd name="connsiteX3" fmla="*/ 0 w 297075"/>
                  <a:gd name="connsiteY3" fmla="*/ 463563 h 463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075" h="463562">
                    <a:moveTo>
                      <a:pt x="297075" y="389658"/>
                    </a:moveTo>
                    <a:lnTo>
                      <a:pt x="297075" y="0"/>
                    </a:lnTo>
                    <a:lnTo>
                      <a:pt x="0" y="0"/>
                    </a:lnTo>
                    <a:lnTo>
                      <a:pt x="0" y="463563"/>
                    </a:lnTo>
                    <a:close/>
                  </a:path>
                </a:pathLst>
              </a:custGeom>
              <a:solidFill>
                <a:srgbClr val="1B735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DE" sz="2133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5DA3EB69-84C3-C612-D7C6-5DA06DBEBA90}"/>
                  </a:ext>
                </a:extLst>
              </p:cNvPr>
              <p:cNvSpPr/>
              <p:nvPr/>
            </p:nvSpPr>
            <p:spPr>
              <a:xfrm>
                <a:off x="6126289" y="2988640"/>
                <a:ext cx="634679" cy="389658"/>
              </a:xfrm>
              <a:custGeom>
                <a:avLst/>
                <a:gdLst>
                  <a:gd name="connsiteX0" fmla="*/ 634679 w 634679"/>
                  <a:gd name="connsiteY0" fmla="*/ 231781 h 389658"/>
                  <a:gd name="connsiteX1" fmla="*/ 634679 w 634679"/>
                  <a:gd name="connsiteY1" fmla="*/ 0 h 389658"/>
                  <a:gd name="connsiteX2" fmla="*/ 0 w 634679"/>
                  <a:gd name="connsiteY2" fmla="*/ 0 h 389658"/>
                  <a:gd name="connsiteX3" fmla="*/ 0 w 634679"/>
                  <a:gd name="connsiteY3" fmla="*/ 389658 h 38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679" h="389658">
                    <a:moveTo>
                      <a:pt x="634679" y="231781"/>
                    </a:moveTo>
                    <a:lnTo>
                      <a:pt x="634679" y="0"/>
                    </a:lnTo>
                    <a:lnTo>
                      <a:pt x="0" y="0"/>
                    </a:lnTo>
                    <a:lnTo>
                      <a:pt x="0" y="389658"/>
                    </a:lnTo>
                    <a:close/>
                  </a:path>
                </a:pathLst>
              </a:custGeom>
              <a:solidFill>
                <a:srgbClr val="28AC8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DE" sz="2133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014656E-4793-0D62-03D0-1EE678267C1F}"/>
                </a:ext>
              </a:extLst>
            </p:cNvPr>
            <p:cNvSpPr txBox="1"/>
            <p:nvPr/>
          </p:nvSpPr>
          <p:spPr>
            <a:xfrm>
              <a:off x="6987171" y="455612"/>
              <a:ext cx="1849032" cy="623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23">
                <a:defRPr/>
              </a:pPr>
              <a:r>
                <a:rPr lang="en-GB" sz="1600" b="1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IM MARKT SEIT       25+ JAHREN</a:t>
              </a:r>
              <a:endParaRPr lang="en-DE" sz="16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6" name="Picture 5" descr="A calendar with green squares&#10;&#10;Description automatically generated">
              <a:extLst>
                <a:ext uri="{FF2B5EF4-FFF2-40B4-BE49-F238E27FC236}">
                  <a16:creationId xmlns:a16="http://schemas.microsoft.com/office/drawing/2014/main" id="{92611C86-8718-071C-D941-75EEC4BFF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1542" y="566858"/>
              <a:ext cx="585538" cy="585538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69E5EB1-68EE-8B50-A22B-228D214F2E43}"/>
              </a:ext>
            </a:extLst>
          </p:cNvPr>
          <p:cNvGrpSpPr/>
          <p:nvPr/>
        </p:nvGrpSpPr>
        <p:grpSpPr>
          <a:xfrm>
            <a:off x="7635699" y="4936406"/>
            <a:ext cx="4115308" cy="1552307"/>
            <a:chOff x="5726772" y="3491553"/>
            <a:chExt cx="3191680" cy="1468371"/>
          </a:xfrm>
        </p:grpSpPr>
        <p:grpSp>
          <p:nvGrpSpPr>
            <p:cNvPr id="142" name="Graphic 425">
              <a:extLst>
                <a:ext uri="{FF2B5EF4-FFF2-40B4-BE49-F238E27FC236}">
                  <a16:creationId xmlns:a16="http://schemas.microsoft.com/office/drawing/2014/main" id="{078F837F-32B6-AAF6-5072-4228A6DCD1C5}"/>
                </a:ext>
              </a:extLst>
            </p:cNvPr>
            <p:cNvGrpSpPr/>
            <p:nvPr/>
          </p:nvGrpSpPr>
          <p:grpSpPr>
            <a:xfrm>
              <a:off x="5726772" y="3491553"/>
              <a:ext cx="3191680" cy="1443005"/>
              <a:chOff x="5829214" y="4020321"/>
              <a:chExt cx="931754" cy="463562"/>
            </a:xfrm>
          </p:grpSpPr>
          <p:grpSp>
            <p:nvGrpSpPr>
              <p:cNvPr id="143" name="Graphic 425">
                <a:extLst>
                  <a:ext uri="{FF2B5EF4-FFF2-40B4-BE49-F238E27FC236}">
                    <a16:creationId xmlns:a16="http://schemas.microsoft.com/office/drawing/2014/main" id="{F3170979-F44D-3284-729F-93A8C6DD1B5C}"/>
                  </a:ext>
                </a:extLst>
              </p:cNvPr>
              <p:cNvGrpSpPr/>
              <p:nvPr/>
            </p:nvGrpSpPr>
            <p:grpSpPr>
              <a:xfrm>
                <a:off x="5829214" y="4020321"/>
                <a:ext cx="931754" cy="463562"/>
                <a:chOff x="5829214" y="4020321"/>
                <a:chExt cx="931754" cy="463562"/>
              </a:xfrm>
            </p:grpSpPr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D3B91251-4026-ED67-5C06-67F9C5F15F41}"/>
                    </a:ext>
                  </a:extLst>
                </p:cNvPr>
                <p:cNvSpPr/>
                <p:nvPr/>
              </p:nvSpPr>
              <p:spPr>
                <a:xfrm>
                  <a:off x="6463893" y="4020321"/>
                  <a:ext cx="297075" cy="463562"/>
                </a:xfrm>
                <a:custGeom>
                  <a:avLst/>
                  <a:gdLst>
                    <a:gd name="connsiteX0" fmla="*/ 0 w 297075"/>
                    <a:gd name="connsiteY0" fmla="*/ 73905 h 463562"/>
                    <a:gd name="connsiteX1" fmla="*/ 0 w 297075"/>
                    <a:gd name="connsiteY1" fmla="*/ 463563 h 463562"/>
                    <a:gd name="connsiteX2" fmla="*/ 297075 w 297075"/>
                    <a:gd name="connsiteY2" fmla="*/ 463563 h 463562"/>
                    <a:gd name="connsiteX3" fmla="*/ 297075 w 297075"/>
                    <a:gd name="connsiteY3" fmla="*/ 0 h 463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075" h="463562">
                      <a:moveTo>
                        <a:pt x="0" y="73905"/>
                      </a:moveTo>
                      <a:lnTo>
                        <a:pt x="0" y="463563"/>
                      </a:lnTo>
                      <a:lnTo>
                        <a:pt x="297075" y="463563"/>
                      </a:lnTo>
                      <a:lnTo>
                        <a:pt x="297075" y="0"/>
                      </a:lnTo>
                      <a:close/>
                    </a:path>
                  </a:pathLst>
                </a:custGeom>
                <a:solidFill>
                  <a:srgbClr val="1A3B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323">
                    <a:defRPr/>
                  </a:pPr>
                  <a:endParaRPr lang="en-DE" sz="2133">
                    <a:solidFill>
                      <a:prstClr val="black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DBF0D8FA-FB3D-BE71-03F7-3B91CB425BA9}"/>
                    </a:ext>
                  </a:extLst>
                </p:cNvPr>
                <p:cNvSpPr/>
                <p:nvPr/>
              </p:nvSpPr>
              <p:spPr>
                <a:xfrm>
                  <a:off x="5829214" y="4094225"/>
                  <a:ext cx="634679" cy="389658"/>
                </a:xfrm>
                <a:custGeom>
                  <a:avLst/>
                  <a:gdLst>
                    <a:gd name="connsiteX0" fmla="*/ 0 w 634679"/>
                    <a:gd name="connsiteY0" fmla="*/ 157877 h 389658"/>
                    <a:gd name="connsiteX1" fmla="*/ 0 w 634679"/>
                    <a:gd name="connsiteY1" fmla="*/ 389658 h 389658"/>
                    <a:gd name="connsiteX2" fmla="*/ 634679 w 634679"/>
                    <a:gd name="connsiteY2" fmla="*/ 389658 h 389658"/>
                    <a:gd name="connsiteX3" fmla="*/ 634679 w 634679"/>
                    <a:gd name="connsiteY3" fmla="*/ 0 h 389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4679" h="389658">
                      <a:moveTo>
                        <a:pt x="0" y="157877"/>
                      </a:moveTo>
                      <a:lnTo>
                        <a:pt x="0" y="389658"/>
                      </a:lnTo>
                      <a:lnTo>
                        <a:pt x="634679" y="389658"/>
                      </a:lnTo>
                      <a:lnTo>
                        <a:pt x="634679" y="0"/>
                      </a:lnTo>
                      <a:close/>
                    </a:path>
                  </a:pathLst>
                </a:custGeom>
                <a:solidFill>
                  <a:srgbClr val="214C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218323">
                    <a:defRPr/>
                  </a:pPr>
                  <a:endParaRPr lang="en-DE" sz="2133">
                    <a:solidFill>
                      <a:prstClr val="black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A4464B3A-85AE-5ACA-86D6-84F4F4038E7E}"/>
                  </a:ext>
                </a:extLst>
              </p:cNvPr>
              <p:cNvSpPr/>
              <p:nvPr/>
            </p:nvSpPr>
            <p:spPr>
              <a:xfrm>
                <a:off x="6517271" y="4290841"/>
                <a:ext cx="186175" cy="102708"/>
              </a:xfrm>
              <a:custGeom>
                <a:avLst/>
                <a:gdLst>
                  <a:gd name="connsiteX0" fmla="*/ 0 w 186175"/>
                  <a:gd name="connsiteY0" fmla="*/ 0 h 102708"/>
                  <a:gd name="connsiteX1" fmla="*/ 186176 w 186175"/>
                  <a:gd name="connsiteY1" fmla="*/ 0 h 102708"/>
                  <a:gd name="connsiteX2" fmla="*/ 186176 w 186175"/>
                  <a:gd name="connsiteY2" fmla="*/ 102708 h 102708"/>
                  <a:gd name="connsiteX3" fmla="*/ 0 w 186175"/>
                  <a:gd name="connsiteY3" fmla="*/ 102708 h 10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175" h="102708">
                    <a:moveTo>
                      <a:pt x="0" y="0"/>
                    </a:moveTo>
                    <a:lnTo>
                      <a:pt x="186176" y="0"/>
                    </a:lnTo>
                    <a:lnTo>
                      <a:pt x="186176" y="102708"/>
                    </a:lnTo>
                    <a:lnTo>
                      <a:pt x="0" y="102708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DE" sz="2133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CDA60E5-DA24-105B-782C-3A878AB9A11F}"/>
                  </a:ext>
                </a:extLst>
              </p:cNvPr>
              <p:cNvSpPr/>
              <p:nvPr/>
            </p:nvSpPr>
            <p:spPr>
              <a:xfrm>
                <a:off x="5903518" y="4291393"/>
                <a:ext cx="514350" cy="101603"/>
              </a:xfrm>
              <a:custGeom>
                <a:avLst/>
                <a:gdLst>
                  <a:gd name="connsiteX0" fmla="*/ 0 w 514350"/>
                  <a:gd name="connsiteY0" fmla="*/ 0 h 101603"/>
                  <a:gd name="connsiteX1" fmla="*/ 514350 w 514350"/>
                  <a:gd name="connsiteY1" fmla="*/ 0 h 101603"/>
                  <a:gd name="connsiteX2" fmla="*/ 514350 w 514350"/>
                  <a:gd name="connsiteY2" fmla="*/ 101603 h 101603"/>
                  <a:gd name="connsiteX3" fmla="*/ 0 w 514350"/>
                  <a:gd name="connsiteY3" fmla="*/ 101603 h 101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101603">
                    <a:moveTo>
                      <a:pt x="0" y="0"/>
                    </a:moveTo>
                    <a:lnTo>
                      <a:pt x="514350" y="0"/>
                    </a:lnTo>
                    <a:lnTo>
                      <a:pt x="514350" y="101603"/>
                    </a:lnTo>
                    <a:lnTo>
                      <a:pt x="0" y="101603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DE" sz="2133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9E065E6F-7BE5-2CFB-F188-9A3E19DD639E}"/>
                </a:ext>
              </a:extLst>
            </p:cNvPr>
            <p:cNvSpPr txBox="1"/>
            <p:nvPr/>
          </p:nvSpPr>
          <p:spPr>
            <a:xfrm>
              <a:off x="5951748" y="4173860"/>
              <a:ext cx="2020757" cy="786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23">
                <a:defRPr/>
              </a:pPr>
              <a:r>
                <a:rPr lang="en-GB" sz="1600" b="1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ANERKANNT VON GARTNER UND FORRESTER</a:t>
              </a:r>
              <a:endParaRPr lang="en-DE" sz="16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 descr="A blue and black logo&#10;&#10;Description automatically generated">
              <a:extLst>
                <a:ext uri="{FF2B5EF4-FFF2-40B4-BE49-F238E27FC236}">
                  <a16:creationId xmlns:a16="http://schemas.microsoft.com/office/drawing/2014/main" id="{CC564BC5-1A96-0E0A-B4A5-A3D2F5E7D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324" y="3712061"/>
              <a:ext cx="1174263" cy="1174263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A56B1E1-AD4D-4BD3-86E0-4F9FD118C0ED}"/>
              </a:ext>
            </a:extLst>
          </p:cNvPr>
          <p:cNvGrpSpPr/>
          <p:nvPr/>
        </p:nvGrpSpPr>
        <p:grpSpPr>
          <a:xfrm>
            <a:off x="7635706" y="4197977"/>
            <a:ext cx="4139189" cy="1354217"/>
            <a:chOff x="5726778" y="2661766"/>
            <a:chExt cx="3210202" cy="1443005"/>
          </a:xfrm>
        </p:grpSpPr>
        <p:grpSp>
          <p:nvGrpSpPr>
            <p:cNvPr id="152" name="Graphic 425">
              <a:extLst>
                <a:ext uri="{FF2B5EF4-FFF2-40B4-BE49-F238E27FC236}">
                  <a16:creationId xmlns:a16="http://schemas.microsoft.com/office/drawing/2014/main" id="{CECFC9DE-A9C8-89E1-35EA-1CA2B777ED4D}"/>
                </a:ext>
              </a:extLst>
            </p:cNvPr>
            <p:cNvGrpSpPr/>
            <p:nvPr/>
          </p:nvGrpSpPr>
          <p:grpSpPr>
            <a:xfrm>
              <a:off x="5726778" y="2661766"/>
              <a:ext cx="3191681" cy="1443005"/>
              <a:chOff x="5829214" y="3753754"/>
              <a:chExt cx="931754" cy="463562"/>
            </a:xfrm>
          </p:grpSpPr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9DBBC67-698E-EE45-FBA0-4E083D28B22B}"/>
                  </a:ext>
                </a:extLst>
              </p:cNvPr>
              <p:cNvSpPr/>
              <p:nvPr/>
            </p:nvSpPr>
            <p:spPr>
              <a:xfrm>
                <a:off x="5829214" y="3753754"/>
                <a:ext cx="297075" cy="463562"/>
              </a:xfrm>
              <a:custGeom>
                <a:avLst/>
                <a:gdLst>
                  <a:gd name="connsiteX0" fmla="*/ 297075 w 297075"/>
                  <a:gd name="connsiteY0" fmla="*/ 389658 h 463562"/>
                  <a:gd name="connsiteX1" fmla="*/ 297075 w 297075"/>
                  <a:gd name="connsiteY1" fmla="*/ 0 h 463562"/>
                  <a:gd name="connsiteX2" fmla="*/ 0 w 297075"/>
                  <a:gd name="connsiteY2" fmla="*/ 0 h 463562"/>
                  <a:gd name="connsiteX3" fmla="*/ 0 w 297075"/>
                  <a:gd name="connsiteY3" fmla="*/ 463563 h 463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075" h="463562">
                    <a:moveTo>
                      <a:pt x="297075" y="389658"/>
                    </a:moveTo>
                    <a:lnTo>
                      <a:pt x="297075" y="0"/>
                    </a:lnTo>
                    <a:lnTo>
                      <a:pt x="0" y="0"/>
                    </a:lnTo>
                    <a:lnTo>
                      <a:pt x="0" y="463563"/>
                    </a:lnTo>
                    <a:close/>
                  </a:path>
                </a:pathLst>
              </a:custGeom>
              <a:solidFill>
                <a:srgbClr val="1A596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DE" sz="2133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7519D2FB-5EEB-418D-C922-C6F5E5CEFC32}"/>
                  </a:ext>
                </a:extLst>
              </p:cNvPr>
              <p:cNvSpPr/>
              <p:nvPr/>
            </p:nvSpPr>
            <p:spPr>
              <a:xfrm>
                <a:off x="6126289" y="3753754"/>
                <a:ext cx="634679" cy="389658"/>
              </a:xfrm>
              <a:custGeom>
                <a:avLst/>
                <a:gdLst>
                  <a:gd name="connsiteX0" fmla="*/ 634679 w 634679"/>
                  <a:gd name="connsiteY0" fmla="*/ 231781 h 389658"/>
                  <a:gd name="connsiteX1" fmla="*/ 634679 w 634679"/>
                  <a:gd name="connsiteY1" fmla="*/ 0 h 389658"/>
                  <a:gd name="connsiteX2" fmla="*/ 0 w 634679"/>
                  <a:gd name="connsiteY2" fmla="*/ 0 h 389658"/>
                  <a:gd name="connsiteX3" fmla="*/ 0 w 634679"/>
                  <a:gd name="connsiteY3" fmla="*/ 389658 h 38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679" h="389658">
                    <a:moveTo>
                      <a:pt x="634679" y="231781"/>
                    </a:moveTo>
                    <a:lnTo>
                      <a:pt x="634679" y="0"/>
                    </a:lnTo>
                    <a:lnTo>
                      <a:pt x="0" y="0"/>
                    </a:lnTo>
                    <a:lnTo>
                      <a:pt x="0" y="389658"/>
                    </a:lnTo>
                    <a:close/>
                  </a:path>
                </a:pathLst>
              </a:custGeom>
              <a:solidFill>
                <a:srgbClr val="247A8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DE" sz="2133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866E9B70-945A-F4AD-DBB6-D42643599C13}"/>
                </a:ext>
              </a:extLst>
            </p:cNvPr>
            <p:cNvSpPr txBox="1"/>
            <p:nvPr/>
          </p:nvSpPr>
          <p:spPr>
            <a:xfrm>
              <a:off x="6762916" y="2832681"/>
              <a:ext cx="2174064" cy="685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23">
                <a:defRPr/>
              </a:pPr>
              <a:r>
                <a:rPr lang="de-DE" sz="1600" b="1" cap="all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Finanzielle Stabilität Jahr für Jahr</a:t>
              </a:r>
              <a:endParaRPr lang="en-DE" sz="1600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 descr="A graph with a green arrow&#10;&#10;Description automatically generated">
              <a:extLst>
                <a:ext uri="{FF2B5EF4-FFF2-40B4-BE49-F238E27FC236}">
                  <a16:creationId xmlns:a16="http://schemas.microsoft.com/office/drawing/2014/main" id="{76409571-E086-39B1-AD76-AFC5ACF11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70472">
              <a:off x="5895306" y="2956371"/>
              <a:ext cx="614801" cy="614801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7BE099-58BD-AA27-F94E-5EE63EFFA99E}"/>
              </a:ext>
            </a:extLst>
          </p:cNvPr>
          <p:cNvGrpSpPr/>
          <p:nvPr/>
        </p:nvGrpSpPr>
        <p:grpSpPr>
          <a:xfrm>
            <a:off x="7635698" y="2602259"/>
            <a:ext cx="4129300" cy="1525866"/>
            <a:chOff x="5726771" y="1109104"/>
            <a:chExt cx="3202532" cy="1452550"/>
          </a:xfrm>
        </p:grpSpPr>
        <p:grpSp>
          <p:nvGrpSpPr>
            <p:cNvPr id="161" name="Graphic 425">
              <a:extLst>
                <a:ext uri="{FF2B5EF4-FFF2-40B4-BE49-F238E27FC236}">
                  <a16:creationId xmlns:a16="http://schemas.microsoft.com/office/drawing/2014/main" id="{381963C8-CC36-B9D0-174D-73163D60582E}"/>
                </a:ext>
              </a:extLst>
            </p:cNvPr>
            <p:cNvGrpSpPr/>
            <p:nvPr/>
          </p:nvGrpSpPr>
          <p:grpSpPr>
            <a:xfrm>
              <a:off x="5726771" y="1118646"/>
              <a:ext cx="3191681" cy="1443008"/>
              <a:chOff x="5829214" y="3255206"/>
              <a:chExt cx="931754" cy="463563"/>
            </a:xfrm>
          </p:grpSpPr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8019D1E-C98E-F40D-1043-0C9A8A7D08AF}"/>
                  </a:ext>
                </a:extLst>
              </p:cNvPr>
              <p:cNvSpPr/>
              <p:nvPr/>
            </p:nvSpPr>
            <p:spPr>
              <a:xfrm>
                <a:off x="5829214" y="3329111"/>
                <a:ext cx="634679" cy="389658"/>
              </a:xfrm>
              <a:custGeom>
                <a:avLst/>
                <a:gdLst>
                  <a:gd name="connsiteX0" fmla="*/ 0 w 634679"/>
                  <a:gd name="connsiteY0" fmla="*/ 157877 h 389658"/>
                  <a:gd name="connsiteX1" fmla="*/ 0 w 634679"/>
                  <a:gd name="connsiteY1" fmla="*/ 389658 h 389658"/>
                  <a:gd name="connsiteX2" fmla="*/ 634679 w 634679"/>
                  <a:gd name="connsiteY2" fmla="*/ 389658 h 389658"/>
                  <a:gd name="connsiteX3" fmla="*/ 634679 w 634679"/>
                  <a:gd name="connsiteY3" fmla="*/ 0 h 38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679" h="389658">
                    <a:moveTo>
                      <a:pt x="0" y="157877"/>
                    </a:moveTo>
                    <a:lnTo>
                      <a:pt x="0" y="389658"/>
                    </a:lnTo>
                    <a:lnTo>
                      <a:pt x="634679" y="389658"/>
                    </a:lnTo>
                    <a:lnTo>
                      <a:pt x="634679" y="0"/>
                    </a:lnTo>
                    <a:close/>
                  </a:path>
                </a:pathLst>
              </a:custGeom>
              <a:solidFill>
                <a:srgbClr val="279D8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DE" sz="2133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2F97553A-BDFC-D5CB-03AB-E39314B716B9}"/>
                  </a:ext>
                </a:extLst>
              </p:cNvPr>
              <p:cNvSpPr/>
              <p:nvPr/>
            </p:nvSpPr>
            <p:spPr>
              <a:xfrm>
                <a:off x="6463893" y="3255206"/>
                <a:ext cx="297075" cy="463562"/>
              </a:xfrm>
              <a:custGeom>
                <a:avLst/>
                <a:gdLst>
                  <a:gd name="connsiteX0" fmla="*/ 0 w 297075"/>
                  <a:gd name="connsiteY0" fmla="*/ 73905 h 463562"/>
                  <a:gd name="connsiteX1" fmla="*/ 0 w 297075"/>
                  <a:gd name="connsiteY1" fmla="*/ 463563 h 463562"/>
                  <a:gd name="connsiteX2" fmla="*/ 297075 w 297075"/>
                  <a:gd name="connsiteY2" fmla="*/ 463563 h 463562"/>
                  <a:gd name="connsiteX3" fmla="*/ 297075 w 297075"/>
                  <a:gd name="connsiteY3" fmla="*/ 0 h 463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075" h="463562">
                    <a:moveTo>
                      <a:pt x="0" y="73905"/>
                    </a:moveTo>
                    <a:lnTo>
                      <a:pt x="0" y="463563"/>
                    </a:lnTo>
                    <a:lnTo>
                      <a:pt x="297075" y="463563"/>
                    </a:lnTo>
                    <a:lnTo>
                      <a:pt x="297075" y="0"/>
                    </a:lnTo>
                    <a:close/>
                  </a:path>
                </a:pathLst>
              </a:custGeom>
              <a:solidFill>
                <a:srgbClr val="279D8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DE" sz="2133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A1C2FA46-5B5B-FB21-953B-460342BB0BB6}"/>
                </a:ext>
              </a:extLst>
            </p:cNvPr>
            <p:cNvSpPr txBox="1"/>
            <p:nvPr/>
          </p:nvSpPr>
          <p:spPr>
            <a:xfrm>
              <a:off x="5775206" y="1919467"/>
              <a:ext cx="2174064" cy="556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23">
                <a:defRPr/>
              </a:pPr>
              <a:r>
                <a:rPr lang="en-GB" sz="1600" b="1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PRIVATBESITZ</a:t>
              </a:r>
            </a:p>
            <a:p>
              <a:pPr defTabSz="1218323">
                <a:defRPr/>
              </a:pPr>
              <a:r>
                <a:rPr lang="en-GB" sz="1600" b="1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KEINE INVESTOREN</a:t>
              </a:r>
              <a:endParaRPr lang="en-DE" sz="16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C04B72E-D0B2-8CD2-7544-CA1EB3915D5D}"/>
                </a:ext>
              </a:extLst>
            </p:cNvPr>
            <p:cNvSpPr/>
            <p:nvPr/>
          </p:nvSpPr>
          <p:spPr>
            <a:xfrm>
              <a:off x="7911686" y="1109104"/>
              <a:ext cx="1017617" cy="1443005"/>
            </a:xfrm>
            <a:custGeom>
              <a:avLst/>
              <a:gdLst>
                <a:gd name="connsiteX0" fmla="*/ 0 w 297075"/>
                <a:gd name="connsiteY0" fmla="*/ 73905 h 463562"/>
                <a:gd name="connsiteX1" fmla="*/ 0 w 297075"/>
                <a:gd name="connsiteY1" fmla="*/ 463563 h 463562"/>
                <a:gd name="connsiteX2" fmla="*/ 297075 w 297075"/>
                <a:gd name="connsiteY2" fmla="*/ 463563 h 463562"/>
                <a:gd name="connsiteX3" fmla="*/ 297075 w 297075"/>
                <a:gd name="connsiteY3" fmla="*/ 0 h 46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075" h="463562">
                  <a:moveTo>
                    <a:pt x="0" y="73905"/>
                  </a:moveTo>
                  <a:lnTo>
                    <a:pt x="0" y="463563"/>
                  </a:lnTo>
                  <a:lnTo>
                    <a:pt x="297075" y="463563"/>
                  </a:lnTo>
                  <a:lnTo>
                    <a:pt x="297075" y="0"/>
                  </a:lnTo>
                  <a:close/>
                </a:path>
              </a:pathLst>
            </a:custGeom>
            <a:solidFill>
              <a:srgbClr val="1965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323">
                <a:defRPr/>
              </a:pPr>
              <a:endParaRPr lang="en-DE" sz="2133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8" name="Picture 7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1D037B99-CA71-6D6D-7B63-5702E0893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011" y="1364090"/>
              <a:ext cx="998576" cy="998576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80F1B0-4D74-00A6-1A0D-2639541EA5A3}"/>
              </a:ext>
            </a:extLst>
          </p:cNvPr>
          <p:cNvGrpSpPr/>
          <p:nvPr/>
        </p:nvGrpSpPr>
        <p:grpSpPr>
          <a:xfrm>
            <a:off x="503818" y="1962596"/>
            <a:ext cx="4016263" cy="1248154"/>
            <a:chOff x="403660" y="1796053"/>
            <a:chExt cx="3012196" cy="93611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28580C5-6970-C2CF-BA50-110D70718046}"/>
                </a:ext>
              </a:extLst>
            </p:cNvPr>
            <p:cNvSpPr/>
            <p:nvPr/>
          </p:nvSpPr>
          <p:spPr>
            <a:xfrm>
              <a:off x="403660" y="1796053"/>
              <a:ext cx="2960008" cy="936115"/>
            </a:xfrm>
            <a:prstGeom prst="roundRect">
              <a:avLst/>
            </a:prstGeom>
            <a:solidFill>
              <a:srgbClr val="2A76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23">
                <a:defRPr/>
              </a:pPr>
              <a:endParaRPr lang="en-DE" sz="240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A56F05-4F19-CF48-C045-6D6A9FD6A695}"/>
                </a:ext>
              </a:extLst>
            </p:cNvPr>
            <p:cNvGrpSpPr/>
            <p:nvPr/>
          </p:nvGrpSpPr>
          <p:grpSpPr>
            <a:xfrm>
              <a:off x="593927" y="1835792"/>
              <a:ext cx="2821929" cy="844369"/>
              <a:chOff x="791902" y="3138118"/>
              <a:chExt cx="3762572" cy="1125825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749C589-7124-698F-4C63-736EDD138A84}"/>
                  </a:ext>
                </a:extLst>
              </p:cNvPr>
              <p:cNvSpPr txBox="1"/>
              <p:nvPr/>
            </p:nvSpPr>
            <p:spPr>
              <a:xfrm>
                <a:off x="1020199" y="3138118"/>
                <a:ext cx="29794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55">
                  <a:defRPr/>
                </a:pPr>
                <a:r>
                  <a:rPr lang="en-US" sz="1600" b="1">
                    <a:solidFill>
                      <a:prstClr val="whit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Merlin Intake Management</a:t>
                </a:r>
              </a:p>
            </p:txBody>
          </p:sp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3755CC9B-EB90-644D-75D8-6F5DC1AAA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1902" y="3513255"/>
                <a:ext cx="1341656" cy="750688"/>
              </a:xfrm>
              <a:prstGeom prst="rect">
                <a:avLst/>
              </a:prstGeom>
            </p:spPr>
          </p:pic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66DA24CD-400C-48DE-55DC-882E92D04A89}"/>
                  </a:ext>
                </a:extLst>
              </p:cNvPr>
              <p:cNvSpPr txBox="1"/>
              <p:nvPr/>
            </p:nvSpPr>
            <p:spPr>
              <a:xfrm>
                <a:off x="2072135" y="3819588"/>
                <a:ext cx="248233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178">
                  <a:defRPr/>
                </a:pPr>
                <a:r>
                  <a:rPr lang="en-US" sz="1200" dirty="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Front Door to Procurement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43F1BEAD-B167-5EEB-EC42-80DAA204A614}"/>
                  </a:ext>
                </a:extLst>
              </p:cNvPr>
              <p:cNvSpPr txBox="1"/>
              <p:nvPr/>
            </p:nvSpPr>
            <p:spPr>
              <a:xfrm>
                <a:off x="2223252" y="3335982"/>
                <a:ext cx="2234530" cy="498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178">
                  <a:lnSpc>
                    <a:spcPts val="3600"/>
                  </a:lnSpc>
                  <a:spcBef>
                    <a:spcPts val="900"/>
                  </a:spcBef>
                  <a:defRPr/>
                </a:pPr>
                <a:r>
                  <a:rPr lang="en-US">
                    <a:solidFill>
                      <a:srgbClr val="BDE31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AI is the New UI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4071D7-0559-962C-DED1-9B8AE616A8FB}"/>
              </a:ext>
            </a:extLst>
          </p:cNvPr>
          <p:cNvGrpSpPr/>
          <p:nvPr/>
        </p:nvGrpSpPr>
        <p:grpSpPr>
          <a:xfrm>
            <a:off x="502168" y="5582682"/>
            <a:ext cx="3946677" cy="982732"/>
            <a:chOff x="417636" y="4373135"/>
            <a:chExt cx="2960008" cy="73704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D0378A0-7A38-1448-0BFF-5790BBC65EE4}"/>
                </a:ext>
              </a:extLst>
            </p:cNvPr>
            <p:cNvSpPr/>
            <p:nvPr/>
          </p:nvSpPr>
          <p:spPr>
            <a:xfrm>
              <a:off x="417636" y="4403734"/>
              <a:ext cx="2960008" cy="656959"/>
            </a:xfrm>
            <a:prstGeom prst="roundRect">
              <a:avLst/>
            </a:prstGeom>
            <a:solidFill>
              <a:srgbClr val="2A76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23">
                <a:defRPr/>
              </a:pPr>
              <a:endParaRPr lang="en-DE" sz="240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B6CF715-E6E6-DF1E-FA0F-2FFC8BD4157B}"/>
                </a:ext>
              </a:extLst>
            </p:cNvPr>
            <p:cNvGrpSpPr/>
            <p:nvPr/>
          </p:nvGrpSpPr>
          <p:grpSpPr>
            <a:xfrm>
              <a:off x="538937" y="4373135"/>
              <a:ext cx="2755875" cy="737049"/>
              <a:chOff x="538937" y="4373135"/>
              <a:chExt cx="2755875" cy="73704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627B7FB-D5CC-28FE-79AA-AFE268C94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8937" y="4581076"/>
                <a:ext cx="2755875" cy="529108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5F53BE4-6195-64B7-28A1-A457243AEDC1}"/>
                  </a:ext>
                </a:extLst>
              </p:cNvPr>
              <p:cNvSpPr txBox="1"/>
              <p:nvPr/>
            </p:nvSpPr>
            <p:spPr>
              <a:xfrm>
                <a:off x="1018181" y="4373135"/>
                <a:ext cx="149997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55">
                  <a:defRPr/>
                </a:pPr>
                <a:r>
                  <a:rPr lang="en-US" sz="1600" b="1">
                    <a:solidFill>
                      <a:prstClr val="whit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Agentic AI Library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47B259-DCAB-A905-ADC9-B4B1F4E9205E}"/>
              </a:ext>
            </a:extLst>
          </p:cNvPr>
          <p:cNvGrpSpPr/>
          <p:nvPr/>
        </p:nvGrpSpPr>
        <p:grpSpPr>
          <a:xfrm>
            <a:off x="495649" y="3327173"/>
            <a:ext cx="4109003" cy="2145187"/>
            <a:chOff x="407047" y="2756871"/>
            <a:chExt cx="3081752" cy="160889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E3C19E9-3AE5-E781-8480-39449B791D84}"/>
                </a:ext>
              </a:extLst>
            </p:cNvPr>
            <p:cNvSpPr>
              <a:spLocks/>
            </p:cNvSpPr>
            <p:nvPr/>
          </p:nvSpPr>
          <p:spPr>
            <a:xfrm>
              <a:off x="407047" y="2772085"/>
              <a:ext cx="2960008" cy="1593676"/>
            </a:xfrm>
            <a:prstGeom prst="roundRect">
              <a:avLst>
                <a:gd name="adj" fmla="val 6950"/>
              </a:avLst>
            </a:prstGeom>
            <a:solidFill>
              <a:srgbClr val="2A76B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23">
                <a:defRPr/>
              </a:pPr>
              <a:endParaRPr lang="en-DE" sz="240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396AFA3-747F-FA7E-FFE2-415F32C0E71F}"/>
                </a:ext>
              </a:extLst>
            </p:cNvPr>
            <p:cNvGrpSpPr/>
            <p:nvPr/>
          </p:nvGrpSpPr>
          <p:grpSpPr>
            <a:xfrm>
              <a:off x="446847" y="2756871"/>
              <a:ext cx="3041952" cy="1562236"/>
              <a:chOff x="446847" y="2764245"/>
              <a:chExt cx="3041952" cy="1562236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4C5490-E618-F0A9-3C0C-8B6DA7687EB5}"/>
                  </a:ext>
                </a:extLst>
              </p:cNvPr>
              <p:cNvSpPr txBox="1"/>
              <p:nvPr/>
            </p:nvSpPr>
            <p:spPr>
              <a:xfrm>
                <a:off x="1317352" y="2764245"/>
                <a:ext cx="1126751" cy="253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55">
                  <a:defRPr/>
                </a:pPr>
                <a:r>
                  <a:rPr lang="en-US" sz="1600" b="1">
                    <a:solidFill>
                      <a:prstClr val="whit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S2P Platform</a:t>
                </a:r>
              </a:p>
            </p:txBody>
          </p:sp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ED691F2F-C695-D890-B8B6-F42CA307B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6847" y="2986195"/>
                <a:ext cx="3041952" cy="1340286"/>
              </a:xfrm>
              <a:prstGeom prst="rect">
                <a:avLst/>
              </a:prstGeom>
            </p:spPr>
          </p:pic>
        </p:grpSp>
      </p:grpSp>
      <p:sp>
        <p:nvSpPr>
          <p:cNvPr id="15" name="Title 14">
            <a:extLst>
              <a:ext uri="{FF2B5EF4-FFF2-40B4-BE49-F238E27FC236}">
                <a16:creationId xmlns:a16="http://schemas.microsoft.com/office/drawing/2014/main" id="{E0ECA985-9308-51C4-0929-7E038E605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Zycus | KI-DNA, Innovation &amp; </a:t>
            </a:r>
            <a:r>
              <a:rPr lang="en-US" dirty="0" err="1"/>
              <a:t>Stabilität</a:t>
            </a:r>
            <a:r>
              <a:rPr lang="en-US" dirty="0"/>
              <a:t> </a:t>
            </a:r>
            <a:r>
              <a:rPr lang="en-US" dirty="0" err="1"/>
              <a:t>seit</a:t>
            </a:r>
            <a:r>
              <a:rPr lang="en-US" dirty="0"/>
              <a:t> +25 Jahren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75621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6" grpId="0"/>
          <p:bldP spid="137" grpId="0"/>
          <p:bldP spid="186" grpId="0"/>
          <p:bldP spid="18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6" grpId="0"/>
          <p:bldP spid="137" grpId="0"/>
          <p:bldP spid="186" grpId="0"/>
          <p:bldP spid="187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278F8D9-FA13-9673-5F02-EB379A40A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322" b="30369"/>
          <a:stretch/>
        </p:blipFill>
        <p:spPr>
          <a:xfrm>
            <a:off x="9668874" y="57150"/>
            <a:ext cx="2485026" cy="7429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2CF1547-0834-4DBE-15F7-4275D9B66DE4}"/>
              </a:ext>
            </a:extLst>
          </p:cNvPr>
          <p:cNvSpPr/>
          <p:nvPr/>
        </p:nvSpPr>
        <p:spPr>
          <a:xfrm>
            <a:off x="685800" y="1758499"/>
            <a:ext cx="11506200" cy="14000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57272" y="1972639"/>
            <a:ext cx="836089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1850" kern="0" dirty="0">
                <a:solidFill>
                  <a:prstClr val="white"/>
                </a:solidFill>
                <a:ea typeface="+mn-lt"/>
                <a:cs typeface="+mn-lt"/>
              </a:rPr>
              <a:t>Generative KI </a:t>
            </a:r>
            <a:r>
              <a:rPr lang="en-US" sz="1850" kern="0" dirty="0" err="1">
                <a:solidFill>
                  <a:prstClr val="white"/>
                </a:solidFill>
                <a:ea typeface="+mn-lt"/>
                <a:cs typeface="+mn-lt"/>
              </a:rPr>
              <a:t>steht</a:t>
            </a:r>
            <a:r>
              <a:rPr lang="en-US" sz="1850" kern="0" dirty="0">
                <a:solidFill>
                  <a:prstClr val="white"/>
                </a:solidFill>
                <a:ea typeface="+mn-lt"/>
                <a:cs typeface="+mn-lt"/>
              </a:rPr>
              <a:t> </a:t>
            </a:r>
            <a:r>
              <a:rPr lang="en-US" sz="1850" kern="0" dirty="0" err="1">
                <a:solidFill>
                  <a:prstClr val="white"/>
                </a:solidFill>
                <a:ea typeface="+mn-lt"/>
                <a:cs typeface="+mn-lt"/>
              </a:rPr>
              <a:t>kurz</a:t>
            </a:r>
            <a:r>
              <a:rPr lang="en-US" sz="1850" kern="0" dirty="0">
                <a:solidFill>
                  <a:prstClr val="white"/>
                </a:solidFill>
                <a:ea typeface="+mn-lt"/>
                <a:cs typeface="+mn-lt"/>
              </a:rPr>
              <a:t> </a:t>
            </a:r>
            <a:r>
              <a:rPr lang="en-US" sz="1850" kern="0" dirty="0" err="1">
                <a:solidFill>
                  <a:prstClr val="white"/>
                </a:solidFill>
                <a:ea typeface="+mn-lt"/>
                <a:cs typeface="+mn-lt"/>
              </a:rPr>
              <a:t>davor</a:t>
            </a:r>
            <a:r>
              <a:rPr lang="en-US" sz="1850" kern="0" dirty="0">
                <a:solidFill>
                  <a:prstClr val="white"/>
                </a:solidFill>
                <a:ea typeface="+mn-lt"/>
                <a:cs typeface="+mn-lt"/>
              </a:rPr>
              <a:t>, der </a:t>
            </a:r>
            <a:r>
              <a:rPr lang="en-US" sz="1900" b="1" kern="0" dirty="0" err="1">
                <a:solidFill>
                  <a:srgbClr val="C2E812"/>
                </a:solidFill>
                <a:latin typeface="Calibri"/>
                <a:ea typeface="Open Sans"/>
                <a:cs typeface="Open Sans"/>
              </a:rPr>
              <a:t>nächste</a:t>
            </a:r>
            <a:r>
              <a:rPr lang="en-US" sz="1900" b="1" kern="0" dirty="0">
                <a:solidFill>
                  <a:srgbClr val="C2E812"/>
                </a:solidFill>
                <a:latin typeface="Calibri"/>
                <a:ea typeface="Open Sans"/>
                <a:cs typeface="Open Sans"/>
              </a:rPr>
              <a:t> Game-Changer </a:t>
            </a:r>
            <a:r>
              <a:rPr lang="en-US" sz="1900" b="1" kern="0" dirty="0" err="1">
                <a:solidFill>
                  <a:srgbClr val="C2E812"/>
                </a:solidFill>
                <a:latin typeface="Calibri"/>
                <a:ea typeface="Open Sans"/>
                <a:cs typeface="Open Sans"/>
              </a:rPr>
              <a:t>im</a:t>
            </a:r>
            <a:r>
              <a:rPr lang="en-US" sz="1900" b="1" kern="0" dirty="0">
                <a:solidFill>
                  <a:srgbClr val="C2E812"/>
                </a:solidFill>
                <a:latin typeface="Calibri"/>
                <a:ea typeface="Open Sans"/>
                <a:cs typeface="Open Sans"/>
              </a:rPr>
              <a:t> Einkauf</a:t>
            </a:r>
            <a:r>
              <a:rPr lang="en-US" sz="1850" kern="0" dirty="0">
                <a:solidFill>
                  <a:prstClr val="white"/>
                </a:solidFill>
                <a:ea typeface="+mn-lt"/>
                <a:cs typeface="+mn-lt"/>
              </a:rPr>
              <a:t> </a:t>
            </a:r>
            <a:r>
              <a:rPr lang="en-US" sz="1850" kern="0" dirty="0" err="1">
                <a:solidFill>
                  <a:prstClr val="white"/>
                </a:solidFill>
                <a:ea typeface="+mn-lt"/>
                <a:cs typeface="+mn-lt"/>
              </a:rPr>
              <a:t>zu</a:t>
            </a:r>
            <a:r>
              <a:rPr lang="en-US" sz="1850" kern="0" dirty="0">
                <a:solidFill>
                  <a:prstClr val="white"/>
                </a:solidFill>
                <a:ea typeface="+mn-lt"/>
                <a:cs typeface="+mn-lt"/>
              </a:rPr>
              <a:t> </a:t>
            </a:r>
            <a:r>
              <a:rPr lang="en-US" sz="1850" kern="0" dirty="0" err="1">
                <a:solidFill>
                  <a:prstClr val="white"/>
                </a:solidFill>
                <a:ea typeface="+mn-lt"/>
                <a:cs typeface="+mn-lt"/>
              </a:rPr>
              <a:t>werden</a:t>
            </a:r>
            <a:r>
              <a:rPr lang="en-US" sz="1850" kern="0" dirty="0">
                <a:solidFill>
                  <a:prstClr val="white"/>
                </a:solidFill>
                <a:ea typeface="+mn-lt"/>
                <a:cs typeface="+mn-lt"/>
              </a:rPr>
              <a:t> – </a:t>
            </a:r>
            <a:r>
              <a:rPr lang="en-US" sz="1850" kern="0" dirty="0" err="1">
                <a:solidFill>
                  <a:prstClr val="white"/>
                </a:solidFill>
                <a:ea typeface="+mn-lt"/>
                <a:cs typeface="+mn-lt"/>
              </a:rPr>
              <a:t>sie</a:t>
            </a:r>
            <a:r>
              <a:rPr lang="en-US" sz="1850" kern="0" dirty="0">
                <a:solidFill>
                  <a:prstClr val="white"/>
                </a:solidFill>
                <a:ea typeface="+mn-lt"/>
                <a:cs typeface="+mn-lt"/>
              </a:rPr>
              <a:t> </a:t>
            </a:r>
            <a:r>
              <a:rPr lang="en-US" sz="1850" kern="0" dirty="0" err="1">
                <a:solidFill>
                  <a:prstClr val="white"/>
                </a:solidFill>
                <a:ea typeface="+mn-lt"/>
                <a:cs typeface="+mn-lt"/>
              </a:rPr>
              <a:t>transformiert</a:t>
            </a:r>
            <a:r>
              <a:rPr lang="en-US" sz="1850" kern="0" dirty="0">
                <a:solidFill>
                  <a:prstClr val="white"/>
                </a:solidFill>
                <a:ea typeface="+mn-lt"/>
                <a:cs typeface="+mn-lt"/>
              </a:rPr>
              <a:t> den </a:t>
            </a:r>
            <a:r>
              <a:rPr lang="en-US" sz="1850" kern="0" dirty="0" err="1">
                <a:solidFill>
                  <a:prstClr val="white"/>
                </a:solidFill>
                <a:ea typeface="+mn-lt"/>
                <a:cs typeface="+mn-lt"/>
              </a:rPr>
              <a:t>gesamten</a:t>
            </a:r>
            <a:r>
              <a:rPr lang="en-US" sz="1850" kern="0" dirty="0">
                <a:solidFill>
                  <a:prstClr val="white"/>
                </a:solidFill>
                <a:ea typeface="+mn-lt"/>
                <a:cs typeface="+mn-lt"/>
              </a:rPr>
              <a:t> Source-to-Pay-(S2P)-</a:t>
            </a:r>
            <a:r>
              <a:rPr lang="en-US" sz="1850" kern="0" dirty="0" err="1">
                <a:solidFill>
                  <a:prstClr val="white"/>
                </a:solidFill>
                <a:ea typeface="+mn-lt"/>
                <a:cs typeface="+mn-lt"/>
              </a:rPr>
              <a:t>Prozess</a:t>
            </a:r>
            <a:r>
              <a:rPr lang="en-US" sz="1850" kern="0" dirty="0">
                <a:solidFill>
                  <a:prstClr val="white"/>
                </a:solidFill>
                <a:ea typeface="+mn-lt"/>
                <a:cs typeface="+mn-lt"/>
              </a:rPr>
              <a:t> und </a:t>
            </a:r>
            <a:r>
              <a:rPr lang="en-US" sz="1850" kern="0" dirty="0" err="1">
                <a:solidFill>
                  <a:prstClr val="white"/>
                </a:solidFill>
                <a:ea typeface="+mn-lt"/>
                <a:cs typeface="+mn-lt"/>
              </a:rPr>
              <a:t>ermöglicht</a:t>
            </a:r>
            <a:r>
              <a:rPr lang="en-US" sz="1850" kern="0" dirty="0">
                <a:solidFill>
                  <a:prstClr val="white"/>
                </a:solidFill>
                <a:ea typeface="+mn-lt"/>
                <a:cs typeface="+mn-lt"/>
              </a:rPr>
              <a:t> </a:t>
            </a:r>
            <a:r>
              <a:rPr lang="en-US" sz="1850" kern="0" dirty="0" err="1">
                <a:solidFill>
                  <a:prstClr val="white"/>
                </a:solidFill>
                <a:ea typeface="+mn-lt"/>
                <a:cs typeface="+mn-lt"/>
              </a:rPr>
              <a:t>Unternehmen</a:t>
            </a:r>
            <a:r>
              <a:rPr lang="en-US" sz="1850" kern="0" dirty="0">
                <a:solidFill>
                  <a:prstClr val="white"/>
                </a:solidFill>
                <a:ea typeface="+mn-lt"/>
                <a:cs typeface="+mn-lt"/>
              </a:rPr>
              <a:t> </a:t>
            </a:r>
            <a:r>
              <a:rPr lang="en-US" sz="1850" kern="0" dirty="0" err="1">
                <a:solidFill>
                  <a:prstClr val="white"/>
                </a:solidFill>
                <a:ea typeface="+mn-lt"/>
                <a:cs typeface="+mn-lt"/>
              </a:rPr>
              <a:t>erhebliche</a:t>
            </a:r>
            <a:r>
              <a:rPr lang="en-US" sz="1850" kern="0" dirty="0">
                <a:solidFill>
                  <a:prstClr val="white"/>
                </a:solidFill>
                <a:ea typeface="+mn-lt"/>
                <a:cs typeface="+mn-lt"/>
              </a:rPr>
              <a:t> </a:t>
            </a:r>
            <a:r>
              <a:rPr lang="en-US" sz="1850" kern="0" dirty="0" err="1">
                <a:solidFill>
                  <a:prstClr val="white"/>
                </a:solidFill>
                <a:ea typeface="+mn-lt"/>
                <a:cs typeface="+mn-lt"/>
              </a:rPr>
              <a:t>Effizienzsteigerungen</a:t>
            </a:r>
            <a:r>
              <a:rPr lang="en-US" sz="1850" kern="0" dirty="0">
                <a:solidFill>
                  <a:prstClr val="white"/>
                </a:solidFill>
                <a:ea typeface="+mn-lt"/>
                <a:cs typeface="+mn-lt"/>
              </a:rPr>
              <a:t> und </a:t>
            </a:r>
            <a:r>
              <a:rPr lang="en-US" sz="1850" kern="0" dirty="0" err="1">
                <a:solidFill>
                  <a:prstClr val="white"/>
                </a:solidFill>
                <a:ea typeface="+mn-lt"/>
                <a:cs typeface="+mn-lt"/>
              </a:rPr>
              <a:t>Kosteneinsparungen</a:t>
            </a:r>
            <a:r>
              <a:rPr lang="en-US" sz="1850" kern="0" dirty="0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.“</a:t>
            </a:r>
            <a:endParaRPr lang="en-US" sz="1850" dirty="0">
              <a:solidFill>
                <a:prstClr val="white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54507" y="3163318"/>
            <a:ext cx="5947373" cy="29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63"/>
              </a:lnSpc>
              <a:spcBef>
                <a:spcPct val="0"/>
              </a:spcBef>
            </a:pPr>
            <a:r>
              <a:rPr lang="en-US" sz="1599">
                <a:solidFill>
                  <a:prstClr val="black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Source: Alexander Linden, Research VP, Gartner</a:t>
            </a:r>
          </a:p>
        </p:txBody>
      </p:sp>
      <p:pic>
        <p:nvPicPr>
          <p:cNvPr id="37" name="Picture 36" descr="A person in a suit&#10;&#10;Description automatically generated">
            <a:extLst>
              <a:ext uri="{FF2B5EF4-FFF2-40B4-BE49-F238E27FC236}">
                <a16:creationId xmlns:a16="http://schemas.microsoft.com/office/drawing/2014/main" id="{2CD037EF-CF79-83FB-05C3-49668FB4E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418" y="1044905"/>
            <a:ext cx="1778063" cy="17780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6ED4FE-9616-79D5-E988-BAFE63CE9561}"/>
              </a:ext>
            </a:extLst>
          </p:cNvPr>
          <p:cNvGrpSpPr/>
          <p:nvPr/>
        </p:nvGrpSpPr>
        <p:grpSpPr>
          <a:xfrm>
            <a:off x="1054507" y="4255125"/>
            <a:ext cx="4284800" cy="1585011"/>
            <a:chOff x="1054508" y="4571659"/>
            <a:chExt cx="4284800" cy="1585011"/>
          </a:xfrm>
        </p:grpSpPr>
        <p:grpSp>
          <p:nvGrpSpPr>
            <p:cNvPr id="40" name="Group 16"/>
            <p:cNvGrpSpPr/>
            <p:nvPr/>
          </p:nvGrpSpPr>
          <p:grpSpPr>
            <a:xfrm>
              <a:off x="1054508" y="4571659"/>
              <a:ext cx="1374227" cy="1374227"/>
              <a:chOff x="0" y="0"/>
              <a:chExt cx="812800" cy="812800"/>
            </a:xfrm>
          </p:grpSpPr>
          <p:sp>
            <p:nvSpPr>
              <p:cNvPr id="41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2E812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3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3" name="Group 19"/>
            <p:cNvGrpSpPr/>
            <p:nvPr/>
          </p:nvGrpSpPr>
          <p:grpSpPr>
            <a:xfrm>
              <a:off x="1175300" y="4571659"/>
              <a:ext cx="1374227" cy="1374227"/>
              <a:chOff x="0" y="0"/>
              <a:chExt cx="812800" cy="812800"/>
            </a:xfrm>
          </p:grpSpPr>
          <p:sp>
            <p:nvSpPr>
              <p:cNvPr id="44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468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3553"/>
                  </a:lnSpc>
                </a:pPr>
                <a:r>
                  <a:rPr lang="en-US" sz="2733">
                    <a:solidFill>
                      <a:srgbClr val="FFFFFF"/>
                    </a:solidFill>
                    <a:latin typeface="Open Sans Bold"/>
                  </a:rPr>
                  <a:t>80%</a:t>
                </a:r>
              </a:p>
            </p:txBody>
          </p:sp>
        </p:grpSp>
        <p:sp>
          <p:nvSpPr>
            <p:cNvPr id="46" name="Freeform 22"/>
            <p:cNvSpPr/>
            <p:nvPr/>
          </p:nvSpPr>
          <p:spPr>
            <a:xfrm>
              <a:off x="2615403" y="5902716"/>
              <a:ext cx="1148313" cy="253954"/>
            </a:xfrm>
            <a:custGeom>
              <a:avLst/>
              <a:gdLst/>
              <a:ahLst/>
              <a:cxnLst/>
              <a:rect l="l" t="t" r="r" b="b"/>
              <a:pathLst>
                <a:path w="1722470" h="380931">
                  <a:moveTo>
                    <a:pt x="0" y="0"/>
                  </a:moveTo>
                  <a:lnTo>
                    <a:pt x="1722470" y="0"/>
                  </a:lnTo>
                  <a:lnTo>
                    <a:pt x="1722470" y="380930"/>
                  </a:lnTo>
                  <a:lnTo>
                    <a:pt x="0" y="380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34"/>
            <p:cNvSpPr txBox="1"/>
            <p:nvPr/>
          </p:nvSpPr>
          <p:spPr>
            <a:xfrm>
              <a:off x="2670319" y="4801426"/>
              <a:ext cx="2668989" cy="8662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666" spc="8">
                  <a:solidFill>
                    <a:srgbClr val="000000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Of new enterprise procurement apps will use AI by 2025.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54B389C-9A7C-BC26-CCAE-3E2A3511063B}"/>
              </a:ext>
            </a:extLst>
          </p:cNvPr>
          <p:cNvGrpSpPr/>
          <p:nvPr/>
        </p:nvGrpSpPr>
        <p:grpSpPr>
          <a:xfrm>
            <a:off x="6096000" y="4255125"/>
            <a:ext cx="4524673" cy="1726936"/>
            <a:chOff x="6096001" y="4571659"/>
            <a:chExt cx="4524673" cy="1726936"/>
          </a:xfrm>
        </p:grpSpPr>
        <p:grpSp>
          <p:nvGrpSpPr>
            <p:cNvPr id="47" name="Group 23"/>
            <p:cNvGrpSpPr/>
            <p:nvPr/>
          </p:nvGrpSpPr>
          <p:grpSpPr>
            <a:xfrm>
              <a:off x="6096001" y="4571659"/>
              <a:ext cx="1374227" cy="1374227"/>
              <a:chOff x="0" y="0"/>
              <a:chExt cx="812800" cy="812800"/>
            </a:xfrm>
          </p:grpSpPr>
          <p:sp>
            <p:nvSpPr>
              <p:cNvPr id="48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2E812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3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0" name="Group 26"/>
            <p:cNvGrpSpPr/>
            <p:nvPr/>
          </p:nvGrpSpPr>
          <p:grpSpPr>
            <a:xfrm>
              <a:off x="6190177" y="4571659"/>
              <a:ext cx="1374227" cy="1374227"/>
              <a:chOff x="0" y="0"/>
              <a:chExt cx="812800" cy="812800"/>
            </a:xfrm>
          </p:grpSpPr>
          <p:sp>
            <p:nvSpPr>
              <p:cNvPr id="51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468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3553"/>
                  </a:lnSpc>
                </a:pPr>
                <a:r>
                  <a:rPr lang="en-US" sz="2733">
                    <a:solidFill>
                      <a:srgbClr val="FFFFFF"/>
                    </a:solidFill>
                    <a:latin typeface="Open Sans Bold"/>
                  </a:rPr>
                  <a:t>$1 Tn </a:t>
                </a:r>
              </a:p>
            </p:txBody>
          </p:sp>
        </p:grpSp>
        <p:sp>
          <p:nvSpPr>
            <p:cNvPr id="53" name="Freeform 29"/>
            <p:cNvSpPr/>
            <p:nvPr/>
          </p:nvSpPr>
          <p:spPr>
            <a:xfrm>
              <a:off x="7759416" y="5902716"/>
              <a:ext cx="1259617" cy="395879"/>
            </a:xfrm>
            <a:custGeom>
              <a:avLst/>
              <a:gdLst/>
              <a:ahLst/>
              <a:cxnLst/>
              <a:rect l="l" t="t" r="r" b="b"/>
              <a:pathLst>
                <a:path w="1889426" h="593819">
                  <a:moveTo>
                    <a:pt x="0" y="0"/>
                  </a:moveTo>
                  <a:lnTo>
                    <a:pt x="1889425" y="0"/>
                  </a:lnTo>
                  <a:lnTo>
                    <a:pt x="1889425" y="593820"/>
                  </a:lnTo>
                  <a:lnTo>
                    <a:pt x="0" y="593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TextBox 35"/>
            <p:cNvSpPr txBox="1"/>
            <p:nvPr/>
          </p:nvSpPr>
          <p:spPr>
            <a:xfrm>
              <a:off x="7759416" y="4810040"/>
              <a:ext cx="2861258" cy="866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666" spc="8">
                  <a:solidFill>
                    <a:srgbClr val="000000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Worth of procurement savings can be unlocked with AI by 2025.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F90229D2-18FD-B8D5-86C0-7491A0BA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99" y="177100"/>
            <a:ext cx="10878781" cy="484813"/>
          </a:xfrm>
        </p:spPr>
        <p:txBody>
          <a:bodyPr/>
          <a:lstStyle/>
          <a:p>
            <a:r>
              <a:rPr lang="en-US" dirty="0"/>
              <a:t>Generative KI </a:t>
            </a:r>
            <a:r>
              <a:rPr lang="en-US" b="0" dirty="0" err="1"/>
              <a:t>wird</a:t>
            </a:r>
            <a:r>
              <a:rPr lang="en-US" b="0" dirty="0"/>
              <a:t> den Source-to-Pay-</a:t>
            </a:r>
            <a:r>
              <a:rPr lang="en-US" b="0" dirty="0" err="1"/>
              <a:t>Prozess</a:t>
            </a:r>
            <a:r>
              <a:rPr lang="en-US" b="0" dirty="0"/>
              <a:t> </a:t>
            </a:r>
            <a:r>
              <a:rPr lang="en-US" b="0" dirty="0" err="1"/>
              <a:t>revolutionieren</a:t>
            </a:r>
            <a:endParaRPr lang="en-DE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96710-A394-32A2-C0E8-09C258613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ARDENT PARTNER’s | </a:t>
            </a:r>
            <a:r>
              <a:rPr lang="en-US" b="0" dirty="0"/>
              <a:t>AI Adoption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ED41D-C8ED-084F-448D-BFA734F5E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84" y="920597"/>
            <a:ext cx="9461267" cy="54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79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10373-564B-6A82-BDC9-91044FFA7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39BBC753-4CA5-01C1-0F9D-3520030577C6}"/>
              </a:ext>
            </a:extLst>
          </p:cNvPr>
          <p:cNvGrpSpPr/>
          <p:nvPr/>
        </p:nvGrpSpPr>
        <p:grpSpPr>
          <a:xfrm>
            <a:off x="542925" y="1071578"/>
            <a:ext cx="4328617" cy="4979972"/>
            <a:chOff x="804572" y="1366463"/>
            <a:chExt cx="4301684" cy="534167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1D6CD43-9231-032E-D9C3-FE36DE638C3B}"/>
                </a:ext>
              </a:extLst>
            </p:cNvPr>
            <p:cNvGrpSpPr/>
            <p:nvPr/>
          </p:nvGrpSpPr>
          <p:grpSpPr>
            <a:xfrm>
              <a:off x="804572" y="2121476"/>
              <a:ext cx="4301684" cy="4586664"/>
              <a:chOff x="750012" y="1109608"/>
              <a:chExt cx="4956314" cy="547612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498B3DB-06EF-ECEE-CBC7-F4A5E4FFDC14}"/>
                  </a:ext>
                </a:extLst>
              </p:cNvPr>
              <p:cNvGrpSpPr/>
              <p:nvPr/>
            </p:nvGrpSpPr>
            <p:grpSpPr>
              <a:xfrm>
                <a:off x="750012" y="1109608"/>
                <a:ext cx="4956314" cy="5476123"/>
                <a:chOff x="461327" y="446055"/>
                <a:chExt cx="5600685" cy="6180774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01A08E6E-4E6E-4205-C942-DBA451A1EA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1329" y="446055"/>
                  <a:ext cx="5600683" cy="561084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853017F7-2E05-F29A-3212-699AB32CE4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1327" y="1007138"/>
                  <a:ext cx="5600684" cy="5619691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E3CF5DD-57CF-C5D4-E5AB-327236C42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62778" y="1160977"/>
                <a:ext cx="767460" cy="379051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9073F17-DF18-3E5C-9419-625542367A36}"/>
                </a:ext>
              </a:extLst>
            </p:cNvPr>
            <p:cNvGrpSpPr/>
            <p:nvPr/>
          </p:nvGrpSpPr>
          <p:grpSpPr>
            <a:xfrm>
              <a:off x="804572" y="1366463"/>
              <a:ext cx="4301682" cy="766872"/>
              <a:chOff x="5963251" y="1148205"/>
              <a:chExt cx="4927935" cy="962159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AC3FF9A-64A7-90AC-B004-4F7F878D7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3948"/>
              <a:stretch/>
            </p:blipFill>
            <p:spPr>
              <a:xfrm>
                <a:off x="5963251" y="1148205"/>
                <a:ext cx="2114845" cy="695422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E598932-F13D-C4BB-8C45-1FE0782F5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71392" y="1148205"/>
                <a:ext cx="2819794" cy="695422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CB2371CA-7327-B16B-7A69-4445ED0EB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63251" y="1843627"/>
                <a:ext cx="4496427" cy="266737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9DB3AD4-2933-A804-DCBD-73F573A84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52022" y="1843627"/>
                <a:ext cx="439164" cy="266737"/>
              </a:xfrm>
              <a:prstGeom prst="rect">
                <a:avLst/>
              </a:prstGeom>
            </p:spPr>
          </p:pic>
        </p:grpSp>
      </p:grpSp>
      <p:pic>
        <p:nvPicPr>
          <p:cNvPr id="4" name="Picture 2" descr="Generative AI in procurement | Roland Berger">
            <a:extLst>
              <a:ext uri="{FF2B5EF4-FFF2-40B4-BE49-F238E27FC236}">
                <a16:creationId xmlns:a16="http://schemas.microsoft.com/office/drawing/2014/main" id="{AED6F600-7512-8FC6-57A8-A67E83718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237" y="1066665"/>
            <a:ext cx="5367148" cy="324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diagram of a software framework&#10;&#10;AI-generated content may be incorrect.">
            <a:extLst>
              <a:ext uri="{FF2B5EF4-FFF2-40B4-BE49-F238E27FC236}">
                <a16:creationId xmlns:a16="http://schemas.microsoft.com/office/drawing/2014/main" id="{DD417089-9894-CAB9-10BE-5F38ABD28A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22" y="2350790"/>
            <a:ext cx="4334555" cy="4114880"/>
          </a:xfrm>
          <a:prstGeom prst="rect">
            <a:avLst/>
          </a:prstGeom>
        </p:spPr>
      </p:pic>
      <p:pic>
        <p:nvPicPr>
          <p:cNvPr id="1028" name="Picture 4" descr="Generative AI in Sourcing and Procurement Operations | Deloitte US">
            <a:extLst>
              <a:ext uri="{FF2B5EF4-FFF2-40B4-BE49-F238E27FC236}">
                <a16:creationId xmlns:a16="http://schemas.microsoft.com/office/drawing/2014/main" id="{5A4455A0-EDD5-49E9-563F-B8326CB81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0"/>
          <a:stretch/>
        </p:blipFill>
        <p:spPr bwMode="auto">
          <a:xfrm>
            <a:off x="7397802" y="3930472"/>
            <a:ext cx="4670708" cy="244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5D66FB2-6134-0674-877C-26F033ACA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50" dirty="0">
                <a:ea typeface="Calibri"/>
              </a:rPr>
              <a:t>WAS </a:t>
            </a:r>
            <a:r>
              <a:rPr lang="en-US" sz="2650" b="0" dirty="0">
                <a:ea typeface="Calibri"/>
              </a:rPr>
              <a:t>KANN GENERATIVE KI FÜR DEN EINKAUF LEISTEN?</a:t>
            </a:r>
            <a:endParaRPr lang="en-US" sz="2650" b="0" dirty="0"/>
          </a:p>
        </p:txBody>
      </p:sp>
    </p:spTree>
    <p:extLst>
      <p:ext uri="{BB962C8B-B14F-4D97-AF65-F5344CB8AC3E}">
        <p14:creationId xmlns:p14="http://schemas.microsoft.com/office/powerpoint/2010/main" val="108167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FEA1E-1930-9BBE-F293-A9781E33D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16EE1-2F25-BC12-337A-F3F7A9B6A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99" y="177100"/>
            <a:ext cx="10895740" cy="484813"/>
          </a:xfrm>
        </p:spPr>
        <p:txBody>
          <a:bodyPr/>
          <a:lstStyle/>
          <a:p>
            <a:r>
              <a:rPr lang="en-US" sz="2650" dirty="0">
                <a:ea typeface="Calibri"/>
              </a:rPr>
              <a:t>Viel </a:t>
            </a:r>
            <a:r>
              <a:rPr lang="en-US" sz="2650" dirty="0" err="1">
                <a:ea typeface="Calibri"/>
              </a:rPr>
              <a:t>Potenzial</a:t>
            </a:r>
            <a:r>
              <a:rPr lang="en-US" sz="2650" dirty="0">
                <a:ea typeface="Calibri"/>
              </a:rPr>
              <a:t> </a:t>
            </a:r>
            <a:r>
              <a:rPr lang="en-US" sz="2650" dirty="0" err="1">
                <a:ea typeface="Calibri"/>
              </a:rPr>
              <a:t>im</a:t>
            </a:r>
            <a:r>
              <a:rPr lang="en-US" sz="2650" dirty="0">
                <a:ea typeface="Calibri"/>
              </a:rPr>
              <a:t> Einkauf </a:t>
            </a:r>
            <a:r>
              <a:rPr lang="en-US" sz="2650" dirty="0" err="1">
                <a:ea typeface="Calibri"/>
              </a:rPr>
              <a:t>wird</a:t>
            </a:r>
            <a:r>
              <a:rPr lang="en-US" sz="2650" dirty="0">
                <a:ea typeface="Calibri"/>
              </a:rPr>
              <a:t> </a:t>
            </a:r>
            <a:r>
              <a:rPr lang="en-US" sz="2650" dirty="0" err="1">
                <a:ea typeface="Calibri"/>
              </a:rPr>
              <a:t>nicht</a:t>
            </a:r>
            <a:r>
              <a:rPr lang="en-US" sz="2650" dirty="0">
                <a:ea typeface="Calibri"/>
              </a:rPr>
              <a:t>  </a:t>
            </a:r>
            <a:r>
              <a:rPr lang="en-US" sz="2650" dirty="0" err="1">
                <a:ea typeface="Calibri"/>
              </a:rPr>
              <a:t>ausgeschöpft</a:t>
            </a:r>
            <a:r>
              <a:rPr lang="en-US" sz="2650" dirty="0">
                <a:ea typeface="Calibri"/>
              </a:rPr>
              <a:t>.</a:t>
            </a:r>
            <a:endParaRPr lang="en-US" dirty="0">
              <a:ea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6C778F-9724-1055-AC50-6098325E6048}"/>
              </a:ext>
            </a:extLst>
          </p:cNvPr>
          <p:cNvGrpSpPr/>
          <p:nvPr/>
        </p:nvGrpSpPr>
        <p:grpSpPr>
          <a:xfrm>
            <a:off x="973913" y="997292"/>
            <a:ext cx="9927875" cy="5544136"/>
            <a:chOff x="401953" y="854001"/>
            <a:chExt cx="6991623" cy="3932787"/>
          </a:xfrm>
        </p:grpSpPr>
        <p:pic>
          <p:nvPicPr>
            <p:cNvPr id="6" name="Picture 5" descr="A iceberg in the water&#10;&#10;AI-generated content may be incorrect.">
              <a:extLst>
                <a:ext uri="{FF2B5EF4-FFF2-40B4-BE49-F238E27FC236}">
                  <a16:creationId xmlns:a16="http://schemas.microsoft.com/office/drawing/2014/main" id="{9B4FE933-C867-9FD3-C14B-01A8690B4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953" y="854001"/>
              <a:ext cx="6991623" cy="393278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254B8D-002F-35AD-075F-1F0E488FF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8053" y="867251"/>
              <a:ext cx="2784206" cy="842922"/>
            </a:xfrm>
            <a:prstGeom prst="rect">
              <a:avLst/>
            </a:prstGeom>
          </p:spPr>
        </p:pic>
      </p:grpSp>
      <p:sp>
        <p:nvSpPr>
          <p:cNvPr id="7" name="Google Shape;153;p17">
            <a:extLst>
              <a:ext uri="{FF2B5EF4-FFF2-40B4-BE49-F238E27FC236}">
                <a16:creationId xmlns:a16="http://schemas.microsoft.com/office/drawing/2014/main" id="{148121C8-5E00-6875-82B7-B4D2EC02A6FE}"/>
              </a:ext>
            </a:extLst>
          </p:cNvPr>
          <p:cNvSpPr txBox="1"/>
          <p:nvPr/>
        </p:nvSpPr>
        <p:spPr>
          <a:xfrm>
            <a:off x="5441471" y="1395180"/>
            <a:ext cx="35520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Grundlegende</a:t>
            </a:r>
            <a:r>
              <a:rPr lang="en-GB" sz="16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Kosteneinsparungen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8" name="Google Shape;154;p17">
            <a:extLst>
              <a:ext uri="{FF2B5EF4-FFF2-40B4-BE49-F238E27FC236}">
                <a16:creationId xmlns:a16="http://schemas.microsoft.com/office/drawing/2014/main" id="{E4A19EE6-5075-5F08-C474-85E3EC0D6F13}"/>
              </a:ext>
            </a:extLst>
          </p:cNvPr>
          <p:cNvSpPr txBox="1"/>
          <p:nvPr/>
        </p:nvSpPr>
        <p:spPr>
          <a:xfrm>
            <a:off x="5461010" y="1751691"/>
            <a:ext cx="353813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Transaktionale</a:t>
            </a:r>
            <a:r>
              <a:rPr lang="en-GB" sz="16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Effizienz</a:t>
            </a:r>
          </a:p>
        </p:txBody>
      </p:sp>
      <p:sp>
        <p:nvSpPr>
          <p:cNvPr id="9" name="Google Shape;155;p17">
            <a:extLst>
              <a:ext uri="{FF2B5EF4-FFF2-40B4-BE49-F238E27FC236}">
                <a16:creationId xmlns:a16="http://schemas.microsoft.com/office/drawing/2014/main" id="{590DEF66-EFBA-3471-65B8-3B1FEF3CA6B3}"/>
              </a:ext>
            </a:extLst>
          </p:cNvPr>
          <p:cNvSpPr txBox="1"/>
          <p:nvPr/>
        </p:nvSpPr>
        <p:spPr>
          <a:xfrm>
            <a:off x="5461010" y="2102995"/>
            <a:ext cx="353813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Standard Compliance</a:t>
            </a:r>
            <a:endParaRPr sz="160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A94A51-6E82-74A5-80C0-104F8F81BF0C}"/>
              </a:ext>
            </a:extLst>
          </p:cNvPr>
          <p:cNvCxnSpPr>
            <a:cxnSpLocks/>
          </p:cNvCxnSpPr>
          <p:nvPr/>
        </p:nvCxnSpPr>
        <p:spPr>
          <a:xfrm>
            <a:off x="3349297" y="1451693"/>
            <a:ext cx="1886500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1699CB-053B-F165-7FE8-BD58C38D8A57}"/>
              </a:ext>
            </a:extLst>
          </p:cNvPr>
          <p:cNvCxnSpPr>
            <a:cxnSpLocks/>
          </p:cNvCxnSpPr>
          <p:nvPr/>
        </p:nvCxnSpPr>
        <p:spPr>
          <a:xfrm>
            <a:off x="3825766" y="1860247"/>
            <a:ext cx="1410031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861A2C-E2A0-3E49-12DF-74C46B1FB0ED}"/>
              </a:ext>
            </a:extLst>
          </p:cNvPr>
          <p:cNvCxnSpPr>
            <a:cxnSpLocks/>
          </p:cNvCxnSpPr>
          <p:nvPr/>
        </p:nvCxnSpPr>
        <p:spPr>
          <a:xfrm>
            <a:off x="4428359" y="2209612"/>
            <a:ext cx="807437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Google Shape;152;p17">
            <a:extLst>
              <a:ext uri="{FF2B5EF4-FFF2-40B4-BE49-F238E27FC236}">
                <a16:creationId xmlns:a16="http://schemas.microsoft.com/office/drawing/2014/main" id="{BED0C5B1-4549-0019-7B88-32122A0965F0}"/>
              </a:ext>
            </a:extLst>
          </p:cNvPr>
          <p:cNvSpPr txBox="1"/>
          <p:nvPr/>
        </p:nvSpPr>
        <p:spPr>
          <a:xfrm>
            <a:off x="5440691" y="4415296"/>
            <a:ext cx="5192978" cy="46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4999"/>
              </a:lnSpc>
            </a:pPr>
            <a:r>
              <a:rPr lang="en-US" sz="265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Mögliches</a:t>
            </a:r>
            <a:r>
              <a:rPr lang="en-US" sz="265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650" b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Mehrwertpotential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E82FC8-2B78-B6BE-1BE8-06FB7CBDAD47}"/>
              </a:ext>
            </a:extLst>
          </p:cNvPr>
          <p:cNvSpPr/>
          <p:nvPr/>
        </p:nvSpPr>
        <p:spPr>
          <a:xfrm>
            <a:off x="3504996" y="3256376"/>
            <a:ext cx="1730800" cy="2789765"/>
          </a:xfrm>
          <a:custGeom>
            <a:avLst/>
            <a:gdLst>
              <a:gd name="connsiteX0" fmla="*/ 0 w 1529875"/>
              <a:gd name="connsiteY0" fmla="*/ 0 h 2484117"/>
              <a:gd name="connsiteX1" fmla="*/ 1529875 w 1529875"/>
              <a:gd name="connsiteY1" fmla="*/ 0 h 2484117"/>
              <a:gd name="connsiteX2" fmla="*/ 1529875 w 1529875"/>
              <a:gd name="connsiteY2" fmla="*/ 2484117 h 2484117"/>
              <a:gd name="connsiteX3" fmla="*/ 0 w 1529875"/>
              <a:gd name="connsiteY3" fmla="*/ 2484117 h 2484117"/>
              <a:gd name="connsiteX4" fmla="*/ 0 w 1529875"/>
              <a:gd name="connsiteY4" fmla="*/ 0 h 2484117"/>
              <a:gd name="connsiteX0" fmla="*/ 0 w 1529875"/>
              <a:gd name="connsiteY0" fmla="*/ 0 h 2484117"/>
              <a:gd name="connsiteX1" fmla="*/ 1529875 w 1529875"/>
              <a:gd name="connsiteY1" fmla="*/ 0 h 2484117"/>
              <a:gd name="connsiteX2" fmla="*/ 1529875 w 1529875"/>
              <a:gd name="connsiteY2" fmla="*/ 2484117 h 2484117"/>
              <a:gd name="connsiteX3" fmla="*/ 0 w 1529875"/>
              <a:gd name="connsiteY3" fmla="*/ 2484117 h 2484117"/>
              <a:gd name="connsiteX4" fmla="*/ 91440 w 1529875"/>
              <a:gd name="connsiteY4" fmla="*/ 91440 h 2484117"/>
              <a:gd name="connsiteX0" fmla="*/ 0 w 1529875"/>
              <a:gd name="connsiteY0" fmla="*/ 0 h 2484117"/>
              <a:gd name="connsiteX1" fmla="*/ 1529875 w 1529875"/>
              <a:gd name="connsiteY1" fmla="*/ 0 h 2484117"/>
              <a:gd name="connsiteX2" fmla="*/ 1529875 w 1529875"/>
              <a:gd name="connsiteY2" fmla="*/ 2484117 h 2484117"/>
              <a:gd name="connsiteX3" fmla="*/ 0 w 1529875"/>
              <a:gd name="connsiteY3" fmla="*/ 2484117 h 2484117"/>
              <a:gd name="connsiteX0" fmla="*/ 1529875 w 1529875"/>
              <a:gd name="connsiteY0" fmla="*/ 0 h 2484117"/>
              <a:gd name="connsiteX1" fmla="*/ 1529875 w 1529875"/>
              <a:gd name="connsiteY1" fmla="*/ 2484117 h 2484117"/>
              <a:gd name="connsiteX2" fmla="*/ 0 w 1529875"/>
              <a:gd name="connsiteY2" fmla="*/ 2484117 h 2484117"/>
              <a:gd name="connsiteX0" fmla="*/ 1529875 w 1529875"/>
              <a:gd name="connsiteY0" fmla="*/ 0 h 2484117"/>
              <a:gd name="connsiteX1" fmla="*/ 1526693 w 1529875"/>
              <a:gd name="connsiteY1" fmla="*/ 80132 h 2484117"/>
              <a:gd name="connsiteX2" fmla="*/ 1529875 w 1529875"/>
              <a:gd name="connsiteY2" fmla="*/ 2484117 h 2484117"/>
              <a:gd name="connsiteX3" fmla="*/ 0 w 1529875"/>
              <a:gd name="connsiteY3" fmla="*/ 2484117 h 2484117"/>
              <a:gd name="connsiteX0" fmla="*/ 1155686 w 1529875"/>
              <a:gd name="connsiteY0" fmla="*/ 94070 h 2403985"/>
              <a:gd name="connsiteX1" fmla="*/ 1526693 w 1529875"/>
              <a:gd name="connsiteY1" fmla="*/ 0 h 2403985"/>
              <a:gd name="connsiteX2" fmla="*/ 1529875 w 1529875"/>
              <a:gd name="connsiteY2" fmla="*/ 2403985 h 2403985"/>
              <a:gd name="connsiteX3" fmla="*/ 0 w 1529875"/>
              <a:gd name="connsiteY3" fmla="*/ 2403985 h 2403985"/>
              <a:gd name="connsiteX0" fmla="*/ 1155686 w 1529875"/>
              <a:gd name="connsiteY0" fmla="*/ 1 h 2309916"/>
              <a:gd name="connsiteX1" fmla="*/ 1526693 w 1529875"/>
              <a:gd name="connsiteY1" fmla="*/ 0 h 2309916"/>
              <a:gd name="connsiteX2" fmla="*/ 1529875 w 1529875"/>
              <a:gd name="connsiteY2" fmla="*/ 2309916 h 2309916"/>
              <a:gd name="connsiteX3" fmla="*/ 0 w 1529875"/>
              <a:gd name="connsiteY3" fmla="*/ 2309916 h 230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9875" h="2309916">
                <a:moveTo>
                  <a:pt x="1155686" y="1"/>
                </a:moveTo>
                <a:lnTo>
                  <a:pt x="1526693" y="0"/>
                </a:lnTo>
                <a:cubicBezTo>
                  <a:pt x="1527754" y="801328"/>
                  <a:pt x="1528814" y="1508588"/>
                  <a:pt x="1529875" y="2309916"/>
                </a:cubicBezTo>
                <a:lnTo>
                  <a:pt x="0" y="2309916"/>
                </a:ln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6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A7A9F-92C7-39DF-86BC-FACC81014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BCC24E-4C5B-CB77-0978-142FBA841FAB}"/>
              </a:ext>
            </a:extLst>
          </p:cNvPr>
          <p:cNvGrpSpPr/>
          <p:nvPr/>
        </p:nvGrpSpPr>
        <p:grpSpPr>
          <a:xfrm>
            <a:off x="973913" y="997292"/>
            <a:ext cx="9927875" cy="5544136"/>
            <a:chOff x="401953" y="854001"/>
            <a:chExt cx="6991623" cy="3932787"/>
          </a:xfrm>
        </p:grpSpPr>
        <p:pic>
          <p:nvPicPr>
            <p:cNvPr id="6" name="Picture 5" descr="A iceberg in the water&#10;&#10;AI-generated content may be incorrect.">
              <a:extLst>
                <a:ext uri="{FF2B5EF4-FFF2-40B4-BE49-F238E27FC236}">
                  <a16:creationId xmlns:a16="http://schemas.microsoft.com/office/drawing/2014/main" id="{32877F96-AEAA-22BE-3638-67F1CF823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953" y="854001"/>
              <a:ext cx="6991623" cy="393278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9C3739F-3AD8-C17B-CDD1-0CBBED21A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8053" y="867251"/>
              <a:ext cx="2784206" cy="842922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FA5667-C5F0-4668-9A05-D689C5410B8F}"/>
              </a:ext>
            </a:extLst>
          </p:cNvPr>
          <p:cNvCxnSpPr>
            <a:cxnSpLocks/>
          </p:cNvCxnSpPr>
          <p:nvPr/>
        </p:nvCxnSpPr>
        <p:spPr>
          <a:xfrm>
            <a:off x="3349297" y="1451693"/>
            <a:ext cx="1886500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B89EC9-4352-6770-A872-4BEDE43CEA94}"/>
              </a:ext>
            </a:extLst>
          </p:cNvPr>
          <p:cNvCxnSpPr>
            <a:cxnSpLocks/>
          </p:cNvCxnSpPr>
          <p:nvPr/>
        </p:nvCxnSpPr>
        <p:spPr>
          <a:xfrm>
            <a:off x="3860801" y="1860247"/>
            <a:ext cx="1374996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9DC9B6-9B23-1132-BABE-04ADF229AE56}"/>
              </a:ext>
            </a:extLst>
          </p:cNvPr>
          <p:cNvCxnSpPr>
            <a:cxnSpLocks/>
          </p:cNvCxnSpPr>
          <p:nvPr/>
        </p:nvCxnSpPr>
        <p:spPr>
          <a:xfrm>
            <a:off x="4428359" y="2209612"/>
            <a:ext cx="807437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1A20FCF-712B-8832-ECF2-1585AA47E2FC}"/>
              </a:ext>
            </a:extLst>
          </p:cNvPr>
          <p:cNvSpPr/>
          <p:nvPr/>
        </p:nvSpPr>
        <p:spPr>
          <a:xfrm>
            <a:off x="3504996" y="3256376"/>
            <a:ext cx="1730800" cy="2789765"/>
          </a:xfrm>
          <a:custGeom>
            <a:avLst/>
            <a:gdLst>
              <a:gd name="connsiteX0" fmla="*/ 0 w 1529875"/>
              <a:gd name="connsiteY0" fmla="*/ 0 h 2484117"/>
              <a:gd name="connsiteX1" fmla="*/ 1529875 w 1529875"/>
              <a:gd name="connsiteY1" fmla="*/ 0 h 2484117"/>
              <a:gd name="connsiteX2" fmla="*/ 1529875 w 1529875"/>
              <a:gd name="connsiteY2" fmla="*/ 2484117 h 2484117"/>
              <a:gd name="connsiteX3" fmla="*/ 0 w 1529875"/>
              <a:gd name="connsiteY3" fmla="*/ 2484117 h 2484117"/>
              <a:gd name="connsiteX4" fmla="*/ 0 w 1529875"/>
              <a:gd name="connsiteY4" fmla="*/ 0 h 2484117"/>
              <a:gd name="connsiteX0" fmla="*/ 0 w 1529875"/>
              <a:gd name="connsiteY0" fmla="*/ 0 h 2484117"/>
              <a:gd name="connsiteX1" fmla="*/ 1529875 w 1529875"/>
              <a:gd name="connsiteY1" fmla="*/ 0 h 2484117"/>
              <a:gd name="connsiteX2" fmla="*/ 1529875 w 1529875"/>
              <a:gd name="connsiteY2" fmla="*/ 2484117 h 2484117"/>
              <a:gd name="connsiteX3" fmla="*/ 0 w 1529875"/>
              <a:gd name="connsiteY3" fmla="*/ 2484117 h 2484117"/>
              <a:gd name="connsiteX4" fmla="*/ 91440 w 1529875"/>
              <a:gd name="connsiteY4" fmla="*/ 91440 h 2484117"/>
              <a:gd name="connsiteX0" fmla="*/ 0 w 1529875"/>
              <a:gd name="connsiteY0" fmla="*/ 0 h 2484117"/>
              <a:gd name="connsiteX1" fmla="*/ 1529875 w 1529875"/>
              <a:gd name="connsiteY1" fmla="*/ 0 h 2484117"/>
              <a:gd name="connsiteX2" fmla="*/ 1529875 w 1529875"/>
              <a:gd name="connsiteY2" fmla="*/ 2484117 h 2484117"/>
              <a:gd name="connsiteX3" fmla="*/ 0 w 1529875"/>
              <a:gd name="connsiteY3" fmla="*/ 2484117 h 2484117"/>
              <a:gd name="connsiteX0" fmla="*/ 1529875 w 1529875"/>
              <a:gd name="connsiteY0" fmla="*/ 0 h 2484117"/>
              <a:gd name="connsiteX1" fmla="*/ 1529875 w 1529875"/>
              <a:gd name="connsiteY1" fmla="*/ 2484117 h 2484117"/>
              <a:gd name="connsiteX2" fmla="*/ 0 w 1529875"/>
              <a:gd name="connsiteY2" fmla="*/ 2484117 h 2484117"/>
              <a:gd name="connsiteX0" fmla="*/ 1529875 w 1529875"/>
              <a:gd name="connsiteY0" fmla="*/ 0 h 2484117"/>
              <a:gd name="connsiteX1" fmla="*/ 1526693 w 1529875"/>
              <a:gd name="connsiteY1" fmla="*/ 80132 h 2484117"/>
              <a:gd name="connsiteX2" fmla="*/ 1529875 w 1529875"/>
              <a:gd name="connsiteY2" fmla="*/ 2484117 h 2484117"/>
              <a:gd name="connsiteX3" fmla="*/ 0 w 1529875"/>
              <a:gd name="connsiteY3" fmla="*/ 2484117 h 2484117"/>
              <a:gd name="connsiteX0" fmla="*/ 1155686 w 1529875"/>
              <a:gd name="connsiteY0" fmla="*/ 94070 h 2403985"/>
              <a:gd name="connsiteX1" fmla="*/ 1526693 w 1529875"/>
              <a:gd name="connsiteY1" fmla="*/ 0 h 2403985"/>
              <a:gd name="connsiteX2" fmla="*/ 1529875 w 1529875"/>
              <a:gd name="connsiteY2" fmla="*/ 2403985 h 2403985"/>
              <a:gd name="connsiteX3" fmla="*/ 0 w 1529875"/>
              <a:gd name="connsiteY3" fmla="*/ 2403985 h 2403985"/>
              <a:gd name="connsiteX0" fmla="*/ 1155686 w 1529875"/>
              <a:gd name="connsiteY0" fmla="*/ 1 h 2309916"/>
              <a:gd name="connsiteX1" fmla="*/ 1526693 w 1529875"/>
              <a:gd name="connsiteY1" fmla="*/ 0 h 2309916"/>
              <a:gd name="connsiteX2" fmla="*/ 1529875 w 1529875"/>
              <a:gd name="connsiteY2" fmla="*/ 2309916 h 2309916"/>
              <a:gd name="connsiteX3" fmla="*/ 0 w 1529875"/>
              <a:gd name="connsiteY3" fmla="*/ 2309916 h 230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9875" h="2309916">
                <a:moveTo>
                  <a:pt x="1155686" y="1"/>
                </a:moveTo>
                <a:lnTo>
                  <a:pt x="1526693" y="0"/>
                </a:lnTo>
                <a:cubicBezTo>
                  <a:pt x="1527754" y="801328"/>
                  <a:pt x="1528814" y="1508588"/>
                  <a:pt x="1529875" y="2309916"/>
                </a:cubicBezTo>
                <a:lnTo>
                  <a:pt x="0" y="2309916"/>
                </a:ln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" name="Google Shape;153;p17">
            <a:extLst>
              <a:ext uri="{FF2B5EF4-FFF2-40B4-BE49-F238E27FC236}">
                <a16:creationId xmlns:a16="http://schemas.microsoft.com/office/drawing/2014/main" id="{0ACB13B3-4C03-DFE1-EDAF-E25D3608421E}"/>
              </a:ext>
            </a:extLst>
          </p:cNvPr>
          <p:cNvSpPr txBox="1"/>
          <p:nvPr/>
        </p:nvSpPr>
        <p:spPr>
          <a:xfrm>
            <a:off x="5461003" y="3696298"/>
            <a:ext cx="353813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Ungenutzte</a:t>
            </a:r>
            <a:r>
              <a:rPr lang="en-GB" sz="16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Einsparpotentiale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4" name="Google Shape;153;p17">
            <a:extLst>
              <a:ext uri="{FF2B5EF4-FFF2-40B4-BE49-F238E27FC236}">
                <a16:creationId xmlns:a16="http://schemas.microsoft.com/office/drawing/2014/main" id="{3755B560-8074-D6EB-11E0-C3700FF2FAEC}"/>
              </a:ext>
            </a:extLst>
          </p:cNvPr>
          <p:cNvSpPr txBox="1"/>
          <p:nvPr/>
        </p:nvSpPr>
        <p:spPr>
          <a:xfrm>
            <a:off x="5461003" y="4226662"/>
            <a:ext cx="379738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Intelligente</a:t>
            </a:r>
            <a:r>
              <a:rPr lang="en-GB" sz="16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Orchestrierung</a:t>
            </a:r>
            <a:r>
              <a:rPr lang="en-GB" sz="16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im</a:t>
            </a:r>
            <a:r>
              <a:rPr lang="en-GB" sz="16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Einkauf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Google Shape;153;p17">
            <a:extLst>
              <a:ext uri="{FF2B5EF4-FFF2-40B4-BE49-F238E27FC236}">
                <a16:creationId xmlns:a16="http://schemas.microsoft.com/office/drawing/2014/main" id="{B74413CC-89C4-0C61-D63C-8951D700AFC0}"/>
              </a:ext>
            </a:extLst>
          </p:cNvPr>
          <p:cNvSpPr txBox="1"/>
          <p:nvPr/>
        </p:nvSpPr>
        <p:spPr>
          <a:xfrm>
            <a:off x="5461003" y="5287390"/>
            <a:ext cx="353813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Nachhaltige</a:t>
            </a:r>
            <a:r>
              <a:rPr lang="en-GB" sz="16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Wertschöpfung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10" name="Google Shape;153;p17">
            <a:extLst>
              <a:ext uri="{FF2B5EF4-FFF2-40B4-BE49-F238E27FC236}">
                <a16:creationId xmlns:a16="http://schemas.microsoft.com/office/drawing/2014/main" id="{D4A3E910-C33A-BB14-B363-DD0ABC7E1BC2}"/>
              </a:ext>
            </a:extLst>
          </p:cNvPr>
          <p:cNvSpPr txBox="1"/>
          <p:nvPr/>
        </p:nvSpPr>
        <p:spPr>
          <a:xfrm>
            <a:off x="5461003" y="4757026"/>
            <a:ext cx="353813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Autonome</a:t>
            </a:r>
            <a:r>
              <a:rPr lang="en-GB" sz="16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Entscheidungsfindung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325F67-4F77-882E-DF43-026F8D845C09}"/>
              </a:ext>
            </a:extLst>
          </p:cNvPr>
          <p:cNvSpPr/>
          <p:nvPr/>
        </p:nvSpPr>
        <p:spPr>
          <a:xfrm>
            <a:off x="5181719" y="3745019"/>
            <a:ext cx="108140" cy="108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A0289E-3F9A-E69C-7E19-BF3C5B2365D2}"/>
              </a:ext>
            </a:extLst>
          </p:cNvPr>
          <p:cNvSpPr/>
          <p:nvPr/>
        </p:nvSpPr>
        <p:spPr>
          <a:xfrm>
            <a:off x="5181718" y="4275383"/>
            <a:ext cx="108140" cy="108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D192206-DF9A-F09B-E481-1FEA8D5C12B0}"/>
              </a:ext>
            </a:extLst>
          </p:cNvPr>
          <p:cNvSpPr/>
          <p:nvPr/>
        </p:nvSpPr>
        <p:spPr>
          <a:xfrm>
            <a:off x="5181717" y="4805747"/>
            <a:ext cx="108140" cy="108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21B13B5-3CB6-40EA-B4BD-24A3CAF5169B}"/>
              </a:ext>
            </a:extLst>
          </p:cNvPr>
          <p:cNvSpPr/>
          <p:nvPr/>
        </p:nvSpPr>
        <p:spPr>
          <a:xfrm>
            <a:off x="5181715" y="5336110"/>
            <a:ext cx="108140" cy="108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2" name="Google Shape;153;p17">
            <a:extLst>
              <a:ext uri="{FF2B5EF4-FFF2-40B4-BE49-F238E27FC236}">
                <a16:creationId xmlns:a16="http://schemas.microsoft.com/office/drawing/2014/main" id="{C1EF2D1B-B70E-80CA-5E8E-5EF1A2863A2F}"/>
              </a:ext>
            </a:extLst>
          </p:cNvPr>
          <p:cNvSpPr txBox="1"/>
          <p:nvPr/>
        </p:nvSpPr>
        <p:spPr>
          <a:xfrm>
            <a:off x="5441471" y="1395180"/>
            <a:ext cx="35520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Grundlegende</a:t>
            </a:r>
            <a:r>
              <a:rPr lang="en-GB" sz="16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Kosteneinsparungen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34" name="Google Shape;154;p17">
            <a:extLst>
              <a:ext uri="{FF2B5EF4-FFF2-40B4-BE49-F238E27FC236}">
                <a16:creationId xmlns:a16="http://schemas.microsoft.com/office/drawing/2014/main" id="{8DAE2B32-F9DB-95EF-93B6-9C790A6298A1}"/>
              </a:ext>
            </a:extLst>
          </p:cNvPr>
          <p:cNvSpPr txBox="1"/>
          <p:nvPr/>
        </p:nvSpPr>
        <p:spPr>
          <a:xfrm>
            <a:off x="5461010" y="1751691"/>
            <a:ext cx="353813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Transaktionale</a:t>
            </a:r>
            <a:r>
              <a:rPr lang="en-GB" sz="16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Effizienz</a:t>
            </a:r>
          </a:p>
        </p:txBody>
      </p:sp>
      <p:sp>
        <p:nvSpPr>
          <p:cNvPr id="36" name="Google Shape;155;p17">
            <a:extLst>
              <a:ext uri="{FF2B5EF4-FFF2-40B4-BE49-F238E27FC236}">
                <a16:creationId xmlns:a16="http://schemas.microsoft.com/office/drawing/2014/main" id="{BD502911-52E4-1C71-4B55-5B32B11F4FAC}"/>
              </a:ext>
            </a:extLst>
          </p:cNvPr>
          <p:cNvSpPr txBox="1"/>
          <p:nvPr/>
        </p:nvSpPr>
        <p:spPr>
          <a:xfrm>
            <a:off x="5461010" y="2102995"/>
            <a:ext cx="353813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Standard Compliance</a:t>
            </a:r>
            <a:endParaRPr sz="160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9A5A39FC-89F4-03E9-415F-09181D03BFF8}"/>
              </a:ext>
            </a:extLst>
          </p:cNvPr>
          <p:cNvSpPr txBox="1">
            <a:spLocks/>
          </p:cNvSpPr>
          <p:nvPr/>
        </p:nvSpPr>
        <p:spPr>
          <a:xfrm>
            <a:off x="371699" y="177100"/>
            <a:ext cx="10895740" cy="48481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spcBef>
                <a:spcPct val="0"/>
              </a:spcBef>
              <a:buNone/>
              <a:defRPr lang="en-US" sz="2667" b="1" kern="1200">
                <a:solidFill>
                  <a:srgbClr val="001832"/>
                </a:solidFill>
                <a:latin typeface="Poppins"/>
                <a:ea typeface="Calibri" panose="020F0502020204030204" charset="0"/>
                <a:cs typeface="Poppi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50" dirty="0">
                <a:ea typeface="Calibri"/>
              </a:rPr>
              <a:t>Viel </a:t>
            </a:r>
            <a:r>
              <a:rPr lang="en-GB" sz="2650" dirty="0" err="1">
                <a:ea typeface="Calibri"/>
              </a:rPr>
              <a:t>Potenzial</a:t>
            </a:r>
            <a:r>
              <a:rPr lang="en-GB" sz="2650" dirty="0">
                <a:ea typeface="Calibri"/>
              </a:rPr>
              <a:t> </a:t>
            </a:r>
            <a:r>
              <a:rPr lang="en-GB" sz="2650" dirty="0" err="1">
                <a:ea typeface="Calibri"/>
              </a:rPr>
              <a:t>im</a:t>
            </a:r>
            <a:r>
              <a:rPr lang="en-GB" sz="2650" dirty="0">
                <a:ea typeface="Calibri"/>
              </a:rPr>
              <a:t> Einkauf </a:t>
            </a:r>
            <a:r>
              <a:rPr lang="en-GB" sz="2650" dirty="0" err="1">
                <a:ea typeface="Calibri"/>
              </a:rPr>
              <a:t>wird</a:t>
            </a:r>
            <a:r>
              <a:rPr lang="en-GB" sz="2650" dirty="0">
                <a:ea typeface="Calibri"/>
              </a:rPr>
              <a:t> </a:t>
            </a:r>
            <a:r>
              <a:rPr lang="en-GB" sz="2650" dirty="0" err="1">
                <a:ea typeface="Calibri"/>
              </a:rPr>
              <a:t>nicht</a:t>
            </a:r>
            <a:r>
              <a:rPr lang="en-GB" sz="2650" dirty="0">
                <a:ea typeface="Calibri"/>
              </a:rPr>
              <a:t>  </a:t>
            </a:r>
            <a:r>
              <a:rPr lang="en-GB" sz="2650" dirty="0" err="1">
                <a:ea typeface="Calibri"/>
              </a:rPr>
              <a:t>ausgeschöpft</a:t>
            </a:r>
            <a:r>
              <a:rPr lang="en-GB" sz="2650" dirty="0">
                <a:ea typeface="Calibri"/>
              </a:rPr>
              <a:t>.</a:t>
            </a:r>
            <a:endParaRPr lang="en-GB" dirty="0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00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4" grpId="0" animBg="1"/>
      <p:bldP spid="15" grpId="0" animBg="1"/>
      <p:bldP spid="16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603D4-7A55-5F12-7951-8B9039D91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2986D95-CD4F-4259-C128-23337E0B814C}"/>
              </a:ext>
            </a:extLst>
          </p:cNvPr>
          <p:cNvGrpSpPr/>
          <p:nvPr/>
        </p:nvGrpSpPr>
        <p:grpSpPr>
          <a:xfrm>
            <a:off x="213190" y="1273384"/>
            <a:ext cx="3646549" cy="5109524"/>
            <a:chOff x="159892" y="853440"/>
            <a:chExt cx="2734912" cy="383214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B217CC1-0FA4-34A0-22FB-55CA68B96A2C}"/>
                </a:ext>
              </a:extLst>
            </p:cNvPr>
            <p:cNvSpPr txBox="1"/>
            <p:nvPr/>
          </p:nvSpPr>
          <p:spPr>
            <a:xfrm>
              <a:off x="634595" y="916875"/>
              <a:ext cx="2260209" cy="818638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 defTabSz="1218323"/>
              <a:r>
                <a:rPr lang="en-GB" sz="3700" b="1" dirty="0">
                  <a:solidFill>
                    <a:srgbClr val="214491"/>
                  </a:solidFill>
                  <a:latin typeface="Open Sans Bold Bold"/>
                </a:rPr>
                <a:t>ADAPTION</a:t>
              </a:r>
              <a:endParaRPr lang="en-GB" sz="3735" b="1" dirty="0">
                <a:solidFill>
                  <a:srgbClr val="214491"/>
                </a:solidFill>
                <a:latin typeface="Open Sans Bold Bold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CDCB359-BDF1-863A-EBB8-F5A496A4B7AA}"/>
                </a:ext>
              </a:extLst>
            </p:cNvPr>
            <p:cNvSpPr/>
            <p:nvPr/>
          </p:nvSpPr>
          <p:spPr>
            <a:xfrm>
              <a:off x="722314" y="853440"/>
              <a:ext cx="2102204" cy="93866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23"/>
              <a:endParaRPr lang="en-DE" sz="240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BA93D67-8105-06FA-FECD-B1FCAE496306}"/>
                </a:ext>
              </a:extLst>
            </p:cNvPr>
            <p:cNvGrpSpPr/>
            <p:nvPr/>
          </p:nvGrpSpPr>
          <p:grpSpPr>
            <a:xfrm>
              <a:off x="159892" y="1010636"/>
              <a:ext cx="492490" cy="623248"/>
              <a:chOff x="589761" y="2070890"/>
              <a:chExt cx="656653" cy="83099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8DFF78-B1DA-9977-4ED3-8E6463FDB3F5}"/>
                  </a:ext>
                </a:extLst>
              </p:cNvPr>
              <p:cNvSpPr txBox="1"/>
              <p:nvPr/>
            </p:nvSpPr>
            <p:spPr>
              <a:xfrm>
                <a:off x="646856" y="2070890"/>
                <a:ext cx="482600" cy="830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>
                  <a:defRPr/>
                </a:pPr>
                <a:r>
                  <a:rPr lang="en-US" sz="48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/>
                  </a:rPr>
                  <a:t>1</a:t>
                </a:r>
                <a:endParaRPr lang="en-IN" sz="48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8BD5AC0-F254-171C-1556-57168726A85F}"/>
                  </a:ext>
                </a:extLst>
              </p:cNvPr>
              <p:cNvSpPr/>
              <p:nvPr/>
            </p:nvSpPr>
            <p:spPr>
              <a:xfrm>
                <a:off x="589761" y="2155947"/>
                <a:ext cx="656653" cy="67662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DB2ECF-19F3-961A-052C-5AB99D9A0FEB}"/>
                </a:ext>
              </a:extLst>
            </p:cNvPr>
            <p:cNvSpPr txBox="1"/>
            <p:nvPr/>
          </p:nvSpPr>
          <p:spPr>
            <a:xfrm>
              <a:off x="362085" y="4200834"/>
              <a:ext cx="2462433" cy="48474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354"/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Einfache</a:t>
              </a:r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 intuitive </a:t>
              </a:r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Nutzer-oberfläche</a:t>
              </a:r>
              <a:r>
                <a:rPr lang="en-US" b="1" dirty="0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 für alle </a:t>
              </a:r>
              <a:r>
                <a:rPr lang="en-US" b="1" dirty="0" err="1">
                  <a:solidFill>
                    <a:srgbClr val="002060"/>
                  </a:solidFill>
                  <a:latin typeface="Roboto"/>
                  <a:ea typeface="Roboto"/>
                  <a:cs typeface="Roboto"/>
                </a:rPr>
                <a:t>Nutzer</a:t>
              </a:r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BC8ACA8-9BAF-3885-9227-A46FFF3B5409}"/>
                </a:ext>
              </a:extLst>
            </p:cNvPr>
            <p:cNvGrpSpPr/>
            <p:nvPr/>
          </p:nvGrpSpPr>
          <p:grpSpPr>
            <a:xfrm>
              <a:off x="690415" y="2137164"/>
              <a:ext cx="2001789" cy="1941606"/>
              <a:chOff x="918086" y="2209527"/>
              <a:chExt cx="3240001" cy="3240001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5F04EC8F-FBC3-F460-FE2B-286C671FB5C9}"/>
                  </a:ext>
                </a:extLst>
              </p:cNvPr>
              <p:cNvSpPr/>
              <p:nvPr/>
            </p:nvSpPr>
            <p:spPr>
              <a:xfrm>
                <a:off x="918086" y="2209527"/>
                <a:ext cx="3240001" cy="3240001"/>
              </a:xfrm>
              <a:custGeom>
                <a:avLst/>
                <a:gdLst>
                  <a:gd name="connsiteX0" fmla="*/ 0 w 3240001"/>
                  <a:gd name="connsiteY0" fmla="*/ 1620001 h 3240001"/>
                  <a:gd name="connsiteX1" fmla="*/ 1620001 w 3240001"/>
                  <a:gd name="connsiteY1" fmla="*/ 0 h 3240001"/>
                  <a:gd name="connsiteX2" fmla="*/ 3240002 w 3240001"/>
                  <a:gd name="connsiteY2" fmla="*/ 1620001 h 3240001"/>
                  <a:gd name="connsiteX3" fmla="*/ 1620001 w 3240001"/>
                  <a:gd name="connsiteY3" fmla="*/ 3240002 h 3240001"/>
                  <a:gd name="connsiteX4" fmla="*/ 0 w 3240001"/>
                  <a:gd name="connsiteY4" fmla="*/ 1620001 h 324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0001" h="3240001" fill="none" extrusionOk="0">
                    <a:moveTo>
                      <a:pt x="0" y="1620001"/>
                    </a:moveTo>
                    <a:cubicBezTo>
                      <a:pt x="136251" y="595798"/>
                      <a:pt x="869530" y="9518"/>
                      <a:pt x="1620001" y="0"/>
                    </a:cubicBezTo>
                    <a:cubicBezTo>
                      <a:pt x="2549151" y="58882"/>
                      <a:pt x="3183199" y="724078"/>
                      <a:pt x="3240002" y="1620001"/>
                    </a:cubicBezTo>
                    <a:cubicBezTo>
                      <a:pt x="3443198" y="2544169"/>
                      <a:pt x="2375793" y="3176608"/>
                      <a:pt x="1620001" y="3240002"/>
                    </a:cubicBezTo>
                    <a:cubicBezTo>
                      <a:pt x="535964" y="3296501"/>
                      <a:pt x="107989" y="2368313"/>
                      <a:pt x="0" y="1620001"/>
                    </a:cubicBezTo>
                    <a:close/>
                  </a:path>
                  <a:path w="3240001" h="3240001" stroke="0" extrusionOk="0">
                    <a:moveTo>
                      <a:pt x="0" y="1620001"/>
                    </a:moveTo>
                    <a:cubicBezTo>
                      <a:pt x="-67996" y="844594"/>
                      <a:pt x="621720" y="-42772"/>
                      <a:pt x="1620001" y="0"/>
                    </a:cubicBezTo>
                    <a:cubicBezTo>
                      <a:pt x="2616856" y="-15081"/>
                      <a:pt x="3205726" y="787727"/>
                      <a:pt x="3240002" y="1620001"/>
                    </a:cubicBezTo>
                    <a:cubicBezTo>
                      <a:pt x="3060258" y="2574779"/>
                      <a:pt x="2495405" y="3262822"/>
                      <a:pt x="1620001" y="3240002"/>
                    </a:cubicBezTo>
                    <a:cubicBezTo>
                      <a:pt x="894912" y="3130237"/>
                      <a:pt x="-49659" y="2526094"/>
                      <a:pt x="0" y="1620001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981765707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 sz="2400" b="1">
                  <a:solidFill>
                    <a:srgbClr val="002060"/>
                  </a:solidFill>
                  <a:latin typeface="Calibri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C167F14-E9E9-219B-896A-C988A609AA83}"/>
                  </a:ext>
                </a:extLst>
              </p:cNvPr>
              <p:cNvSpPr/>
              <p:nvPr/>
            </p:nvSpPr>
            <p:spPr>
              <a:xfrm>
                <a:off x="1515285" y="2610166"/>
                <a:ext cx="2011065" cy="2018721"/>
              </a:xfrm>
              <a:prstGeom prst="ellipse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53D7B81-2172-B1EB-1EB2-8B7CEF872D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0"/>
              <a:stretch/>
            </p:blipFill>
            <p:spPr>
              <a:xfrm>
                <a:off x="918087" y="3054816"/>
                <a:ext cx="3218137" cy="2009644"/>
              </a:xfrm>
              <a:prstGeom prst="roundRect">
                <a:avLst>
                  <a:gd name="adj" fmla="val 12220"/>
                </a:avLst>
              </a:prstGeom>
              <a:ln w="88900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</p:pic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B85F734D-CAE9-543C-BC12-1B120514F308}"/>
                  </a:ext>
                </a:extLst>
              </p:cNvPr>
              <p:cNvSpPr/>
              <p:nvPr/>
            </p:nvSpPr>
            <p:spPr>
              <a:xfrm>
                <a:off x="3021772" y="2770536"/>
                <a:ext cx="1136315" cy="2410849"/>
              </a:xfrm>
              <a:custGeom>
                <a:avLst/>
                <a:gdLst/>
                <a:ahLst/>
                <a:cxnLst/>
                <a:rect l="l" t="t" r="r" b="b"/>
                <a:pathLst>
                  <a:path w="8650859" h="18424398">
                    <a:moveTo>
                      <a:pt x="7532370" y="18424398"/>
                    </a:moveTo>
                    <a:lnTo>
                      <a:pt x="1118489" y="18424398"/>
                    </a:lnTo>
                    <a:cubicBezTo>
                      <a:pt x="500761" y="18424398"/>
                      <a:pt x="0" y="17923636"/>
                      <a:pt x="0" y="17305910"/>
                    </a:cubicBezTo>
                    <a:lnTo>
                      <a:pt x="0" y="1118489"/>
                    </a:lnTo>
                    <a:cubicBezTo>
                      <a:pt x="0" y="500761"/>
                      <a:pt x="500761" y="0"/>
                      <a:pt x="1118489" y="0"/>
                    </a:cubicBezTo>
                    <a:lnTo>
                      <a:pt x="7532370" y="0"/>
                    </a:lnTo>
                    <a:cubicBezTo>
                      <a:pt x="8150098" y="0"/>
                      <a:pt x="8650859" y="500761"/>
                      <a:pt x="8650859" y="1118489"/>
                    </a:cubicBezTo>
                    <a:lnTo>
                      <a:pt x="8650859" y="17305910"/>
                    </a:lnTo>
                    <a:cubicBezTo>
                      <a:pt x="8650732" y="17923636"/>
                      <a:pt x="8150098" y="18424398"/>
                      <a:pt x="7532370" y="18424398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806" b="-806"/>
                </a:stretch>
              </a:blip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defTabSz="914354"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3B36ECD0-2DD9-2D13-C2BA-59A0715D05E8}"/>
                  </a:ext>
                </a:extLst>
              </p:cNvPr>
              <p:cNvSpPr/>
              <p:nvPr/>
            </p:nvSpPr>
            <p:spPr>
              <a:xfrm rot="6973029">
                <a:off x="2862180" y="2619645"/>
                <a:ext cx="123066" cy="124835"/>
              </a:xfrm>
              <a:prstGeom prst="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>
                  <a:defRPr/>
                </a:pPr>
                <a:endParaRPr lang="en-IN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ED9C01F4-0A91-7E9E-744E-A45112290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50" dirty="0">
                <a:ea typeface="Calibri"/>
              </a:rPr>
              <a:t>MERHWERT </a:t>
            </a:r>
            <a:r>
              <a:rPr lang="en-US" sz="2650" b="0" dirty="0">
                <a:ea typeface="Calibri"/>
              </a:rPr>
              <a:t>VON GENERATIVER KI FÜR DEN EINKAUF </a:t>
            </a:r>
            <a:endParaRPr lang="en-US" sz="2650" dirty="0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77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8_Office Theme">
  <a:themeElements>
    <a:clrScheme name="ZYCUS NEW 2021">
      <a:dk1>
        <a:sysClr val="windowText" lastClr="000000"/>
      </a:dk1>
      <a:lt1>
        <a:srgbClr val="FFFFFF"/>
      </a:lt1>
      <a:dk2>
        <a:srgbClr val="303545"/>
      </a:dk2>
      <a:lt2>
        <a:srgbClr val="0BBEF7"/>
      </a:lt2>
      <a:accent1>
        <a:srgbClr val="214491"/>
      </a:accent1>
      <a:accent2>
        <a:srgbClr val="265DA3"/>
      </a:accent2>
      <a:accent3>
        <a:srgbClr val="2A76B2"/>
      </a:accent3>
      <a:accent4>
        <a:srgbClr val="38A9D0"/>
      </a:accent4>
      <a:accent5>
        <a:srgbClr val="5CBFD4"/>
      </a:accent5>
      <a:accent6>
        <a:srgbClr val="9DB930"/>
      </a:accent6>
      <a:hlink>
        <a:srgbClr val="9DB930"/>
      </a:hlink>
      <a:folHlink>
        <a:srgbClr val="0BBEF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1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F1463FB-DFC1-4178-9E01-4113D923E25D}">
  <we:reference id="wa200005566" version="1.0.0.0" store="en-US" storeType="omex"/>
  <we:alternateReferences>
    <we:reference id="wa200005566" version="1.0.0.0" store="omex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940219EF6BC94BBFC7031E855B1D24" ma:contentTypeVersion="15" ma:contentTypeDescription="Create a new document." ma:contentTypeScope="" ma:versionID="da05408e46342ed0d1a99607e6622bb2">
  <xsd:schema xmlns:xsd="http://www.w3.org/2001/XMLSchema" xmlns:xs="http://www.w3.org/2001/XMLSchema" xmlns:p="http://schemas.microsoft.com/office/2006/metadata/properties" xmlns:ns2="fdd2c00b-1d3a-424c-b890-a6cc80d54849" xmlns:ns3="ac7d391c-dbc2-4c4e-9bee-15301114c84c" targetNamespace="http://schemas.microsoft.com/office/2006/metadata/properties" ma:root="true" ma:fieldsID="0f8023d58f9a350199deba04db70bde0" ns2:_="" ns3:_="">
    <xsd:import namespace="fdd2c00b-1d3a-424c-b890-a6cc80d54849"/>
    <xsd:import namespace="ac7d391c-dbc2-4c4e-9bee-15301114c8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2c00b-1d3a-424c-b890-a6cc80d548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f4fd2f7-8c18-4ec2-8eff-6924c65a9f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7d391c-dbc2-4c4e-9bee-15301114c84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21079d0-d137-4463-985c-f333231cef40}" ma:internalName="TaxCatchAll" ma:showField="CatchAllData" ma:web="ac7d391c-dbc2-4c4e-9bee-15301114c8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c7d391c-dbc2-4c4e-9bee-15301114c84c" xsi:nil="true"/>
    <lcf76f155ced4ddcb4097134ff3c332f xmlns="fdd2c00b-1d3a-424c-b890-a6cc80d5484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D4AF54-24E3-4976-A36B-E7CD5653C0D3}">
  <ds:schemaRefs>
    <ds:schemaRef ds:uri="ac7d391c-dbc2-4c4e-9bee-15301114c84c"/>
    <ds:schemaRef ds:uri="fdd2c00b-1d3a-424c-b890-a6cc80d548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1740631-7C18-4DA1-B4EC-C5C243011B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290272-6925-4AE6-87C8-7DF53D612C56}">
  <ds:schemaRefs>
    <ds:schemaRef ds:uri="ac7d391c-dbc2-4c4e-9bee-15301114c84c"/>
    <ds:schemaRef ds:uri="fdd2c00b-1d3a-424c-b890-a6cc80d548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e59a1851-bfcf-4536-8dd7-bd19f398e625}" enabled="0" method="" siteId="{e59a1851-bfcf-4536-8dd7-bd19f398e62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1238</Words>
  <Application>Microsoft Office PowerPoint</Application>
  <PresentationFormat>Widescreen</PresentationFormat>
  <Paragraphs>281</Paragraphs>
  <Slides>33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Aptos</vt:lpstr>
      <vt:lpstr>Arial</vt:lpstr>
      <vt:lpstr>Calibri</vt:lpstr>
      <vt:lpstr>Courier New</vt:lpstr>
      <vt:lpstr>Helvetica</vt:lpstr>
      <vt:lpstr>Montserrat Bold</vt:lpstr>
      <vt:lpstr>Open Sans</vt:lpstr>
      <vt:lpstr>Open Sans Bold</vt:lpstr>
      <vt:lpstr>Open Sans Bold Bold</vt:lpstr>
      <vt:lpstr>Open Sans SemiBold</vt:lpstr>
      <vt:lpstr>Poppins</vt:lpstr>
      <vt:lpstr>Roboto</vt:lpstr>
      <vt:lpstr>Symbol</vt:lpstr>
      <vt:lpstr>Wingdings</vt:lpstr>
      <vt:lpstr>18_Office Theme</vt:lpstr>
      <vt:lpstr>PowerPoint Presentation</vt:lpstr>
      <vt:lpstr>ARDENT PARTNER’s | Procurement Metrics that Matter in 2025</vt:lpstr>
      <vt:lpstr>PowerPoint Presentation</vt:lpstr>
      <vt:lpstr>Generative KI wird den Source-to-Pay-Prozess revolutionieren</vt:lpstr>
      <vt:lpstr>ARDENT PARTNER’s | AI Adoption</vt:lpstr>
      <vt:lpstr>WAS KANN GENERATIVE KI FÜR DEN EINKAUF LEISTEN?</vt:lpstr>
      <vt:lpstr>Viel Potenzial im Einkauf wird nicht  ausgeschöpft.</vt:lpstr>
      <vt:lpstr>PowerPoint Presentation</vt:lpstr>
      <vt:lpstr>MERHWERT VON GENERATIVER KI FÜR DEN EINKAUF </vt:lpstr>
      <vt:lpstr>PowerPoint Presentation</vt:lpstr>
      <vt:lpstr>Merlin Intake mit MS Teams, Slack oder Web</vt:lpstr>
      <vt:lpstr>PowerPoint Presentation</vt:lpstr>
      <vt:lpstr>Ein Überblick VON KI-AnwendungsfälleN im s2P Prozess</vt:lpstr>
      <vt:lpstr>MERHWERT VON GENERATIVER KI FÜR DEN EINKAUF </vt:lpstr>
      <vt:lpstr>MERHWERT VON GENERATIVER KI FÜR DEN EINKAUF </vt:lpstr>
      <vt:lpstr>HÖHERE EFFIZIEN UND PRODUKTIVITÄT FÜR ALLE NUTZER</vt:lpstr>
      <vt:lpstr>PowerPoint Presentation</vt:lpstr>
      <vt:lpstr>HÖHERE EFFIZIEN UND PRODUKTIVITÄT FÜR ALLE NUTZER</vt:lpstr>
      <vt:lpstr>KI-AGENTEN als unabhängige und flexible Einkaufsassistenten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TAIL SPEND | KI-Agenten schließen die Lücke</vt:lpstr>
      <vt:lpstr>HEINEKEN AUF  ZYCUS’ HORIZON KONFERENZ OKTOBER 2024</vt:lpstr>
      <vt:lpstr>Die Zycus Lösung</vt:lpstr>
      <vt:lpstr>Zycus | KI-DNA, Innovation &amp; Stabilität seit +25 Jahren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Tejit Mithal</dc:creator>
  <cp:lastModifiedBy>Jochen Werner</cp:lastModifiedBy>
  <cp:revision>591</cp:revision>
  <dcterms:created xsi:type="dcterms:W3CDTF">2022-02-02T09:30:00Z</dcterms:created>
  <dcterms:modified xsi:type="dcterms:W3CDTF">2025-06-18T20:26:24Z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1033-11.2.0.11537</vt:lpwstr>
  </property>
  <property fmtid="{D5CDD505-2E9C-101B-9397-08002B2CF9AE}" pid="3" name="Order">
    <vt:r8>2800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ICV">
    <vt:lpwstr>A589514021BF4D39835D0B594B91A2A5</vt:lpwstr>
  </property>
  <property fmtid="{D5CDD505-2E9C-101B-9397-08002B2CF9AE}" pid="11" name="ContentTypeId">
    <vt:lpwstr>0x01010096940219EF6BC94BBFC7031E855B1D24</vt:lpwstr>
  </property>
  <property fmtid="{D5CDD505-2E9C-101B-9397-08002B2CF9AE}" pid="12" name="MediaServiceImageTags">
    <vt:lpwstr/>
  </property>
</Properties>
</file>