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microsoft.com/office/2020/02/relationships/classificationlabels" Target="docMetadata/LabelInfo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3" r:id="rId1"/>
  </p:sldMasterIdLst>
  <p:notesMasterIdLst>
    <p:notesMasterId r:id="rId8"/>
  </p:notesMasterIdLst>
  <p:sldIdLst>
    <p:sldId id="265" r:id="rId2"/>
    <p:sldId id="268" r:id="rId3"/>
    <p:sldId id="269" r:id="rId4"/>
    <p:sldId id="270" r:id="rId5"/>
    <p:sldId id="271" r:id="rId6"/>
    <p:sldId id="272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2C3C43"/>
    <a:srgbClr val="DFBE78"/>
    <a:srgbClr val="CCCC00"/>
    <a:srgbClr val="5358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3ACFA68-FDCB-5417-9D53-F1C4E4C8E33D}" v="41" dt="2025-06-03T15:17:48.870"/>
    <p1510:client id="{8E86B44B-4532-4055-BDD0-DB1589A969AD}" v="393" dt="2025-06-04T08:54:48.03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711" autoAdjust="0"/>
    <p:restoredTop sz="90024" autoAdjust="0"/>
  </p:normalViewPr>
  <p:slideViewPr>
    <p:cSldViewPr snapToGrid="0">
      <p:cViewPr varScale="1">
        <p:scale>
          <a:sx n="63" d="100"/>
          <a:sy n="63" d="100"/>
        </p:scale>
        <p:origin x="896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5/10/relationships/revisionInfo" Target="revisionInfo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CFBF0E-3481-46CE-B7B2-E21D51D60FDC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4C69B-3C4C-491A-AB4E-A55AD11D031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672864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C69B-3C4C-491A-AB4E-A55AD11D0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103340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C69B-3C4C-491A-AB4E-A55AD11D031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62520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C69B-3C4C-491A-AB4E-A55AD11D031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93169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24C69B-3C4C-491A-AB4E-A55AD11D031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848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69313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771916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87586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182767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51356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07430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43334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94599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7204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014816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097726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e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2C3C4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EA9E7D-C263-4D68-90EF-5E1E00006CDA}" type="datetimeFigureOut">
              <a:rPr lang="de-DE" smtClean="0"/>
              <a:t>04.06.2025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9F93A8-63F2-4F28-98AC-AF7DA1857D98}" type="slidenum">
              <a:rPr lang="de-DE" smtClean="0"/>
              <a:t>‹Nr.›</a:t>
            </a:fld>
            <a:endParaRPr lang="de-DE"/>
          </a:p>
        </p:txBody>
      </p:sp>
      <p:graphicFrame>
        <p:nvGraphicFramePr>
          <p:cNvPr id="7" name="think-cell data - do not delete" hidden="1">
            <a:extLst>
              <a:ext uri="{FF2B5EF4-FFF2-40B4-BE49-F238E27FC236}">
                <a16:creationId xmlns:a16="http://schemas.microsoft.com/office/drawing/2014/main" id="{EE73F4E7-BBB3-E66A-BB2F-193DF55FB0C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13"/>
            </p:custDataLst>
            <p:extLst>
              <p:ext uri="{D42A27DB-BD31-4B8C-83A1-F6EECF244321}">
                <p14:modId xmlns:p14="http://schemas.microsoft.com/office/powerpoint/2010/main" val="41963757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14" imgW="404" imgH="405" progId="TCLayout.ActiveDocument.1">
                  <p:embed/>
                </p:oleObj>
              </mc:Choice>
              <mc:Fallback>
                <p:oleObj name="think-cell Folie" r:id="rId14" imgW="404" imgH="405" progId="TCLayout.ActiveDocument.1">
                  <p:embed/>
                  <p:pic>
                    <p:nvPicPr>
                      <p:cNvPr id="7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EE73F4E7-BBB3-E66A-BB2F-193DF55FB0C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4554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  <p:sldLayoutId id="2147483797" r:id="rId4"/>
    <p:sldLayoutId id="2147483798" r:id="rId5"/>
    <p:sldLayoutId id="2147483799" r:id="rId6"/>
    <p:sldLayoutId id="2147483800" r:id="rId7"/>
    <p:sldLayoutId id="2147483801" r:id="rId8"/>
    <p:sldLayoutId id="2147483802" r:id="rId9"/>
    <p:sldLayoutId id="2147483803" r:id="rId10"/>
    <p:sldLayoutId id="21474838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11" Type="http://schemas.microsoft.com/office/2007/relationships/hdphoto" Target="../media/hdphoto1.wdp"/><Relationship Id="rId5" Type="http://schemas.openxmlformats.org/officeDocument/2006/relationships/image" Target="../media/image1.emf"/><Relationship Id="rId10" Type="http://schemas.openxmlformats.org/officeDocument/2006/relationships/image" Target="../media/image6.png"/><Relationship Id="rId4" Type="http://schemas.openxmlformats.org/officeDocument/2006/relationships/oleObject" Target="../embeddings/oleObject2.bin"/><Relationship Id="rId9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4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.bin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7" Type="http://schemas.microsoft.com/office/2007/relationships/hdphoto" Target="../media/hdphoto1.wdp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.bin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073EA4AF-47B7-B640-72A6-E56C4DB456C1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05561501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4" imgH="405" progId="TCLayout.ActiveDocument.1">
                  <p:embed/>
                </p:oleObj>
              </mc:Choice>
              <mc:Fallback>
                <p:oleObj name="think-cell Folie" r:id="rId4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73EA4AF-47B7-B640-72A6-E56C4DB456C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Grafik 12">
            <a:extLst>
              <a:ext uri="{FF2B5EF4-FFF2-40B4-BE49-F238E27FC236}">
                <a16:creationId xmlns:a16="http://schemas.microsoft.com/office/drawing/2014/main" id="{FF75C29C-B786-0DAA-BD4F-9D23082F63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20067" r="13576" b="1156"/>
          <a:stretch/>
        </p:blipFill>
        <p:spPr>
          <a:xfrm>
            <a:off x="0" y="0"/>
            <a:ext cx="3069401" cy="6858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BBA65E9F-C5EE-4D63-1064-1D1AC0E7C71E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r="39154"/>
          <a:stretch/>
        </p:blipFill>
        <p:spPr>
          <a:xfrm>
            <a:off x="9165401" y="0"/>
            <a:ext cx="3026599" cy="6858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B81A0AF-A292-C156-41D6-07E81EB4C54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14134" t="889" r="12489" b="6863"/>
          <a:stretch/>
        </p:blipFill>
        <p:spPr>
          <a:xfrm>
            <a:off x="6096000" y="0"/>
            <a:ext cx="3069401" cy="6858000"/>
          </a:xfrm>
          <a:prstGeom prst="rect">
            <a:avLst/>
          </a:prstGeom>
        </p:spPr>
      </p:pic>
      <p:pic>
        <p:nvPicPr>
          <p:cNvPr id="3" name="Inhaltsplatzhalter 3" descr="Ein Bild, das Kleidung, Person, draußen, Menschliches Gesicht enthält.&#10;&#10;KI-generierte Inhalte können fehlerhaft sein.">
            <a:extLst>
              <a:ext uri="{FF2B5EF4-FFF2-40B4-BE49-F238E27FC236}">
                <a16:creationId xmlns:a16="http://schemas.microsoft.com/office/drawing/2014/main" id="{AD760A27-B175-8D00-6F03-0B5E52421E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9"/>
          <a:srcRect l="4078" r="2031"/>
          <a:stretch/>
        </p:blipFill>
        <p:spPr>
          <a:xfrm>
            <a:off x="3069401" y="0"/>
            <a:ext cx="3026599" cy="6859011"/>
          </a:xfrm>
          <a:prstGeom prst="rect">
            <a:avLst/>
          </a:prstGeom>
        </p:spPr>
      </p:pic>
      <p:pic>
        <p:nvPicPr>
          <p:cNvPr id="2" name="Picture 14" descr="Tchibo Logo | SVG | Real Company | Alphabet, Letter O Logo">
            <a:extLst>
              <a:ext uri="{FF2B5EF4-FFF2-40B4-BE49-F238E27FC236}">
                <a16:creationId xmlns:a16="http://schemas.microsoft.com/office/drawing/2014/main" id="{C6FB9486-E6DD-845C-006F-D4998E09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69" y="4945377"/>
            <a:ext cx="2329345" cy="23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EC31EF00-74E4-D759-4944-7A7E0E67F75F}"/>
              </a:ext>
            </a:extLst>
          </p:cNvPr>
          <p:cNvSpPr txBox="1"/>
          <p:nvPr/>
        </p:nvSpPr>
        <p:spPr>
          <a:xfrm>
            <a:off x="4582700" y="5606880"/>
            <a:ext cx="6394035" cy="12516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3600" b="1" kern="100" dirty="0">
                <a:solidFill>
                  <a:srgbClr val="FFFF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Das WIE macht den Unterschied beim WAS wir tun</a:t>
            </a:r>
            <a:endParaRPr lang="de-DE" sz="3600" kern="100" dirty="0">
              <a:solidFill>
                <a:srgbClr val="FFFFFF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08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12">
            <a:extLst>
              <a:ext uri="{FF2B5EF4-FFF2-40B4-BE49-F238E27FC236}">
                <a16:creationId xmlns:a16="http://schemas.microsoft.com/office/drawing/2014/main" id="{FF75C29C-B786-0DAA-BD4F-9D23082F63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40" r="124" b="1156"/>
          <a:stretch/>
        </p:blipFill>
        <p:spPr>
          <a:xfrm>
            <a:off x="0" y="0"/>
            <a:ext cx="4667250" cy="6858000"/>
          </a:xfrm>
          <a:prstGeom prst="rect">
            <a:avLst/>
          </a:prstGeom>
        </p:spPr>
      </p:pic>
      <p:pic>
        <p:nvPicPr>
          <p:cNvPr id="2" name="Picture 14" descr="Tchibo Logo | SVG | Real Company | Alphabet, Letter O Logo">
            <a:extLst>
              <a:ext uri="{FF2B5EF4-FFF2-40B4-BE49-F238E27FC236}">
                <a16:creationId xmlns:a16="http://schemas.microsoft.com/office/drawing/2014/main" id="{C6FB9486-E6DD-845C-006F-D4998E09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69" y="4945377"/>
            <a:ext cx="2329345" cy="23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55FCE18C-3244-73B9-07B6-A7C07F8A0A10}"/>
              </a:ext>
            </a:extLst>
          </p:cNvPr>
          <p:cNvSpPr txBox="1"/>
          <p:nvPr/>
        </p:nvSpPr>
        <p:spPr>
          <a:xfrm>
            <a:off x="5277993" y="2487748"/>
            <a:ext cx="6422898" cy="18517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5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MUTIG: Von Protest zu partnerschaftlichem Dialog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5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WIRKSAM: 400+ Fabriken transformiert; 75% sind </a:t>
            </a:r>
            <a:r>
              <a:rPr lang="de-DE" sz="1650" kern="1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we</a:t>
            </a:r>
            <a:r>
              <a:rPr lang="de-DE" sz="165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 Fabriken in 2027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5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WANDEL: Vom Kontrollieren zum Befähigen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5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GEMEINSAM: Management, </a:t>
            </a:r>
            <a:r>
              <a:rPr lang="de-DE" sz="1650" kern="100" dirty="0" err="1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Arbeiter:innen</a:t>
            </a:r>
            <a:r>
              <a:rPr lang="de-DE" sz="165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, Gewerkschaften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de-DE" sz="1650" kern="100" dirty="0">
                <a:solidFill>
                  <a:schemeClr val="bg1"/>
                </a:solidFill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rPr>
              <a:t>DIALOG: Lösungen auf Augenhöhe entwickeln</a:t>
            </a:r>
          </a:p>
        </p:txBody>
      </p:sp>
      <p:pic>
        <p:nvPicPr>
          <p:cNvPr id="1026" name="Picture 2" descr="WE program">
            <a:extLst>
              <a:ext uri="{FF2B5EF4-FFF2-40B4-BE49-F238E27FC236}">
                <a16:creationId xmlns:a16="http://schemas.microsoft.com/office/drawing/2014/main" id="{D398120A-A7FE-55C2-EA84-F941C8574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659" y="5580114"/>
            <a:ext cx="1009332" cy="756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7FF74B76-BFAF-E4A2-9C7F-21F819BF6297}"/>
              </a:ext>
            </a:extLst>
          </p:cNvPr>
          <p:cNvSpPr txBox="1"/>
          <p:nvPr/>
        </p:nvSpPr>
        <p:spPr>
          <a:xfrm>
            <a:off x="5277993" y="1962113"/>
            <a:ext cx="336579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b="1" dirty="0">
                <a:solidFill>
                  <a:schemeClr val="bg1"/>
                </a:solidFill>
              </a:rPr>
              <a:t>Menschenrechtsprogramm: </a:t>
            </a:r>
            <a:r>
              <a:rPr lang="de-DE" sz="1650" b="1" dirty="0" err="1">
                <a:solidFill>
                  <a:schemeClr val="bg1"/>
                </a:solidFill>
              </a:rPr>
              <a:t>We</a:t>
            </a:r>
            <a:r>
              <a:rPr lang="de-DE" sz="1650" b="1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32629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 descr="Tchibo Logo | SVG | Real Company | Alphabet, Letter O Logo">
            <a:extLst>
              <a:ext uri="{FF2B5EF4-FFF2-40B4-BE49-F238E27FC236}">
                <a16:creationId xmlns:a16="http://schemas.microsoft.com/office/drawing/2014/main" id="{C6FB9486-E6DD-845C-006F-D4998E09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69" y="4945377"/>
            <a:ext cx="2329345" cy="23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57644282-4F81-83D4-C46E-2F673EB4897D}"/>
              </a:ext>
            </a:extLst>
          </p:cNvPr>
          <p:cNvSpPr txBox="1"/>
          <p:nvPr/>
        </p:nvSpPr>
        <p:spPr>
          <a:xfrm>
            <a:off x="5282184" y="2492179"/>
            <a:ext cx="8295894" cy="1872629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1650" b="1" kern="10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b="0" dirty="0">
                <a:solidFill>
                  <a:srgbClr val="FFFFFF"/>
                </a:solidFill>
                <a:ea typeface="Calibri"/>
                <a:cs typeface="Arial"/>
              </a:rPr>
              <a:t>MUTIG: Eigenes Programm statt Kauf von Zertifikaten</a:t>
            </a:r>
            <a:endParaRPr lang="de-DE" b="0" dirty="0">
              <a:solidFill>
                <a:srgbClr val="FFFFFF"/>
              </a:solidFill>
            </a:endParaRPr>
          </a:p>
          <a:p>
            <a:r>
              <a:rPr lang="de-DE" b="0" dirty="0">
                <a:solidFill>
                  <a:srgbClr val="FFFFFF"/>
                </a:solidFill>
                <a:ea typeface="Calibri"/>
                <a:cs typeface="Arial"/>
              </a:rPr>
              <a:t>WIRKSAM: 13.000+ Farmen in 9 Ländern erreicht;  &gt;30.000 Farmen in 2027</a:t>
            </a:r>
          </a:p>
          <a:p>
            <a:r>
              <a:rPr lang="de-DE" b="0" dirty="0">
                <a:solidFill>
                  <a:srgbClr val="FFFFFF"/>
                </a:solidFill>
                <a:ea typeface="Calibri"/>
                <a:cs typeface="Arial"/>
              </a:rPr>
              <a:t>WANDEL: Von Vorgaben zu gemeinsamer Entwicklung / Co-Kreation  </a:t>
            </a:r>
          </a:p>
          <a:p>
            <a:r>
              <a:rPr lang="de-DE" b="0" dirty="0">
                <a:solidFill>
                  <a:srgbClr val="FFFFFF"/>
                </a:solidFill>
              </a:rPr>
              <a:t>GEMEINSAM: Mit lokalen Partnern und </a:t>
            </a:r>
            <a:r>
              <a:rPr lang="de-DE" b="0" dirty="0" err="1">
                <a:solidFill>
                  <a:srgbClr val="FFFFFF"/>
                </a:solidFill>
              </a:rPr>
              <a:t>Farmer:innen</a:t>
            </a:r>
            <a:endParaRPr lang="de-DE" b="0" dirty="0">
              <a:solidFill>
                <a:srgbClr val="FFFFFF"/>
              </a:solidFill>
            </a:endParaRPr>
          </a:p>
          <a:p>
            <a:r>
              <a:rPr lang="de-DE" b="0" dirty="0">
                <a:solidFill>
                  <a:srgbClr val="FFFFFF"/>
                </a:solidFill>
              </a:rPr>
              <a:t>DIALOG: Bedürfnisse vor Ort bestimmen die Maßnahmen</a:t>
            </a:r>
          </a:p>
        </p:txBody>
      </p:sp>
      <p:sp>
        <p:nvSpPr>
          <p:cNvPr id="8" name="AutoShape 2">
            <a:extLst>
              <a:ext uri="{FF2B5EF4-FFF2-40B4-BE49-F238E27FC236}">
                <a16:creationId xmlns:a16="http://schemas.microsoft.com/office/drawing/2014/main" id="{0C927E5C-4FE6-D468-700F-C0CA671B65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273B11BE-D214-E428-AAA5-9EAB31304397}"/>
              </a:ext>
            </a:extLst>
          </p:cNvPr>
          <p:cNvSpPr txBox="1"/>
          <p:nvPr/>
        </p:nvSpPr>
        <p:spPr>
          <a:xfrm>
            <a:off x="5263134" y="1925928"/>
            <a:ext cx="2535053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b="1" dirty="0">
                <a:solidFill>
                  <a:srgbClr val="FFFFFF"/>
                </a:solidFill>
              </a:rPr>
              <a:t>Tchibo Kaffeeprogramm</a:t>
            </a:r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D589A61D-08E3-2A07-DE99-EDFBC7BC62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24" r="232"/>
          <a:stretch/>
        </p:blipFill>
        <p:spPr bwMode="auto">
          <a:xfrm>
            <a:off x="0" y="-9131"/>
            <a:ext cx="4672783" cy="687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12413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think-cell data - do not delete" hidden="1">
            <a:extLst>
              <a:ext uri="{FF2B5EF4-FFF2-40B4-BE49-F238E27FC236}">
                <a16:creationId xmlns:a16="http://schemas.microsoft.com/office/drawing/2014/main" id="{024AC721-4CDC-25BF-6C89-5D9C3B2F765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454197740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4" imgH="405" progId="TCLayout.ActiveDocument.1">
                  <p:embed/>
                </p:oleObj>
              </mc:Choice>
              <mc:Fallback>
                <p:oleObj name="think-cell Folie" r:id="rId4" imgW="404" imgH="405" progId="TCLayout.ActiveDocument.1">
                  <p:embed/>
                  <p:pic>
                    <p:nvPicPr>
                      <p:cNvPr id="12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024AC721-4CDC-25BF-6C89-5D9C3B2F765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7" name="Grafik 16">
            <a:extLst>
              <a:ext uri="{FF2B5EF4-FFF2-40B4-BE49-F238E27FC236}">
                <a16:creationId xmlns:a16="http://schemas.microsoft.com/office/drawing/2014/main" id="{2B81A0AF-A292-C156-41D6-07E81EB4C54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" t="2146" r="-2503" b="5605"/>
          <a:stretch/>
        </p:blipFill>
        <p:spPr>
          <a:xfrm>
            <a:off x="-1" y="0"/>
            <a:ext cx="4772025" cy="6858000"/>
          </a:xfrm>
          <a:prstGeom prst="rect">
            <a:avLst/>
          </a:prstGeom>
        </p:spPr>
      </p:pic>
      <p:pic>
        <p:nvPicPr>
          <p:cNvPr id="2" name="Picture 14" descr="Tchibo Logo | SVG | Real Company | Alphabet, Letter O Logo">
            <a:extLst>
              <a:ext uri="{FF2B5EF4-FFF2-40B4-BE49-F238E27FC236}">
                <a16:creationId xmlns:a16="http://schemas.microsoft.com/office/drawing/2014/main" id="{C6FB9486-E6DD-845C-006F-D4998E09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69" y="4945377"/>
            <a:ext cx="2329345" cy="23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324BF502-BE10-3EEE-09F3-35AB76B62F6F}"/>
              </a:ext>
            </a:extLst>
          </p:cNvPr>
          <p:cNvSpPr txBox="1"/>
          <p:nvPr/>
        </p:nvSpPr>
        <p:spPr>
          <a:xfrm>
            <a:off x="5284120" y="2492685"/>
            <a:ext cx="6907880" cy="18517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1650" b="0" kern="10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FFFFFF"/>
                </a:solidFill>
              </a:rPr>
              <a:t>MUTIG: Langfristige Verträge für Investitionssicherheit</a:t>
            </a:r>
          </a:p>
          <a:p>
            <a:r>
              <a:rPr lang="de-DE" dirty="0">
                <a:solidFill>
                  <a:srgbClr val="FFFFFF"/>
                </a:solidFill>
              </a:rPr>
              <a:t>WIRKSAM: Bis zu 90% CO₂-Einsparung pro Schiff;  gesamt -30% CO₂ in 2030</a:t>
            </a:r>
          </a:p>
          <a:p>
            <a:r>
              <a:rPr lang="de-DE" dirty="0">
                <a:solidFill>
                  <a:srgbClr val="FFFFFF"/>
                </a:solidFill>
              </a:rPr>
              <a:t>WANDEL: Dekarbonisierung der maritimen Lieferkette</a:t>
            </a:r>
          </a:p>
          <a:p>
            <a:r>
              <a:rPr lang="de-DE" dirty="0">
                <a:solidFill>
                  <a:srgbClr val="FFFFFF"/>
                </a:solidFill>
              </a:rPr>
              <a:t>GEMEINSAM: Branchenübergreifender Zusammenschluss </a:t>
            </a:r>
          </a:p>
          <a:p>
            <a:r>
              <a:rPr lang="de-DE" dirty="0">
                <a:solidFill>
                  <a:srgbClr val="FFFFFF"/>
                </a:solidFill>
              </a:rPr>
              <a:t>DIALOG: Verlader und Reedereien lösen gemeinsam Henne-Ei-Problem</a:t>
            </a:r>
          </a:p>
        </p:txBody>
      </p:sp>
      <p:sp>
        <p:nvSpPr>
          <p:cNvPr id="10" name="AutoShape 2" descr="ZEMBA: Moving Container Shipping Towards Zero-Emission Fuels - The ...">
            <a:extLst>
              <a:ext uri="{FF2B5EF4-FFF2-40B4-BE49-F238E27FC236}">
                <a16:creationId xmlns:a16="http://schemas.microsoft.com/office/drawing/2014/main" id="{FDB150BA-074D-A051-4A8C-8CD28273AFE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5" name="AutoShape 4" descr="ZEMBA Logo_Horizontal_Full Color">
            <a:extLst>
              <a:ext uri="{FF2B5EF4-FFF2-40B4-BE49-F238E27FC236}">
                <a16:creationId xmlns:a16="http://schemas.microsoft.com/office/drawing/2014/main" id="{A9447AFB-2CF4-1169-82EF-EAA7FD74904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16" name="AutoShape 6" descr="ZEMBA Logo_Horizontal_Full Color">
            <a:extLst>
              <a:ext uri="{FF2B5EF4-FFF2-40B4-BE49-F238E27FC236}">
                <a16:creationId xmlns:a16="http://schemas.microsoft.com/office/drawing/2014/main" id="{696D8B81-4964-427C-AD21-18C88959447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248400" y="35814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693C61F5-83A8-1132-91D7-431498CDBC9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33970" y="5433189"/>
            <a:ext cx="2645104" cy="897617"/>
          </a:xfrm>
          <a:prstGeom prst="rect">
            <a:avLst/>
          </a:prstGeom>
        </p:spPr>
      </p:pic>
      <p:sp>
        <p:nvSpPr>
          <p:cNvPr id="25" name="Textfeld 24">
            <a:extLst>
              <a:ext uri="{FF2B5EF4-FFF2-40B4-BE49-F238E27FC236}">
                <a16:creationId xmlns:a16="http://schemas.microsoft.com/office/drawing/2014/main" id="{FA9E04D1-A9A6-CFC5-2808-721C92A6C6D8}"/>
              </a:ext>
            </a:extLst>
          </p:cNvPr>
          <p:cNvSpPr txBox="1"/>
          <p:nvPr/>
        </p:nvSpPr>
        <p:spPr>
          <a:xfrm>
            <a:off x="5284120" y="1912622"/>
            <a:ext cx="4850815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b="1" dirty="0">
                <a:solidFill>
                  <a:srgbClr val="FFFFFF"/>
                </a:solidFill>
              </a:rPr>
              <a:t>Maritime Null-Emissionen-Käuferallianz: ZEMBA</a:t>
            </a:r>
          </a:p>
        </p:txBody>
      </p:sp>
    </p:spTree>
    <p:extLst>
      <p:ext uri="{BB962C8B-B14F-4D97-AF65-F5344CB8AC3E}">
        <p14:creationId xmlns:p14="http://schemas.microsoft.com/office/powerpoint/2010/main" val="2996779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Grafik 13">
            <a:extLst>
              <a:ext uri="{FF2B5EF4-FFF2-40B4-BE49-F238E27FC236}">
                <a16:creationId xmlns:a16="http://schemas.microsoft.com/office/drawing/2014/main" id="{BBA65E9F-C5EE-4D63-1064-1D1AC0E7C71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180"/>
          <a:stretch/>
        </p:blipFill>
        <p:spPr>
          <a:xfrm>
            <a:off x="0" y="0"/>
            <a:ext cx="4676775" cy="6858000"/>
          </a:xfrm>
          <a:prstGeom prst="rect">
            <a:avLst/>
          </a:prstGeom>
        </p:spPr>
      </p:pic>
      <p:pic>
        <p:nvPicPr>
          <p:cNvPr id="2" name="Picture 14" descr="Tchibo Logo | SVG | Real Company | Alphabet, Letter O Logo">
            <a:extLst>
              <a:ext uri="{FF2B5EF4-FFF2-40B4-BE49-F238E27FC236}">
                <a16:creationId xmlns:a16="http://schemas.microsoft.com/office/drawing/2014/main" id="{C6FB9486-E6DD-845C-006F-D4998E09C8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69" y="4945377"/>
            <a:ext cx="2329345" cy="23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0F9B2947-F792-FAB9-B719-EDF0C3F8757C}"/>
              </a:ext>
            </a:extLst>
          </p:cNvPr>
          <p:cNvSpPr txBox="1"/>
          <p:nvPr/>
        </p:nvSpPr>
        <p:spPr>
          <a:xfrm>
            <a:off x="5303214" y="2446839"/>
            <a:ext cx="7143750" cy="185178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lnSpc>
                <a:spcPct val="107000"/>
              </a:lnSpc>
              <a:spcAft>
                <a:spcPts val="800"/>
              </a:spcAft>
              <a:defRPr sz="1650" b="0" kern="100">
                <a:effectLst/>
                <a:latin typeface="+mj-lt"/>
                <a:ea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r>
              <a:rPr lang="de-DE" dirty="0">
                <a:solidFill>
                  <a:srgbClr val="FFFFFF"/>
                </a:solidFill>
              </a:rPr>
              <a:t>MUTIG: Einfach machen und aus Rückschlägen lernen</a:t>
            </a:r>
          </a:p>
          <a:p>
            <a:r>
              <a:rPr lang="de-DE" dirty="0">
                <a:solidFill>
                  <a:srgbClr val="FFFFFF"/>
                </a:solidFill>
              </a:rPr>
              <a:t>WIRKSAM: &gt;15 </a:t>
            </a:r>
            <a:r>
              <a:rPr lang="de-DE" dirty="0" err="1">
                <a:solidFill>
                  <a:srgbClr val="FFFFFF"/>
                </a:solidFill>
              </a:rPr>
              <a:t>Circular</a:t>
            </a:r>
            <a:r>
              <a:rPr lang="de-DE" dirty="0">
                <a:solidFill>
                  <a:srgbClr val="FFFFFF"/>
                </a:solidFill>
              </a:rPr>
              <a:t> Economy Projekte pilotiert und &gt;5 kommerzialisiert</a:t>
            </a:r>
          </a:p>
          <a:p>
            <a:r>
              <a:rPr lang="de-DE" dirty="0">
                <a:solidFill>
                  <a:srgbClr val="FFFFFF"/>
                </a:solidFill>
              </a:rPr>
              <a:t>WANDEL: Von linear zu kreislauffähig</a:t>
            </a:r>
          </a:p>
          <a:p>
            <a:r>
              <a:rPr lang="de-DE" dirty="0">
                <a:solidFill>
                  <a:srgbClr val="FFFFFF"/>
                </a:solidFill>
              </a:rPr>
              <a:t>GEMEINSAM: </a:t>
            </a:r>
            <a:r>
              <a:rPr lang="de-DE" dirty="0" err="1">
                <a:solidFill>
                  <a:srgbClr val="FFFFFF"/>
                </a:solidFill>
              </a:rPr>
              <a:t>Kolleg:innen</a:t>
            </a:r>
            <a:r>
              <a:rPr lang="de-DE" dirty="0">
                <a:solidFill>
                  <a:srgbClr val="FFFFFF"/>
                </a:solidFill>
              </a:rPr>
              <a:t>, „Wettbewerber“, Startups &amp; starkes Lab Team</a:t>
            </a:r>
          </a:p>
          <a:p>
            <a:r>
              <a:rPr lang="de-DE" dirty="0">
                <a:solidFill>
                  <a:srgbClr val="FFFFFF"/>
                </a:solidFill>
              </a:rPr>
              <a:t>DIALOG: Transparent </a:t>
            </a:r>
            <a:r>
              <a:rPr lang="de-DE" dirty="0" err="1">
                <a:solidFill>
                  <a:srgbClr val="FFFFFF"/>
                </a:solidFill>
              </a:rPr>
              <a:t>Learnings</a:t>
            </a:r>
            <a:r>
              <a:rPr lang="de-DE" dirty="0">
                <a:solidFill>
                  <a:srgbClr val="FFFFFF"/>
                </a:solidFill>
              </a:rPr>
              <a:t> teilen und darüber in den Dialog kommen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BD7E5647-7F0F-70D4-9D85-49D3C6AB5EC0}"/>
              </a:ext>
            </a:extLst>
          </p:cNvPr>
          <p:cNvSpPr txBox="1"/>
          <p:nvPr/>
        </p:nvSpPr>
        <p:spPr>
          <a:xfrm>
            <a:off x="5284164" y="1926326"/>
            <a:ext cx="3054619" cy="3462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50" b="1" dirty="0">
                <a:solidFill>
                  <a:srgbClr val="FFFFFF"/>
                </a:solidFill>
              </a:rPr>
              <a:t>Tchibo </a:t>
            </a:r>
            <a:r>
              <a:rPr lang="de-DE" sz="1650" b="1" dirty="0" err="1">
                <a:solidFill>
                  <a:srgbClr val="FFFFFF"/>
                </a:solidFill>
              </a:rPr>
              <a:t>Circular</a:t>
            </a:r>
            <a:r>
              <a:rPr lang="de-DE" sz="1650" b="1" dirty="0">
                <a:solidFill>
                  <a:srgbClr val="FFFFFF"/>
                </a:solidFill>
              </a:rPr>
              <a:t> Solutions Lab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E58FF935-E4D0-600C-5F81-B6BC86D88841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20346" b="4013"/>
          <a:stretch/>
        </p:blipFill>
        <p:spPr>
          <a:xfrm>
            <a:off x="5440088" y="4945377"/>
            <a:ext cx="1482131" cy="1364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457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hink-cell data - do not delete" hidden="1">
            <a:extLst>
              <a:ext uri="{FF2B5EF4-FFF2-40B4-BE49-F238E27FC236}">
                <a16:creationId xmlns:a16="http://schemas.microsoft.com/office/drawing/2014/main" id="{4128516E-60DA-1A2F-718C-F1C1A884F1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380574790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Folie" r:id="rId4" imgW="404" imgH="405" progId="TCLayout.ActiveDocument.1">
                  <p:embed/>
                </p:oleObj>
              </mc:Choice>
              <mc:Fallback>
                <p:oleObj name="think-cell Folie" r:id="rId4" imgW="404" imgH="405" progId="TCLayout.ActiveDocument.1">
                  <p:embed/>
                  <p:pic>
                    <p:nvPicPr>
                      <p:cNvPr id="4" name="think-cell data - do not delete" hidden="1">
                        <a:extLst>
                          <a:ext uri="{FF2B5EF4-FFF2-40B4-BE49-F238E27FC236}">
                            <a16:creationId xmlns:a16="http://schemas.microsoft.com/office/drawing/2014/main" id="{4128516E-60DA-1A2F-718C-F1C1A884F1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" name="Picture 14" descr="Tchibo Logo | SVG | Real Company | Alphabet, Letter O Logo">
            <a:extLst>
              <a:ext uri="{FF2B5EF4-FFF2-40B4-BE49-F238E27FC236}">
                <a16:creationId xmlns:a16="http://schemas.microsoft.com/office/drawing/2014/main" id="{07AC220D-3393-00AE-EC26-6717E0F02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4769" y="4945377"/>
            <a:ext cx="2329345" cy="232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Flussdiagramm: Verbinder 1">
            <a:extLst>
              <a:ext uri="{FF2B5EF4-FFF2-40B4-BE49-F238E27FC236}">
                <a16:creationId xmlns:a16="http://schemas.microsoft.com/office/drawing/2014/main" id="{D593CFA1-43BB-23C1-BEF5-9D6E11179FF4}"/>
              </a:ext>
            </a:extLst>
          </p:cNvPr>
          <p:cNvSpPr/>
          <p:nvPr/>
        </p:nvSpPr>
        <p:spPr>
          <a:xfrm>
            <a:off x="898717" y="525932"/>
            <a:ext cx="5840361" cy="5535561"/>
          </a:xfrm>
          <a:custGeom>
            <a:avLst/>
            <a:gdLst>
              <a:gd name="connsiteX0" fmla="*/ 0 w 5840361"/>
              <a:gd name="connsiteY0" fmla="*/ 2767781 h 5535561"/>
              <a:gd name="connsiteX1" fmla="*/ 2920181 w 5840361"/>
              <a:gd name="connsiteY1" fmla="*/ 0 h 5535561"/>
              <a:gd name="connsiteX2" fmla="*/ 5840362 w 5840361"/>
              <a:gd name="connsiteY2" fmla="*/ 2767781 h 5535561"/>
              <a:gd name="connsiteX3" fmla="*/ 2920181 w 5840361"/>
              <a:gd name="connsiteY3" fmla="*/ 5535562 h 5535561"/>
              <a:gd name="connsiteX4" fmla="*/ 0 w 5840361"/>
              <a:gd name="connsiteY4" fmla="*/ 2767781 h 55355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840361" h="5535561" extrusionOk="0">
                <a:moveTo>
                  <a:pt x="0" y="2767781"/>
                </a:moveTo>
                <a:cubicBezTo>
                  <a:pt x="44387" y="905295"/>
                  <a:pt x="1486971" y="144643"/>
                  <a:pt x="2920181" y="0"/>
                </a:cubicBezTo>
                <a:cubicBezTo>
                  <a:pt x="4252036" y="-106214"/>
                  <a:pt x="5886613" y="1077007"/>
                  <a:pt x="5840362" y="2767781"/>
                </a:cubicBezTo>
                <a:cubicBezTo>
                  <a:pt x="6088988" y="4132048"/>
                  <a:pt x="4502949" y="5612013"/>
                  <a:pt x="2920181" y="5535562"/>
                </a:cubicBezTo>
                <a:cubicBezTo>
                  <a:pt x="1257192" y="5700488"/>
                  <a:pt x="45728" y="4256164"/>
                  <a:pt x="0" y="2767781"/>
                </a:cubicBezTo>
                <a:close/>
              </a:path>
            </a:pathLst>
          </a:custGeom>
          <a:noFill/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4266498984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5" name="Flussdiagramm: Verbinder 4">
            <a:extLst>
              <a:ext uri="{FF2B5EF4-FFF2-40B4-BE49-F238E27FC236}">
                <a16:creationId xmlns:a16="http://schemas.microsoft.com/office/drawing/2014/main" id="{08685776-CFF0-1EED-3E7C-27ADF39B3371}"/>
              </a:ext>
            </a:extLst>
          </p:cNvPr>
          <p:cNvSpPr/>
          <p:nvPr/>
        </p:nvSpPr>
        <p:spPr>
          <a:xfrm>
            <a:off x="1955429" y="1533738"/>
            <a:ext cx="3780503" cy="3719051"/>
          </a:xfrm>
          <a:custGeom>
            <a:avLst/>
            <a:gdLst>
              <a:gd name="connsiteX0" fmla="*/ 0 w 3780503"/>
              <a:gd name="connsiteY0" fmla="*/ 1859526 h 3719051"/>
              <a:gd name="connsiteX1" fmla="*/ 1890252 w 3780503"/>
              <a:gd name="connsiteY1" fmla="*/ 0 h 3719051"/>
              <a:gd name="connsiteX2" fmla="*/ 3780504 w 3780503"/>
              <a:gd name="connsiteY2" fmla="*/ 1859526 h 3719051"/>
              <a:gd name="connsiteX3" fmla="*/ 1890252 w 3780503"/>
              <a:gd name="connsiteY3" fmla="*/ 3719052 h 3719051"/>
              <a:gd name="connsiteX4" fmla="*/ 0 w 3780503"/>
              <a:gd name="connsiteY4" fmla="*/ 1859526 h 3719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0503" h="3719051" extrusionOk="0">
                <a:moveTo>
                  <a:pt x="0" y="1859526"/>
                </a:moveTo>
                <a:cubicBezTo>
                  <a:pt x="-249122" y="843194"/>
                  <a:pt x="939519" y="91655"/>
                  <a:pt x="1890252" y="0"/>
                </a:cubicBezTo>
                <a:cubicBezTo>
                  <a:pt x="2975873" y="85509"/>
                  <a:pt x="3783762" y="931969"/>
                  <a:pt x="3780504" y="1859526"/>
                </a:cubicBezTo>
                <a:cubicBezTo>
                  <a:pt x="3730686" y="2811353"/>
                  <a:pt x="3011263" y="3812217"/>
                  <a:pt x="1890252" y="3719052"/>
                </a:cubicBezTo>
                <a:cubicBezTo>
                  <a:pt x="891918" y="3549353"/>
                  <a:pt x="19960" y="2923727"/>
                  <a:pt x="0" y="1859526"/>
                </a:cubicBezTo>
                <a:close/>
              </a:path>
            </a:pathLst>
          </a:custGeom>
          <a:noFill/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2650216993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6" name="Flussdiagramm: Verbinder 5">
            <a:extLst>
              <a:ext uri="{FF2B5EF4-FFF2-40B4-BE49-F238E27FC236}">
                <a16:creationId xmlns:a16="http://schemas.microsoft.com/office/drawing/2014/main" id="{681AC439-D748-85BB-9C3B-97E5F18C1692}"/>
              </a:ext>
            </a:extLst>
          </p:cNvPr>
          <p:cNvSpPr/>
          <p:nvPr/>
        </p:nvSpPr>
        <p:spPr>
          <a:xfrm>
            <a:off x="2987815" y="2607913"/>
            <a:ext cx="1715729" cy="1745226"/>
          </a:xfrm>
          <a:custGeom>
            <a:avLst/>
            <a:gdLst>
              <a:gd name="connsiteX0" fmla="*/ 0 w 1715729"/>
              <a:gd name="connsiteY0" fmla="*/ 872613 h 1745226"/>
              <a:gd name="connsiteX1" fmla="*/ 857865 w 1715729"/>
              <a:gd name="connsiteY1" fmla="*/ 0 h 1745226"/>
              <a:gd name="connsiteX2" fmla="*/ 1715730 w 1715729"/>
              <a:gd name="connsiteY2" fmla="*/ 872613 h 1745226"/>
              <a:gd name="connsiteX3" fmla="*/ 857865 w 1715729"/>
              <a:gd name="connsiteY3" fmla="*/ 1745226 h 1745226"/>
              <a:gd name="connsiteX4" fmla="*/ 0 w 1715729"/>
              <a:gd name="connsiteY4" fmla="*/ 872613 h 17452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15729" h="1745226" extrusionOk="0">
                <a:moveTo>
                  <a:pt x="0" y="872613"/>
                </a:moveTo>
                <a:cubicBezTo>
                  <a:pt x="-14331" y="381843"/>
                  <a:pt x="347453" y="13746"/>
                  <a:pt x="857865" y="0"/>
                </a:cubicBezTo>
                <a:cubicBezTo>
                  <a:pt x="1434851" y="21726"/>
                  <a:pt x="1677726" y="391890"/>
                  <a:pt x="1715730" y="872613"/>
                </a:cubicBezTo>
                <a:cubicBezTo>
                  <a:pt x="1697363" y="1372480"/>
                  <a:pt x="1313022" y="1848197"/>
                  <a:pt x="857865" y="1745226"/>
                </a:cubicBezTo>
                <a:cubicBezTo>
                  <a:pt x="327142" y="1714074"/>
                  <a:pt x="94624" y="1399756"/>
                  <a:pt x="0" y="872613"/>
                </a:cubicBezTo>
                <a:close/>
              </a:path>
            </a:pathLst>
          </a:custGeom>
          <a:noFill/>
          <a:ln>
            <a:solidFill>
              <a:srgbClr val="FFFFFF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flowChartConnector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>
              <a:noFill/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CC278FA1-5B0F-6223-1BFF-F1F99886D90E}"/>
              </a:ext>
            </a:extLst>
          </p:cNvPr>
          <p:cNvSpPr txBox="1"/>
          <p:nvPr/>
        </p:nvSpPr>
        <p:spPr>
          <a:xfrm>
            <a:off x="3468010" y="3143981"/>
            <a:ext cx="8819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300" b="1" dirty="0" err="1">
                <a:solidFill>
                  <a:schemeClr val="bg1"/>
                </a:solidFill>
                <a:latin typeface="Consolas" panose="020B0609020204030204" pitchFamily="49" charset="0"/>
              </a:rPr>
              <a:t>Why</a:t>
            </a:r>
            <a:endParaRPr lang="de-DE" sz="3300" b="1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3245CB3B-870B-4F15-D038-23F06BF4CD62}"/>
              </a:ext>
            </a:extLst>
          </p:cNvPr>
          <p:cNvSpPr txBox="1"/>
          <p:nvPr/>
        </p:nvSpPr>
        <p:spPr>
          <a:xfrm>
            <a:off x="2910806" y="1914554"/>
            <a:ext cx="881973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300" b="1" dirty="0" err="1">
                <a:solidFill>
                  <a:schemeClr val="bg1"/>
                </a:solidFill>
                <a:latin typeface="Consolas" panose="020B0609020204030204" pitchFamily="49" charset="0"/>
              </a:rPr>
              <a:t>How</a:t>
            </a:r>
            <a:endParaRPr lang="de-DE" sz="3300" b="1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BFEEBC55-441A-EA6F-2D15-80B165E10B18}"/>
              </a:ext>
            </a:extLst>
          </p:cNvPr>
          <p:cNvSpPr txBox="1"/>
          <p:nvPr/>
        </p:nvSpPr>
        <p:spPr>
          <a:xfrm>
            <a:off x="2353602" y="900016"/>
            <a:ext cx="1114408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3300" b="1" dirty="0" err="1">
                <a:solidFill>
                  <a:schemeClr val="bg1"/>
                </a:solidFill>
                <a:latin typeface="Consolas" panose="020B0609020204030204" pitchFamily="49" charset="0"/>
              </a:rPr>
              <a:t>What</a:t>
            </a:r>
            <a:endParaRPr lang="de-DE" sz="3300" b="1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0" name="Textfeld 9">
            <a:extLst>
              <a:ext uri="{FF2B5EF4-FFF2-40B4-BE49-F238E27FC236}">
                <a16:creationId xmlns:a16="http://schemas.microsoft.com/office/drawing/2014/main" id="{DD37B42B-9738-4687-A8A9-5FBF79C7C12E}"/>
              </a:ext>
            </a:extLst>
          </p:cNvPr>
          <p:cNvSpPr txBox="1"/>
          <p:nvPr/>
        </p:nvSpPr>
        <p:spPr>
          <a:xfrm>
            <a:off x="302375" y="6050346"/>
            <a:ext cx="23936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1"/>
                </a:solidFill>
                <a:latin typeface="Consolas" panose="020B0609020204030204" pitchFamily="49" charset="0"/>
              </a:rPr>
              <a:t>Golden Circle, Simon </a:t>
            </a:r>
            <a:r>
              <a:rPr lang="de-DE" sz="1200" dirty="0" err="1">
                <a:solidFill>
                  <a:schemeClr val="bg1"/>
                </a:solidFill>
                <a:latin typeface="Consolas" panose="020B0609020204030204" pitchFamily="49" charset="0"/>
              </a:rPr>
              <a:t>Sinek</a:t>
            </a:r>
            <a:endParaRPr lang="de-DE" sz="1200" dirty="0">
              <a:solidFill>
                <a:schemeClr val="bg1"/>
              </a:solidFill>
              <a:latin typeface="Consolas" panose="020B0609020204030204" pitchFamily="49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7C7C8774-FAAF-A8D7-6609-482B81D8E292}"/>
              </a:ext>
            </a:extLst>
          </p:cNvPr>
          <p:cNvSpPr txBox="1"/>
          <p:nvPr/>
        </p:nvSpPr>
        <p:spPr>
          <a:xfrm>
            <a:off x="7219273" y="937616"/>
            <a:ext cx="3205818" cy="46628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3300" b="1" dirty="0">
                <a:solidFill>
                  <a:schemeClr val="bg1"/>
                </a:solidFill>
                <a:latin typeface="Consolas" panose="020B0609020204030204" pitchFamily="49" charset="0"/>
              </a:rPr>
              <a:t>Wir tragen Verantwortung für die Menschen und die Umwelt, die durch unser Handeln beeinflusst werden.</a:t>
            </a:r>
          </a:p>
        </p:txBody>
      </p:sp>
      <p:cxnSp>
        <p:nvCxnSpPr>
          <p:cNvPr id="14" name="Verbinder: gekrümmt 13">
            <a:extLst>
              <a:ext uri="{FF2B5EF4-FFF2-40B4-BE49-F238E27FC236}">
                <a16:creationId xmlns:a16="http://schemas.microsoft.com/office/drawing/2014/main" id="{6DDD9505-430B-0C16-660A-F917A8CFD6E4}"/>
              </a:ext>
            </a:extLst>
          </p:cNvPr>
          <p:cNvCxnSpPr>
            <a:stCxn id="7" idx="3"/>
          </p:cNvCxnSpPr>
          <p:nvPr/>
        </p:nvCxnSpPr>
        <p:spPr>
          <a:xfrm flipV="1">
            <a:off x="4349983" y="3017520"/>
            <a:ext cx="2751857" cy="426543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Verbinder: gekrümmt 14">
            <a:extLst>
              <a:ext uri="{FF2B5EF4-FFF2-40B4-BE49-F238E27FC236}">
                <a16:creationId xmlns:a16="http://schemas.microsoft.com/office/drawing/2014/main" id="{A5EAB4EA-63C5-A06E-F6AA-E0EBC61BB0EB}"/>
              </a:ext>
            </a:extLst>
          </p:cNvPr>
          <p:cNvCxnSpPr>
            <a:cxnSpLocks/>
            <a:endCxn id="9" idx="1"/>
          </p:cNvCxnSpPr>
          <p:nvPr/>
        </p:nvCxnSpPr>
        <p:spPr>
          <a:xfrm flipV="1">
            <a:off x="0" y="1200098"/>
            <a:ext cx="2353602" cy="164061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Verbinder: gekrümmt 16">
            <a:extLst>
              <a:ext uri="{FF2B5EF4-FFF2-40B4-BE49-F238E27FC236}">
                <a16:creationId xmlns:a16="http://schemas.microsoft.com/office/drawing/2014/main" id="{D26592EC-5C15-5C5C-DB59-18F5A16C928B}"/>
              </a:ext>
            </a:extLst>
          </p:cNvPr>
          <p:cNvCxnSpPr>
            <a:cxnSpLocks/>
            <a:endCxn id="8" idx="1"/>
          </p:cNvCxnSpPr>
          <p:nvPr/>
        </p:nvCxnSpPr>
        <p:spPr>
          <a:xfrm flipV="1">
            <a:off x="0" y="2214636"/>
            <a:ext cx="2910806" cy="724323"/>
          </a:xfrm>
          <a:prstGeom prst="curvedConnector3">
            <a:avLst/>
          </a:prstGeom>
          <a:ln>
            <a:solidFill>
              <a:schemeClr val="bg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0865862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96B24"/>
      </a:accent1>
      <a:accent2>
        <a:srgbClr val="4EA72E"/>
      </a:accent2>
      <a:accent3>
        <a:srgbClr val="156082"/>
      </a:accent3>
      <a:accent4>
        <a:srgbClr val="0F9ED5"/>
      </a:accent4>
      <a:accent5>
        <a:srgbClr val="A02B93"/>
      </a:accent5>
      <a:accent6>
        <a:srgbClr val="E97132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97E0A228-C590-4D20-B05F-A6BF04A05448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d92b0155-e2e5-4adb-8696-1657ae50bcae}" enabled="0" method="" siteId="{d92b0155-e2e5-4adb-8696-1657ae50bcae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238</Words>
  <Application>Microsoft Office PowerPoint</Application>
  <PresentationFormat>Breitbild</PresentationFormat>
  <Paragraphs>34</Paragraphs>
  <Slides>6</Slides>
  <Notes>4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3" baseType="lpstr">
      <vt:lpstr>Aptos</vt:lpstr>
      <vt:lpstr>Aptos Display</vt:lpstr>
      <vt:lpstr>Arial</vt:lpstr>
      <vt:lpstr>Calibri</vt:lpstr>
      <vt:lpstr>Consolas</vt:lpstr>
      <vt:lpstr>Office Theme</vt:lpstr>
      <vt:lpstr>think-cell Folie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Kölling, Kristina (CRE)</dc:creator>
  <cp:lastModifiedBy>Kölling, Kristina (CRE)</cp:lastModifiedBy>
  <cp:revision>8</cp:revision>
  <dcterms:created xsi:type="dcterms:W3CDTF">2025-04-10T12:43:44Z</dcterms:created>
  <dcterms:modified xsi:type="dcterms:W3CDTF">2025-06-04T08:55:47Z</dcterms:modified>
</cp:coreProperties>
</file>