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85" r:id="rId4"/>
    <p:sldMasterId id="2147483695" r:id="rId5"/>
    <p:sldMasterId id="2147483677" r:id="rId6"/>
    <p:sldMasterId id="2147483689" r:id="rId7"/>
    <p:sldMasterId id="2147483691" r:id="rId8"/>
    <p:sldMasterId id="2147483671" r:id="rId9"/>
    <p:sldMasterId id="2147483687" r:id="rId10"/>
    <p:sldMasterId id="2147483675" r:id="rId11"/>
    <p:sldMasterId id="2147483693" r:id="rId12"/>
  </p:sldMasterIdLst>
  <p:notesMasterIdLst>
    <p:notesMasterId r:id="rId29"/>
  </p:notesMasterIdLst>
  <p:sldIdLst>
    <p:sldId id="337" r:id="rId13"/>
    <p:sldId id="5215" r:id="rId14"/>
    <p:sldId id="5227" r:id="rId15"/>
    <p:sldId id="422" r:id="rId16"/>
    <p:sldId id="4189" r:id="rId17"/>
    <p:sldId id="5228" r:id="rId18"/>
    <p:sldId id="416" r:id="rId19"/>
    <p:sldId id="396" r:id="rId20"/>
    <p:sldId id="405" r:id="rId21"/>
    <p:sldId id="368" r:id="rId22"/>
    <p:sldId id="5229" r:id="rId23"/>
    <p:sldId id="400" r:id="rId24"/>
    <p:sldId id="5223" r:id="rId25"/>
    <p:sldId id="5224" r:id="rId26"/>
    <p:sldId id="5222" r:id="rId27"/>
    <p:sldId id="360" r:id="rId28"/>
  </p:sldIdLst>
  <p:sldSz cx="12192000" cy="6858000"/>
  <p:notesSz cx="12192000" cy="6858000"/>
  <p:defaultTextStyle>
    <a:defPPr>
      <a:defRPr kern="0"/>
    </a:defPPr>
  </p:defaultTextStyle>
  <p:extLst>
    <p:ext uri="{521415D9-36F7-43E2-AB2F-B90AF26B5E84}">
      <p14:sectionLst xmlns:p14="http://schemas.microsoft.com/office/powerpoint/2010/main">
        <p14:section name="Titelslide (3 Varianten)" id="{C8CE4E23-4328-EA4D-B3DE-716C7D2FF43D}">
          <p14:sldIdLst>
            <p14:sldId id="337"/>
          </p14:sldIdLst>
        </p14:section>
        <p14:section name="Standardabschnitt" id="{921E0E25-0D3B-B142-B3AB-1B40684D09C0}">
          <p14:sldIdLst>
            <p14:sldId id="5215"/>
            <p14:sldId id="5227"/>
            <p14:sldId id="422"/>
            <p14:sldId id="4189"/>
            <p14:sldId id="5228"/>
            <p14:sldId id="416"/>
            <p14:sldId id="396"/>
            <p14:sldId id="405"/>
            <p14:sldId id="368"/>
            <p14:sldId id="5229"/>
            <p14:sldId id="400"/>
            <p14:sldId id="5223"/>
            <p14:sldId id="5224"/>
            <p14:sldId id="5222"/>
            <p14:sldId id="360"/>
          </p14:sldIdLst>
        </p14:section>
      </p14:sectionLst>
    </p:ext>
    <p:ext uri="{EFAFB233-063F-42B5-8137-9DF3F51BA10A}">
      <p15:sldGuideLst xmlns:p15="http://schemas.microsoft.com/office/powerpoint/2012/main">
        <p15:guide id="1" orient="horz" pos="384" userDrawn="1">
          <p15:clr>
            <a:srgbClr val="A4A3A4"/>
          </p15:clr>
        </p15:guide>
        <p15:guide id="2" pos="384" userDrawn="1">
          <p15:clr>
            <a:srgbClr val="A4A3A4"/>
          </p15:clr>
        </p15:guide>
        <p15:guide id="3" orient="horz" pos="4128" userDrawn="1">
          <p15:clr>
            <a:srgbClr val="A4A3A4"/>
          </p15:clr>
        </p15:guide>
        <p15:guide id="4" pos="576" userDrawn="1">
          <p15:clr>
            <a:srgbClr val="A4A3A4"/>
          </p15:clr>
        </p15:guide>
        <p15:guide id="5" userDrawn="1">
          <p15:clr>
            <a:srgbClr val="A4A3A4"/>
          </p15:clr>
        </p15:guide>
        <p15:guide id="6" orient="horz" pos="2544" userDrawn="1">
          <p15:clr>
            <a:srgbClr val="A4A3A4"/>
          </p15:clr>
        </p15:guide>
        <p15:guide id="7" orient="horz" pos="2640" userDrawn="1">
          <p15:clr>
            <a:srgbClr val="A4A3A4"/>
          </p15:clr>
        </p15:guide>
        <p15:guide id="8" orient="horz" pos="3936" userDrawn="1">
          <p15:clr>
            <a:srgbClr val="A4A3A4"/>
          </p15:clr>
        </p15:guide>
        <p15:guide id="9" orient="horz" pos="3024" userDrawn="1">
          <p15:clr>
            <a:srgbClr val="A4A3A4"/>
          </p15:clr>
        </p15:guide>
        <p15:guide id="11" orient="horz" pos="3792" userDrawn="1">
          <p15:clr>
            <a:srgbClr val="A4A3A4"/>
          </p15:clr>
        </p15:guide>
        <p15:guide id="12" pos="7104" userDrawn="1">
          <p15:clr>
            <a:srgbClr val="A4A3A4"/>
          </p15:clr>
        </p15:guide>
        <p15:guide id="13" pos="2880" userDrawn="1">
          <p15:clr>
            <a:srgbClr val="A4A3A4"/>
          </p15:clr>
        </p15:guide>
        <p15:guide id="14" pos="4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A4539C-E83F-EF77-45A2-3E97142B5880}" name="Lisa Hahn" initials="LH" userId="S::lisah@retarus.com::6ef2aa15-ddac-42cf-b0c4-e7d772cf8d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CCD"/>
    <a:srgbClr val="7DBA3C"/>
    <a:srgbClr val="FF8E01"/>
    <a:srgbClr val="90D2E9"/>
    <a:srgbClr val="9049E9"/>
    <a:srgbClr val="FF00FF"/>
    <a:srgbClr val="323E51"/>
    <a:srgbClr val="F1F5F8"/>
    <a:srgbClr val="44546B"/>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19" autoAdjust="0"/>
  </p:normalViewPr>
  <p:slideViewPr>
    <p:cSldViewPr>
      <p:cViewPr varScale="1">
        <p:scale>
          <a:sx n="119" d="100"/>
          <a:sy n="119" d="100"/>
        </p:scale>
        <p:origin x="270" y="108"/>
      </p:cViewPr>
      <p:guideLst>
        <p:guide orient="horz" pos="384"/>
        <p:guide pos="384"/>
        <p:guide orient="horz" pos="4128"/>
        <p:guide pos="576"/>
        <p:guide/>
        <p:guide orient="horz" pos="2544"/>
        <p:guide orient="horz" pos="2640"/>
        <p:guide orient="horz" pos="3936"/>
        <p:guide orient="horz" pos="3024"/>
        <p:guide orient="horz" pos="3792"/>
        <p:guide pos="7104"/>
        <p:guide pos="2880"/>
        <p:guide pos="436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AE362A2-C7EF-4DF3-ACAF-8AD2FDA7A0E7}" type="datetimeFigureOut">
              <a:rPr lang="de-DE" smtClean="0"/>
              <a:t>26.05.2025</a:t>
            </a:fld>
            <a:endParaRPr lang="de-DE"/>
          </a:p>
        </p:txBody>
      </p:sp>
      <p:sp>
        <p:nvSpPr>
          <p:cNvPr id="4" name="Folienbildplatzhalt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2646B54-86F7-4267-9463-58A1AC224B26}" type="slidenum">
              <a:rPr lang="de-DE" smtClean="0"/>
              <a:t>‹Nr.›</a:t>
            </a:fld>
            <a:endParaRPr lang="de-DE"/>
          </a:p>
        </p:txBody>
      </p:sp>
    </p:spTree>
    <p:extLst>
      <p:ext uri="{BB962C8B-B14F-4D97-AF65-F5344CB8AC3E}">
        <p14:creationId xmlns:p14="http://schemas.microsoft.com/office/powerpoint/2010/main" val="231717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12646B54-86F7-4267-9463-58A1AC224B26}" type="slidenum">
              <a:rPr lang="de-DE" smtClean="0"/>
              <a:t>1</a:t>
            </a:fld>
            <a:endParaRPr lang="de-DE"/>
          </a:p>
        </p:txBody>
      </p:sp>
    </p:spTree>
    <p:extLst>
      <p:ext uri="{BB962C8B-B14F-4D97-AF65-F5344CB8AC3E}">
        <p14:creationId xmlns:p14="http://schemas.microsoft.com/office/powerpoint/2010/main" val="394252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buFont typeface="+mj-lt"/>
              <a:buNone/>
            </a:pPr>
            <a:endParaRPr lang="de-DE" b="0" i="0" dirty="0">
              <a:solidFill>
                <a:srgbClr val="ECECEC"/>
              </a:solidFill>
              <a:effectLst/>
              <a:highlight>
                <a:srgbClr val="212121"/>
              </a:highlight>
              <a:latin typeface="ui-sans-serif"/>
            </a:endParaRPr>
          </a:p>
        </p:txBody>
      </p:sp>
      <p:sp>
        <p:nvSpPr>
          <p:cNvPr id="4" name="Foliennummernplatzhalter 3"/>
          <p:cNvSpPr>
            <a:spLocks noGrp="1"/>
          </p:cNvSpPr>
          <p:nvPr>
            <p:ph type="sldNum" sz="quarter" idx="5"/>
          </p:nvPr>
        </p:nvSpPr>
        <p:spPr/>
        <p:txBody>
          <a:bodyPr/>
          <a:lstStyle/>
          <a:p>
            <a:fld id="{12646B54-86F7-4267-9463-58A1AC224B26}" type="slidenum">
              <a:rPr lang="de-DE" smtClean="0"/>
              <a:t>10</a:t>
            </a:fld>
            <a:endParaRPr lang="de-DE" dirty="0"/>
          </a:p>
        </p:txBody>
      </p:sp>
    </p:spTree>
    <p:extLst>
      <p:ext uri="{BB962C8B-B14F-4D97-AF65-F5344CB8AC3E}">
        <p14:creationId xmlns:p14="http://schemas.microsoft.com/office/powerpoint/2010/main" val="3729064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32A59-2C29-E7DB-E30B-92B75946B4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8F3E93-54E8-DB52-7785-3BF4B3E02CA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59636F7-CF68-1A24-2C29-FCFB4D868231}"/>
              </a:ext>
            </a:extLst>
          </p:cNvPr>
          <p:cNvSpPr>
            <a:spLocks noGrp="1"/>
          </p:cNvSpPr>
          <p:nvPr>
            <p:ph type="body" idx="1"/>
          </p:nvPr>
        </p:nvSpPr>
        <p:spPr/>
        <p:txBody>
          <a:bodyPr/>
          <a:lstStyle/>
          <a:p>
            <a:pPr>
              <a:lnSpc>
                <a:spcPct val="107000"/>
              </a:lnSpc>
              <a:spcAft>
                <a:spcPts val="800"/>
              </a:spcAft>
            </a:pP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a:extLst>
              <a:ext uri="{FF2B5EF4-FFF2-40B4-BE49-F238E27FC236}">
                <a16:creationId xmlns:a16="http://schemas.microsoft.com/office/drawing/2014/main" id="{2F4784CE-C6B6-9555-1FD5-79CAF87DB7B1}"/>
              </a:ext>
            </a:extLst>
          </p:cNvPr>
          <p:cNvSpPr>
            <a:spLocks noGrp="1"/>
          </p:cNvSpPr>
          <p:nvPr>
            <p:ph type="sldNum" sz="quarter" idx="5"/>
          </p:nvPr>
        </p:nvSpPr>
        <p:spPr/>
        <p:txBody>
          <a:bodyPr/>
          <a:lstStyle/>
          <a:p>
            <a:fld id="{12646B54-86F7-4267-9463-58A1AC224B26}" type="slidenum">
              <a:rPr lang="de-DE" smtClean="0"/>
              <a:t>11</a:t>
            </a:fld>
            <a:endParaRPr lang="de-DE"/>
          </a:p>
        </p:txBody>
      </p:sp>
    </p:spTree>
    <p:extLst>
      <p:ext uri="{BB962C8B-B14F-4D97-AF65-F5344CB8AC3E}">
        <p14:creationId xmlns:p14="http://schemas.microsoft.com/office/powerpoint/2010/main" val="238397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200" b="1" kern="100" dirty="0">
                <a:effectLst/>
                <a:latin typeface="Open Sans" panose="020B0606030504020204" pitchFamily="34" charset="0"/>
                <a:ea typeface="Open Sans" panose="020B0606030504020204" pitchFamily="34" charset="0"/>
                <a:cs typeface="Open Sans" panose="020B0606030504020204" pitchFamily="34" charset="0"/>
              </a:rPr>
              <a:t>Schnelle Migration</a:t>
            </a:r>
            <a:endParaRPr lang="de-DE" sz="1200" kern="1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de-DE" sz="1200" kern="100" dirty="0">
                <a:effectLst/>
                <a:latin typeface="Open Sans" panose="020B0606030504020204" pitchFamily="34" charset="0"/>
                <a:ea typeface="Open Sans" panose="020B0606030504020204" pitchFamily="34" charset="0"/>
                <a:cs typeface="Open Sans" panose="020B0606030504020204" pitchFamily="34" charset="0"/>
              </a:rPr>
              <a:t>Was wir ihnen zusichern können? Eine </a:t>
            </a:r>
            <a:r>
              <a:rPr lang="de-DE" sz="1200" b="1" kern="100" dirty="0">
                <a:effectLst/>
                <a:latin typeface="Open Sans" panose="020B0606030504020204" pitchFamily="34" charset="0"/>
                <a:ea typeface="Open Sans" panose="020B0606030504020204" pitchFamily="34" charset="0"/>
                <a:cs typeface="Open Sans" panose="020B0606030504020204" pitchFamily="34" charset="0"/>
              </a:rPr>
              <a:t>schnelle und nahtlose Migration in bestehende Systeme – danke API-basierter Architektur</a:t>
            </a:r>
            <a:r>
              <a:rPr lang="de-DE" sz="1200" kern="100" dirty="0">
                <a:effectLst/>
                <a:latin typeface="Open Sans" panose="020B0606030504020204" pitchFamily="34" charset="0"/>
                <a:ea typeface="Open Sans" panose="020B0606030504020204" pitchFamily="34" charset="0"/>
                <a:cs typeface="Open Sans" panose="020B0606030504020204" pitchFamily="34" charset="0"/>
              </a:rPr>
              <a:t>. Es entsteht kein zusätzlicher Aufwand für Hard- und Software, Integration oder Betrieb. Darüber hinaus ist keine gesonderte Abstimmung von Prozessen, Formaten oder der Kommunikation mit Geschäftspartnern erforderlich. </a:t>
            </a:r>
          </a:p>
          <a:p>
            <a:pPr>
              <a:lnSpc>
                <a:spcPct val="107000"/>
              </a:lnSpc>
              <a:spcAft>
                <a:spcPts val="800"/>
              </a:spcAft>
            </a:pPr>
            <a:endParaRPr lang="de-DE" sz="1200" b="1" kern="100" dirty="0">
              <a:effectLst/>
              <a:latin typeface="Open Sans" panose="020B0606030504020204" pitchFamily="34" charset="0"/>
              <a:ea typeface="Open Sans" panose="020B0606030504020204" pitchFamily="34" charset="0"/>
              <a:cs typeface="Open Sans" panose="020B0606030504020204" pitchFamily="34" charset="0"/>
            </a:endParaRPr>
          </a:p>
          <a:p>
            <a:r>
              <a:rPr lang="de-DE" b="1" dirty="0">
                <a:latin typeface="Open Sans" panose="020B0606030504020204" pitchFamily="34" charset="0"/>
                <a:ea typeface="Open Sans" panose="020B0606030504020204" pitchFamily="34" charset="0"/>
                <a:cs typeface="Open Sans" panose="020B0606030504020204" pitchFamily="34" charset="0"/>
              </a:rPr>
              <a:t>IT-Sicherheit</a:t>
            </a:r>
          </a:p>
          <a:p>
            <a:r>
              <a:rPr lang="de-DE" b="0" dirty="0">
                <a:latin typeface="Open Sans" panose="020B0606030504020204" pitchFamily="34" charset="0"/>
                <a:ea typeface="Open Sans" panose="020B0606030504020204" pitchFamily="34" charset="0"/>
                <a:cs typeface="Open Sans" panose="020B0606030504020204" pitchFamily="34" charset="0"/>
              </a:rPr>
              <a:t>IT-Sicherheit ist ein fester und gelebter Bestandteil der </a:t>
            </a:r>
            <a:r>
              <a:rPr lang="de-DE" b="0" dirty="0" err="1">
                <a:latin typeface="Open Sans" panose="020B0606030504020204" pitchFamily="34" charset="0"/>
                <a:ea typeface="Open Sans" panose="020B0606030504020204" pitchFamily="34" charset="0"/>
                <a:cs typeface="Open Sans" panose="020B0606030504020204" pitchFamily="34" charset="0"/>
              </a:rPr>
              <a:t>Retarus</a:t>
            </a:r>
            <a:r>
              <a:rPr lang="de-DE" b="0" dirty="0">
                <a:latin typeface="Open Sans" panose="020B0606030504020204" pitchFamily="34" charset="0"/>
                <a:ea typeface="Open Sans" panose="020B0606030504020204" pitchFamily="34" charset="0"/>
                <a:cs typeface="Open Sans" panose="020B0606030504020204" pitchFamily="34" charset="0"/>
              </a:rPr>
              <a:t>-Kultur. Wir haben ein umfassendes Framework an Sicherheitsmaßnahmen. Mit unseren weltweit verteilten Rechenzentren unterstützen wir Sie bei der Umsetzung lokal geltender Datenschutz- und Compliance-Anforderungen. Wir garantieren eine 100 % DSGVO-konforme Verarbeitung ihrer Daten. In selbstbetrieben Rechenzentren. Das sichern wir Ihnen vertraglich zu.</a:t>
            </a:r>
            <a:endParaRPr lang="de-DE"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de-DE"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Benutzerfreundlichkeit</a:t>
            </a:r>
          </a:p>
          <a:p>
            <a:r>
              <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Unsere Intelligent </a:t>
            </a:r>
            <a:r>
              <a:rPr lang="de-DE" b="0" i="0" dirty="0" err="1">
                <a:solidFill>
                  <a:srgbClr val="374151"/>
                </a:solidFill>
                <a:effectLst/>
                <a:latin typeface="Open Sans" panose="020B0606030504020204" pitchFamily="34" charset="0"/>
                <a:ea typeface="Open Sans" panose="020B0606030504020204" pitchFamily="34" charset="0"/>
                <a:cs typeface="Open Sans" panose="020B0606030504020204" pitchFamily="34" charset="0"/>
              </a:rPr>
              <a:t>Document</a:t>
            </a:r>
            <a:r>
              <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 Processing Lösung bietet eine benutzerfreundliche Oberfläche mit einfacher und intuitiver Navigation. Sie Oberfläche kann an die individuellen Bedürfnisse angepasst werden. Die ansprechende visuelle Darstellung erleichtert die Verarbeitung von Informationen und vereinfacht die Überprüfung der Daten.</a:t>
            </a:r>
          </a:p>
          <a:p>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r>
              <a:rPr lang="de-DE"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Was wir auch noch können? Premium Service, denn guter Support macht den Unterschied!</a:t>
            </a:r>
          </a:p>
          <a:p>
            <a:r>
              <a:rPr lang="de-DE" b="0" i="0" dirty="0">
                <a:solidFill>
                  <a:srgbClr val="000000"/>
                </a:solidFill>
                <a:effectLst/>
                <a:highlight>
                  <a:srgbClr val="F3F5F7"/>
                </a:highlight>
                <a:latin typeface="Open Sans" panose="020B0606030504020204" pitchFamily="34" charset="0"/>
                <a:ea typeface="Open Sans" panose="020B0606030504020204" pitchFamily="34" charset="0"/>
                <a:cs typeface="Open Sans" panose="020B0606030504020204" pitchFamily="34" charset="0"/>
              </a:rPr>
              <a:t>Kundenspezifische SLA</a:t>
            </a:r>
            <a:r>
              <a:rPr lang="de-DE" dirty="0">
                <a:latin typeface="Open Sans" panose="020B0606030504020204" pitchFamily="34" charset="0"/>
                <a:ea typeface="Open Sans" panose="020B0606030504020204" pitchFamily="34" charset="0"/>
                <a:cs typeface="Open Sans" panose="020B0606030504020204" pitchFamily="34" charset="0"/>
              </a:rPr>
              <a:t>s</a:t>
            </a:r>
            <a:r>
              <a:rPr lang="de-DE" b="0" i="0" dirty="0">
                <a:solidFill>
                  <a:srgbClr val="000000"/>
                </a:solidFill>
                <a:effectLst/>
                <a:highlight>
                  <a:srgbClr val="F3F5F7"/>
                </a:highlight>
                <a:latin typeface="Open Sans" panose="020B0606030504020204" pitchFamily="34" charset="0"/>
                <a:ea typeface="Open Sans" panose="020B0606030504020204" pitchFamily="34" charset="0"/>
                <a:cs typeface="Open Sans" panose="020B0606030504020204" pitchFamily="34" charset="0"/>
              </a:rPr>
              <a:t> für maximale Sicherheit und Kontrolle. Erfahrene Technical Consultants, die auch komplexeste Integrationsszenarien für Sie lösen. Weltweiter Premium-Support in Landessprache – an 365 Tagen rund um die Uhr. </a:t>
            </a: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5"/>
          </p:nvPr>
        </p:nvSpPr>
        <p:spPr/>
        <p:txBody>
          <a:bodyPr/>
          <a:lstStyle/>
          <a:p>
            <a:fld id="{12646B54-86F7-4267-9463-58A1AC224B26}" type="slidenum">
              <a:rPr lang="de-DE" smtClean="0"/>
              <a:t>12</a:t>
            </a:fld>
            <a:endParaRPr lang="de-DE"/>
          </a:p>
        </p:txBody>
      </p:sp>
    </p:spTree>
    <p:extLst>
      <p:ext uri="{BB962C8B-B14F-4D97-AF65-F5344CB8AC3E}">
        <p14:creationId xmlns:p14="http://schemas.microsoft.com/office/powerpoint/2010/main" val="733316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711DC-48A9-EF82-7C59-D1AF2D2D5B7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B82A12-F55E-D083-34EA-243568FD109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6887E1A-8537-9422-24F2-D0255C9864BA}"/>
              </a:ext>
            </a:extLst>
          </p:cNvPr>
          <p:cNvSpPr>
            <a:spLocks noGrp="1"/>
          </p:cNvSpPr>
          <p:nvPr>
            <p:ph type="body" idx="1"/>
          </p:nvPr>
        </p:nvSpPr>
        <p:spPr/>
        <p:txBody>
          <a:bodyPr/>
          <a:lstStyle/>
          <a:p>
            <a:pPr>
              <a:lnSpc>
                <a:spcPct val="107000"/>
              </a:lnSpc>
              <a:spcAft>
                <a:spcPts val="800"/>
              </a:spcAft>
            </a:pP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a:extLst>
              <a:ext uri="{FF2B5EF4-FFF2-40B4-BE49-F238E27FC236}">
                <a16:creationId xmlns:a16="http://schemas.microsoft.com/office/drawing/2014/main" id="{2D199683-D866-BE49-1AB1-46D1B21B6F31}"/>
              </a:ext>
            </a:extLst>
          </p:cNvPr>
          <p:cNvSpPr>
            <a:spLocks noGrp="1"/>
          </p:cNvSpPr>
          <p:nvPr>
            <p:ph type="sldNum" sz="quarter" idx="5"/>
          </p:nvPr>
        </p:nvSpPr>
        <p:spPr/>
        <p:txBody>
          <a:bodyPr/>
          <a:lstStyle/>
          <a:p>
            <a:fld id="{12646B54-86F7-4267-9463-58A1AC224B26}" type="slidenum">
              <a:rPr lang="de-DE" smtClean="0"/>
              <a:t>13</a:t>
            </a:fld>
            <a:endParaRPr lang="de-DE"/>
          </a:p>
        </p:txBody>
      </p:sp>
    </p:spTree>
    <p:extLst>
      <p:ext uri="{BB962C8B-B14F-4D97-AF65-F5344CB8AC3E}">
        <p14:creationId xmlns:p14="http://schemas.microsoft.com/office/powerpoint/2010/main" val="3937795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4BEA9-5F08-C41C-610D-1F0842365E1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EC98879-07E4-93FD-8E12-96D29B8CD18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13FD84D-9A59-F3ED-1DD8-0116B3668BD3}"/>
              </a:ext>
            </a:extLst>
          </p:cNvPr>
          <p:cNvSpPr>
            <a:spLocks noGrp="1"/>
          </p:cNvSpPr>
          <p:nvPr>
            <p:ph type="body" idx="1"/>
          </p:nvPr>
        </p:nvSpPr>
        <p:spPr/>
        <p:txBody>
          <a:bodyPr/>
          <a:lstStyle/>
          <a:p>
            <a:pPr>
              <a:lnSpc>
                <a:spcPct val="107000"/>
              </a:lnSpc>
              <a:spcAft>
                <a:spcPts val="800"/>
              </a:spcAft>
            </a:pP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a:extLst>
              <a:ext uri="{FF2B5EF4-FFF2-40B4-BE49-F238E27FC236}">
                <a16:creationId xmlns:a16="http://schemas.microsoft.com/office/drawing/2014/main" id="{33BA9DA2-1DB0-920F-F4D0-D73373864CA0}"/>
              </a:ext>
            </a:extLst>
          </p:cNvPr>
          <p:cNvSpPr>
            <a:spLocks noGrp="1"/>
          </p:cNvSpPr>
          <p:nvPr>
            <p:ph type="sldNum" sz="quarter" idx="5"/>
          </p:nvPr>
        </p:nvSpPr>
        <p:spPr/>
        <p:txBody>
          <a:bodyPr/>
          <a:lstStyle/>
          <a:p>
            <a:fld id="{12646B54-86F7-4267-9463-58A1AC224B26}" type="slidenum">
              <a:rPr lang="de-DE" smtClean="0"/>
              <a:t>14</a:t>
            </a:fld>
            <a:endParaRPr lang="de-DE"/>
          </a:p>
        </p:txBody>
      </p:sp>
    </p:spTree>
    <p:extLst>
      <p:ext uri="{BB962C8B-B14F-4D97-AF65-F5344CB8AC3E}">
        <p14:creationId xmlns:p14="http://schemas.microsoft.com/office/powerpoint/2010/main" val="3765135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AA543-0B28-563A-15CF-2E80251970B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A43027-37F9-387B-5C82-210B675E45B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348318A-27FF-FEDD-F148-EBDB92276C1D}"/>
              </a:ext>
            </a:extLst>
          </p:cNvPr>
          <p:cNvSpPr>
            <a:spLocks noGrp="1"/>
          </p:cNvSpPr>
          <p:nvPr>
            <p:ph type="body" idx="1"/>
          </p:nvPr>
        </p:nvSpPr>
        <p:spPr/>
        <p:txBody>
          <a:bodyPr/>
          <a:lstStyle/>
          <a:p>
            <a:pPr>
              <a:lnSpc>
                <a:spcPct val="107000"/>
              </a:lnSpc>
              <a:spcAft>
                <a:spcPts val="800"/>
              </a:spcAft>
            </a:pP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a:extLst>
              <a:ext uri="{FF2B5EF4-FFF2-40B4-BE49-F238E27FC236}">
                <a16:creationId xmlns:a16="http://schemas.microsoft.com/office/drawing/2014/main" id="{41F8FE45-7ABE-6792-C98A-9474C5784E51}"/>
              </a:ext>
            </a:extLst>
          </p:cNvPr>
          <p:cNvSpPr>
            <a:spLocks noGrp="1"/>
          </p:cNvSpPr>
          <p:nvPr>
            <p:ph type="sldNum" sz="quarter" idx="5"/>
          </p:nvPr>
        </p:nvSpPr>
        <p:spPr/>
        <p:txBody>
          <a:bodyPr/>
          <a:lstStyle/>
          <a:p>
            <a:fld id="{12646B54-86F7-4267-9463-58A1AC224B26}" type="slidenum">
              <a:rPr lang="de-DE" smtClean="0"/>
              <a:t>15</a:t>
            </a:fld>
            <a:endParaRPr lang="de-DE"/>
          </a:p>
        </p:txBody>
      </p:sp>
    </p:spTree>
    <p:extLst>
      <p:ext uri="{BB962C8B-B14F-4D97-AF65-F5344CB8AC3E}">
        <p14:creationId xmlns:p14="http://schemas.microsoft.com/office/powerpoint/2010/main" val="101926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2646B54-86F7-4267-9463-58A1AC224B26}" type="slidenum">
              <a:rPr lang="de-DE" smtClean="0"/>
              <a:t>16</a:t>
            </a:fld>
            <a:endParaRPr lang="de-DE"/>
          </a:p>
        </p:txBody>
      </p:sp>
    </p:spTree>
    <p:extLst>
      <p:ext uri="{BB962C8B-B14F-4D97-AF65-F5344CB8AC3E}">
        <p14:creationId xmlns:p14="http://schemas.microsoft.com/office/powerpoint/2010/main" val="394570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8AE0CF-295A-424E-8E42-049B47C90B3B}" type="slidenum">
              <a:rPr lang="de-DE" smtClean="0"/>
              <a:t>2</a:t>
            </a:fld>
            <a:endParaRPr lang="de-DE"/>
          </a:p>
        </p:txBody>
      </p:sp>
    </p:spTree>
    <p:extLst>
      <p:ext uri="{BB962C8B-B14F-4D97-AF65-F5344CB8AC3E}">
        <p14:creationId xmlns:p14="http://schemas.microsoft.com/office/powerpoint/2010/main" val="411258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41325-83FE-4975-3025-2782F5B8C0C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90885C-F448-3ADC-1B6B-6222C497154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32E0856-B6ED-E7B6-FF53-F1E2CDFF0DB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EA433BD-600E-E0E8-A210-EC777A8630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AE0CF-295A-424E-8E42-049B47C90B3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29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5"/>
          </p:nvPr>
        </p:nvSpPr>
        <p:spPr/>
        <p:txBody>
          <a:bodyPr/>
          <a:lstStyle/>
          <a:p>
            <a:fld id="{12646B54-86F7-4267-9463-58A1AC224B26}" type="slidenum">
              <a:rPr lang="de-DE" smtClean="0"/>
              <a:t>4</a:t>
            </a:fld>
            <a:endParaRPr lang="de-DE"/>
          </a:p>
        </p:txBody>
      </p:sp>
    </p:spTree>
    <p:extLst>
      <p:ext uri="{BB962C8B-B14F-4D97-AF65-F5344CB8AC3E}">
        <p14:creationId xmlns:p14="http://schemas.microsoft.com/office/powerpoint/2010/main" val="733316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2646B54-86F7-4267-9463-58A1AC224B26}" type="slidenum">
              <a:rPr lang="de-DE" smtClean="0"/>
              <a:t>5</a:t>
            </a:fld>
            <a:endParaRPr lang="de-DE"/>
          </a:p>
        </p:txBody>
      </p:sp>
    </p:spTree>
    <p:extLst>
      <p:ext uri="{BB962C8B-B14F-4D97-AF65-F5344CB8AC3E}">
        <p14:creationId xmlns:p14="http://schemas.microsoft.com/office/powerpoint/2010/main" val="22325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B190C-8821-6625-0110-D50BCFF52F9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889A52-C293-6F72-AB75-2DF3743C00A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38B341C-D4B0-529C-93F4-59A8E66A925D}"/>
              </a:ext>
            </a:extLst>
          </p:cNvPr>
          <p:cNvSpPr>
            <a:spLocks noGrp="1"/>
          </p:cNvSpPr>
          <p:nvPr>
            <p:ph type="body" idx="1"/>
          </p:nvPr>
        </p:nvSpPr>
        <p:spPr/>
        <p:txBody>
          <a:bodyPr/>
          <a:lstStyle/>
          <a:p>
            <a:pPr>
              <a:lnSpc>
                <a:spcPct val="107000"/>
              </a:lnSpc>
              <a:spcAft>
                <a:spcPts val="800"/>
              </a:spcAft>
            </a:pP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de-DE"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a:extLst>
              <a:ext uri="{FF2B5EF4-FFF2-40B4-BE49-F238E27FC236}">
                <a16:creationId xmlns:a16="http://schemas.microsoft.com/office/drawing/2014/main" id="{7A2D46F4-7B9D-82D6-AD5C-4478D3AFC69C}"/>
              </a:ext>
            </a:extLst>
          </p:cNvPr>
          <p:cNvSpPr>
            <a:spLocks noGrp="1"/>
          </p:cNvSpPr>
          <p:nvPr>
            <p:ph type="sldNum" sz="quarter" idx="5"/>
          </p:nvPr>
        </p:nvSpPr>
        <p:spPr/>
        <p:txBody>
          <a:bodyPr/>
          <a:lstStyle/>
          <a:p>
            <a:fld id="{12646B54-86F7-4267-9463-58A1AC224B26}" type="slidenum">
              <a:rPr lang="de-DE" smtClean="0"/>
              <a:t>6</a:t>
            </a:fld>
            <a:endParaRPr lang="de-DE"/>
          </a:p>
        </p:txBody>
      </p:sp>
    </p:spTree>
    <p:extLst>
      <p:ext uri="{BB962C8B-B14F-4D97-AF65-F5344CB8AC3E}">
        <p14:creationId xmlns:p14="http://schemas.microsoft.com/office/powerpoint/2010/main" val="33659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B8596-4BBE-7483-C79A-F96FF81223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BA08F9F-6A99-16B0-97D2-681399E7B1A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46618CA-9320-ED77-D03E-C25103BFFC87}"/>
              </a:ext>
            </a:extLst>
          </p:cNvPr>
          <p:cNvSpPr>
            <a:spLocks noGrp="1"/>
          </p:cNvSpPr>
          <p:nvPr>
            <p:ph type="body" idx="1"/>
          </p:nvPr>
        </p:nvSpPr>
        <p:spPr/>
        <p:txBody>
          <a:bodyPr/>
          <a:lstStyle/>
          <a:p>
            <a:pPr marL="0" indent="0" algn="l">
              <a:buFontTx/>
              <a:buNone/>
            </a:pPr>
            <a:endParaRPr lang="de-DE" dirty="0">
              <a:sym typeface="Wingdings" panose="05000000000000000000" pitchFamily="2" charset="2"/>
            </a:endParaRPr>
          </a:p>
        </p:txBody>
      </p:sp>
      <p:sp>
        <p:nvSpPr>
          <p:cNvPr id="4" name="Foliennummernplatzhalter 3">
            <a:extLst>
              <a:ext uri="{FF2B5EF4-FFF2-40B4-BE49-F238E27FC236}">
                <a16:creationId xmlns:a16="http://schemas.microsoft.com/office/drawing/2014/main" id="{3B17DA1B-C6D0-D218-B7FE-9BA822BEAAD9}"/>
              </a:ext>
            </a:extLst>
          </p:cNvPr>
          <p:cNvSpPr>
            <a:spLocks noGrp="1"/>
          </p:cNvSpPr>
          <p:nvPr>
            <p:ph type="sldNum" sz="quarter" idx="5"/>
          </p:nvPr>
        </p:nvSpPr>
        <p:spPr/>
        <p:txBody>
          <a:bodyPr/>
          <a:lstStyle/>
          <a:p>
            <a:fld id="{12646B54-86F7-4267-9463-58A1AC224B26}" type="slidenum">
              <a:rPr lang="de-DE" smtClean="0"/>
              <a:t>7</a:t>
            </a:fld>
            <a:endParaRPr lang="de-DE"/>
          </a:p>
        </p:txBody>
      </p:sp>
    </p:spTree>
    <p:extLst>
      <p:ext uri="{BB962C8B-B14F-4D97-AF65-F5344CB8AC3E}">
        <p14:creationId xmlns:p14="http://schemas.microsoft.com/office/powerpoint/2010/main" val="312758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a:buFontTx/>
              <a:buNone/>
            </a:pPr>
            <a:endParaRPr lang="de-DE"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12646B54-86F7-4267-9463-58A1AC224B26}" type="slidenum">
              <a:rPr lang="de-DE" smtClean="0"/>
              <a:t>8</a:t>
            </a:fld>
            <a:endParaRPr lang="de-DE"/>
          </a:p>
        </p:txBody>
      </p:sp>
    </p:spTree>
    <p:extLst>
      <p:ext uri="{BB962C8B-B14F-4D97-AF65-F5344CB8AC3E}">
        <p14:creationId xmlns:p14="http://schemas.microsoft.com/office/powerpoint/2010/main" val="106577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buFont typeface="+mj-lt"/>
              <a:buNone/>
            </a:pPr>
            <a:endParaRPr lang="de-DE" b="0" i="0" dirty="0">
              <a:solidFill>
                <a:srgbClr val="ECECEC"/>
              </a:solidFill>
              <a:effectLst/>
              <a:highlight>
                <a:srgbClr val="212121"/>
              </a:highlight>
              <a:latin typeface="ui-sans-serif"/>
            </a:endParaRPr>
          </a:p>
        </p:txBody>
      </p:sp>
      <p:sp>
        <p:nvSpPr>
          <p:cNvPr id="4" name="Foliennummernplatzhalter 3"/>
          <p:cNvSpPr>
            <a:spLocks noGrp="1"/>
          </p:cNvSpPr>
          <p:nvPr>
            <p:ph type="sldNum" sz="quarter" idx="5"/>
          </p:nvPr>
        </p:nvSpPr>
        <p:spPr/>
        <p:txBody>
          <a:bodyPr/>
          <a:lstStyle/>
          <a:p>
            <a:fld id="{12646B54-86F7-4267-9463-58A1AC224B26}" type="slidenum">
              <a:rPr lang="de-DE" smtClean="0"/>
              <a:t>9</a:t>
            </a:fld>
            <a:endParaRPr lang="de-DE"/>
          </a:p>
        </p:txBody>
      </p:sp>
    </p:spTree>
    <p:extLst>
      <p:ext uri="{BB962C8B-B14F-4D97-AF65-F5344CB8AC3E}">
        <p14:creationId xmlns:p14="http://schemas.microsoft.com/office/powerpoint/2010/main" val="3098438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657907"/>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Graphic">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F9C9F2DF-7BB5-544C-9528-5643A0835B58}"/>
              </a:ext>
            </a:extLst>
          </p:cNvPr>
          <p:cNvSpPr>
            <a:spLocks noGrp="1"/>
          </p:cNvSpPr>
          <p:nvPr>
            <p:ph type="body" sz="quarter" idx="18"/>
          </p:nvPr>
        </p:nvSpPr>
        <p:spPr>
          <a:xfrm>
            <a:off x="7239600" y="1260000"/>
            <a:ext cx="3914938" cy="288733"/>
          </a:xfrm>
        </p:spPr>
        <p:txBody>
          <a:bodyPr lIns="288000"/>
          <a:lstStyle>
            <a:lvl1pPr>
              <a:lnSpc>
                <a:spcPct val="150000"/>
              </a:lnSpc>
              <a:defRPr sz="14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184150" marR="0" indent="-17462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sz="1200" b="0" i="0">
                <a:latin typeface="Open Sans" panose="020B0606030504020204" pitchFamily="34" charset="0"/>
                <a:ea typeface="Open Sans" panose="020B0606030504020204" pitchFamily="34" charset="0"/>
                <a:cs typeface="Open Sans" panose="020B0606030504020204" pitchFamily="34" charset="0"/>
              </a:defRPr>
            </a:lvl3pPr>
            <a:lvl4pPr>
              <a:defRPr sz="1200" b="0" i="0">
                <a:latin typeface="Open Sans" panose="020B0606030504020204" pitchFamily="34" charset="0"/>
                <a:ea typeface="Open Sans" panose="020B0606030504020204" pitchFamily="34" charset="0"/>
                <a:cs typeface="Open Sans" panose="020B0606030504020204" pitchFamily="34" charset="0"/>
              </a:defRPr>
            </a:lvl4pPr>
            <a:lvl5pPr>
              <a:defRPr sz="12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 name="Text Placeholder 15">
            <a:extLst>
              <a:ext uri="{FF2B5EF4-FFF2-40B4-BE49-F238E27FC236}">
                <a16:creationId xmlns:a16="http://schemas.microsoft.com/office/drawing/2014/main" id="{7D552C45-C4B0-9445-9CE1-32DB07A742EC}"/>
              </a:ext>
            </a:extLst>
          </p:cNvPr>
          <p:cNvSpPr>
            <a:spLocks noGrp="1"/>
          </p:cNvSpPr>
          <p:nvPr>
            <p:ph type="body" sz="quarter" idx="19"/>
          </p:nvPr>
        </p:nvSpPr>
        <p:spPr>
          <a:xfrm>
            <a:off x="7239600" y="1590939"/>
            <a:ext cx="3926209" cy="1355499"/>
          </a:xfrm>
        </p:spPr>
        <p:txBody>
          <a:bodyPr lIns="288000"/>
          <a:lstStyle>
            <a:lvl1pPr marL="180975" indent="-180975">
              <a:buFont typeface="Arial" panose="020B0604020202020204" pitchFamily="34" charset="0"/>
              <a:buChar char="•"/>
              <a:tabLst/>
              <a:defRPr sz="1200" b="0">
                <a:solidFill>
                  <a:schemeClr val="tx1"/>
                </a:solidFill>
                <a:latin typeface="+mn-lt"/>
              </a:defRPr>
            </a:lvl1pPr>
            <a:lvl2pPr>
              <a:defRPr sz="1200" b="0">
                <a:solidFill>
                  <a:schemeClr val="tx1"/>
                </a:solidFill>
                <a:latin typeface="+mn-lt"/>
              </a:defRPr>
            </a:lvl2pPr>
            <a:lvl3pPr>
              <a:defRPr sz="1200" b="0">
                <a:solidFill>
                  <a:schemeClr val="tx1"/>
                </a:solidFill>
                <a:latin typeface="+mn-lt"/>
              </a:defRPr>
            </a:lvl3pPr>
            <a:lvl4pPr>
              <a:defRPr sz="1200" b="0">
                <a:solidFill>
                  <a:schemeClr val="tx1"/>
                </a:solidFill>
                <a:latin typeface="+mn-lt"/>
              </a:defRPr>
            </a:lvl4pPr>
            <a:lvl5pPr>
              <a:defRPr sz="1200"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hteck 77">
            <a:extLst>
              <a:ext uri="{FF2B5EF4-FFF2-40B4-BE49-F238E27FC236}">
                <a16:creationId xmlns:a16="http://schemas.microsoft.com/office/drawing/2014/main" id="{BA6409E3-782E-C54E-A694-2C25FDAD00A1}"/>
              </a:ext>
            </a:extLst>
          </p:cNvPr>
          <p:cNvSpPr/>
          <p:nvPr userDrawn="1"/>
        </p:nvSpPr>
        <p:spPr>
          <a:xfrm rot="2700000">
            <a:off x="-2991935" y="-2749363"/>
            <a:ext cx="6943462" cy="11919881"/>
          </a:xfrm>
          <a:prstGeom prst="rect">
            <a:avLst/>
          </a:prstGeom>
          <a:solidFill>
            <a:srgbClr val="8497B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1F86293B-F2B3-624C-83C5-F10BEF195B1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417CB2D-DB67-4C41-9001-B96C7CA614B9}"/>
              </a:ext>
            </a:extLst>
          </p:cNvPr>
          <p:cNvSpPr>
            <a:spLocks noGrp="1"/>
          </p:cNvSpPr>
          <p:nvPr>
            <p:ph type="ftr" sz="quarter" idx="10"/>
          </p:nvPr>
        </p:nvSpPr>
        <p:spPr/>
        <p:txBody>
          <a:bodyPr/>
          <a:lstStyle/>
          <a:p>
            <a:r>
              <a:rPr lang="de-DE"/>
              <a:t>retarus.com</a:t>
            </a:r>
            <a:endParaRPr lang="de-DE" dirty="0"/>
          </a:p>
        </p:txBody>
      </p:sp>
      <p:sp>
        <p:nvSpPr>
          <p:cNvPr id="4" name="Slide Number Placeholder 3">
            <a:extLst>
              <a:ext uri="{FF2B5EF4-FFF2-40B4-BE49-F238E27FC236}">
                <a16:creationId xmlns:a16="http://schemas.microsoft.com/office/drawing/2014/main" id="{D25FEC4C-A800-2E45-B255-5D294EBD60DF}"/>
              </a:ext>
            </a:extLst>
          </p:cNvPr>
          <p:cNvSpPr>
            <a:spLocks noGrp="1"/>
          </p:cNvSpPr>
          <p:nvPr>
            <p:ph type="sldNum" sz="quarter" idx="11"/>
          </p:nvPr>
        </p:nvSpPr>
        <p:spPr/>
        <p:txBody>
          <a:bodyPr/>
          <a:lstStyle/>
          <a:p>
            <a:r>
              <a:rPr lang="de-DE"/>
              <a:t>Slide #</a:t>
            </a:r>
            <a:fld id="{9802B232-DC89-F34E-9D5A-8B2F55105E22}" type="slidenum">
              <a:rPr lang="de-DE" smtClean="0"/>
              <a:pPr/>
              <a:t>‹Nr.›</a:t>
            </a:fld>
            <a:endParaRPr lang="de-DE" dirty="0"/>
          </a:p>
        </p:txBody>
      </p:sp>
      <p:sp>
        <p:nvSpPr>
          <p:cNvPr id="8" name="Text Placeholder 2">
            <a:extLst>
              <a:ext uri="{FF2B5EF4-FFF2-40B4-BE49-F238E27FC236}">
                <a16:creationId xmlns:a16="http://schemas.microsoft.com/office/drawing/2014/main" id="{35DFF3F4-AB75-C94D-BC21-A8A8D4EF4034}"/>
              </a:ext>
            </a:extLst>
          </p:cNvPr>
          <p:cNvSpPr>
            <a:spLocks noGrp="1"/>
          </p:cNvSpPr>
          <p:nvPr>
            <p:ph type="body" sz="quarter" idx="14"/>
          </p:nvPr>
        </p:nvSpPr>
        <p:spPr>
          <a:xfrm>
            <a:off x="5974" y="1260000"/>
            <a:ext cx="3914938" cy="288733"/>
          </a:xfrm>
        </p:spPr>
        <p:txBody>
          <a:bodyPr lIns="288000"/>
          <a:lstStyle>
            <a:lvl1pPr>
              <a:lnSpc>
                <a:spcPct val="150000"/>
              </a:lnSpc>
              <a:defRPr sz="14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184150" marR="0" indent="-17462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sz="1200" b="0" i="0">
                <a:latin typeface="Open Sans" panose="020B0606030504020204" pitchFamily="34" charset="0"/>
                <a:ea typeface="Open Sans" panose="020B0606030504020204" pitchFamily="34" charset="0"/>
                <a:cs typeface="Open Sans" panose="020B0606030504020204" pitchFamily="34" charset="0"/>
              </a:defRPr>
            </a:lvl3pPr>
            <a:lvl4pPr>
              <a:defRPr sz="1200" b="0" i="0">
                <a:latin typeface="Open Sans" panose="020B0606030504020204" pitchFamily="34" charset="0"/>
                <a:ea typeface="Open Sans" panose="020B0606030504020204" pitchFamily="34" charset="0"/>
                <a:cs typeface="Open Sans" panose="020B0606030504020204" pitchFamily="34" charset="0"/>
              </a:defRPr>
            </a:lvl4pPr>
            <a:lvl5pPr>
              <a:defRPr sz="12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9" name="Text Placeholder 15">
            <a:extLst>
              <a:ext uri="{FF2B5EF4-FFF2-40B4-BE49-F238E27FC236}">
                <a16:creationId xmlns:a16="http://schemas.microsoft.com/office/drawing/2014/main" id="{8EB4ACE9-6125-AD45-9833-24D55DE8B6E1}"/>
              </a:ext>
            </a:extLst>
          </p:cNvPr>
          <p:cNvSpPr>
            <a:spLocks noGrp="1"/>
          </p:cNvSpPr>
          <p:nvPr>
            <p:ph type="body" sz="quarter" idx="15"/>
          </p:nvPr>
        </p:nvSpPr>
        <p:spPr>
          <a:xfrm>
            <a:off x="5974" y="1590939"/>
            <a:ext cx="3926209" cy="1355499"/>
          </a:xfrm>
        </p:spPr>
        <p:txBody>
          <a:bodyPr lIns="288000"/>
          <a:lstStyle>
            <a:lvl1pPr marL="180975" indent="-180975">
              <a:buFont typeface="Arial" panose="020B0604020202020204" pitchFamily="34" charset="0"/>
              <a:buChar char="•"/>
              <a:tabLst/>
              <a:defRPr sz="1200" b="0">
                <a:solidFill>
                  <a:schemeClr val="tx1"/>
                </a:solidFill>
                <a:latin typeface="+mn-lt"/>
              </a:defRPr>
            </a:lvl1pPr>
            <a:lvl2pPr>
              <a:defRPr sz="1200" b="0">
                <a:solidFill>
                  <a:schemeClr val="tx1"/>
                </a:solidFill>
                <a:latin typeface="+mn-lt"/>
              </a:defRPr>
            </a:lvl2pPr>
            <a:lvl3pPr>
              <a:defRPr sz="1200" b="0">
                <a:solidFill>
                  <a:schemeClr val="tx1"/>
                </a:solidFill>
                <a:latin typeface="+mn-lt"/>
              </a:defRPr>
            </a:lvl3pPr>
            <a:lvl4pPr>
              <a:defRPr sz="1200" b="0">
                <a:solidFill>
                  <a:schemeClr val="tx1"/>
                </a:solidFill>
                <a:latin typeface="+mn-lt"/>
              </a:defRPr>
            </a:lvl4pPr>
            <a:lvl5pPr>
              <a:defRPr sz="1200"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125A7C8E-BDDB-B249-AE46-53C90DF1D3BC}"/>
              </a:ext>
            </a:extLst>
          </p:cNvPr>
          <p:cNvSpPr>
            <a:spLocks noGrp="1"/>
          </p:cNvSpPr>
          <p:nvPr>
            <p:ph type="body" sz="quarter" idx="16"/>
          </p:nvPr>
        </p:nvSpPr>
        <p:spPr>
          <a:xfrm>
            <a:off x="-5297" y="3085415"/>
            <a:ext cx="3914938" cy="288733"/>
          </a:xfrm>
        </p:spPr>
        <p:txBody>
          <a:bodyPr lIns="288000"/>
          <a:lstStyle>
            <a:lvl1pPr>
              <a:lnSpc>
                <a:spcPct val="150000"/>
              </a:lnSpc>
              <a:defRPr sz="14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184150" marR="0" indent="-17462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sz="1200" b="0" i="0">
                <a:latin typeface="Open Sans" panose="020B0606030504020204" pitchFamily="34" charset="0"/>
                <a:ea typeface="Open Sans" panose="020B0606030504020204" pitchFamily="34" charset="0"/>
                <a:cs typeface="Open Sans" panose="020B0606030504020204" pitchFamily="34" charset="0"/>
              </a:defRPr>
            </a:lvl3pPr>
            <a:lvl4pPr>
              <a:defRPr sz="1200" b="0" i="0">
                <a:latin typeface="Open Sans" panose="020B0606030504020204" pitchFamily="34" charset="0"/>
                <a:ea typeface="Open Sans" panose="020B0606030504020204" pitchFamily="34" charset="0"/>
                <a:cs typeface="Open Sans" panose="020B0606030504020204" pitchFamily="34" charset="0"/>
              </a:defRPr>
            </a:lvl4pPr>
            <a:lvl5pPr>
              <a:defRPr sz="12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1" name="Text Placeholder 15">
            <a:extLst>
              <a:ext uri="{FF2B5EF4-FFF2-40B4-BE49-F238E27FC236}">
                <a16:creationId xmlns:a16="http://schemas.microsoft.com/office/drawing/2014/main" id="{0A754907-E8F7-D94C-BC1D-F6211B9C9446}"/>
              </a:ext>
            </a:extLst>
          </p:cNvPr>
          <p:cNvSpPr>
            <a:spLocks noGrp="1"/>
          </p:cNvSpPr>
          <p:nvPr>
            <p:ph type="body" sz="quarter" idx="17"/>
          </p:nvPr>
        </p:nvSpPr>
        <p:spPr>
          <a:xfrm>
            <a:off x="-5297" y="3416354"/>
            <a:ext cx="3926209" cy="1355499"/>
          </a:xfrm>
        </p:spPr>
        <p:txBody>
          <a:bodyPr lIns="288000"/>
          <a:lstStyle>
            <a:lvl1pPr marL="180975" indent="-180975">
              <a:buFont typeface="Arial" panose="020B0604020202020204" pitchFamily="34" charset="0"/>
              <a:buChar char="•"/>
              <a:tabLst/>
              <a:defRPr sz="1200" b="0">
                <a:solidFill>
                  <a:schemeClr val="tx1"/>
                </a:solidFill>
                <a:latin typeface="+mn-lt"/>
              </a:defRPr>
            </a:lvl1pPr>
            <a:lvl2pPr>
              <a:defRPr sz="1200" b="0">
                <a:solidFill>
                  <a:schemeClr val="tx1"/>
                </a:solidFill>
                <a:latin typeface="+mn-lt"/>
              </a:defRPr>
            </a:lvl2pPr>
            <a:lvl3pPr>
              <a:defRPr sz="1200" b="0">
                <a:solidFill>
                  <a:schemeClr val="tx1"/>
                </a:solidFill>
                <a:latin typeface="+mn-lt"/>
              </a:defRPr>
            </a:lvl3pPr>
            <a:lvl4pPr>
              <a:defRPr sz="1200" b="0">
                <a:solidFill>
                  <a:schemeClr val="tx1"/>
                </a:solidFill>
                <a:latin typeface="+mn-lt"/>
              </a:defRPr>
            </a:lvl4pPr>
            <a:lvl5pPr>
              <a:defRPr sz="1200"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137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478194"/>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92551"/>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643925"/>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260464"/>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Headline + Logo">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83A09BD-F319-A74D-932B-43300329A640}"/>
              </a:ext>
            </a:extLst>
          </p:cNvPr>
          <p:cNvPicPr>
            <a:picLocks noChangeAspect="1"/>
          </p:cNvPicPr>
          <p:nvPr userDrawn="1"/>
        </p:nvPicPr>
        <p:blipFill>
          <a:blip r:embed="rId2"/>
          <a:stretch>
            <a:fillRect/>
          </a:stretch>
        </p:blipFill>
        <p:spPr>
          <a:xfrm>
            <a:off x="10804275" y="222776"/>
            <a:ext cx="1104702" cy="205199"/>
          </a:xfrm>
          <a:prstGeom prst="rect">
            <a:avLst/>
          </a:prstGeom>
        </p:spPr>
      </p:pic>
      <p:sp>
        <p:nvSpPr>
          <p:cNvPr id="8" name="Datumsplatzhalter 3">
            <a:extLst>
              <a:ext uri="{FF2B5EF4-FFF2-40B4-BE49-F238E27FC236}">
                <a16:creationId xmlns:a16="http://schemas.microsoft.com/office/drawing/2014/main" id="{2A97B986-1E0D-5449-8047-793E93EF657C}"/>
              </a:ext>
            </a:extLst>
          </p:cNvPr>
          <p:cNvSpPr>
            <a:spLocks noGrp="1"/>
          </p:cNvSpPr>
          <p:nvPr>
            <p:ph type="dt" sz="half" idx="2"/>
          </p:nvPr>
        </p:nvSpPr>
        <p:spPr>
          <a:xfrm>
            <a:off x="0" y="6506957"/>
            <a:ext cx="2880000" cy="360000"/>
          </a:xfrm>
          <a:prstGeom prst="rect">
            <a:avLst/>
          </a:prstGeom>
        </p:spPr>
        <p:txBody>
          <a:bodyPr vert="horz" lIns="288000" tIns="36000" rIns="180000" bIns="36000" rtlCol="0" anchor="ctr"/>
          <a:lstStyle>
            <a:lvl1pPr algn="l">
              <a:defRPr sz="700" b="0" i="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0C6DFDD-9599-094E-ABA4-52B4F23BB2DE}" type="datetime1">
              <a:rPr lang="de-DE" smtClean="0"/>
              <a:pPr/>
              <a:t>26.05.2025</a:t>
            </a:fld>
            <a:endParaRPr lang="de-DE" dirty="0"/>
          </a:p>
        </p:txBody>
      </p:sp>
      <p:sp>
        <p:nvSpPr>
          <p:cNvPr id="9" name="Fußzeilenplatzhalter 4">
            <a:extLst>
              <a:ext uri="{FF2B5EF4-FFF2-40B4-BE49-F238E27FC236}">
                <a16:creationId xmlns:a16="http://schemas.microsoft.com/office/drawing/2014/main" id="{343D1FB9-C053-3C4E-A3BB-0CC8157224C7}"/>
              </a:ext>
            </a:extLst>
          </p:cNvPr>
          <p:cNvSpPr>
            <a:spLocks noGrp="1"/>
          </p:cNvSpPr>
          <p:nvPr>
            <p:ph type="ftr" sz="quarter" idx="3"/>
          </p:nvPr>
        </p:nvSpPr>
        <p:spPr>
          <a:xfrm>
            <a:off x="9312000" y="6506957"/>
            <a:ext cx="2880000" cy="360000"/>
          </a:xfrm>
          <a:prstGeom prst="rect">
            <a:avLst/>
          </a:prstGeom>
        </p:spPr>
        <p:txBody>
          <a:bodyPr vert="horz" lIns="180000" tIns="36000" rIns="288000" bIns="36000" rtlCol="0" anchor="ctr"/>
          <a:lstStyle>
            <a:lvl1pPr algn="r">
              <a:defRPr sz="700" b="0" i="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retarus.com</a:t>
            </a:r>
            <a:endParaRPr lang="de-DE" dirty="0"/>
          </a:p>
        </p:txBody>
      </p:sp>
      <p:sp>
        <p:nvSpPr>
          <p:cNvPr id="10" name="Foliennummernplatzhalter 5">
            <a:extLst>
              <a:ext uri="{FF2B5EF4-FFF2-40B4-BE49-F238E27FC236}">
                <a16:creationId xmlns:a16="http://schemas.microsoft.com/office/drawing/2014/main" id="{8AA72663-0E52-FA4F-B888-11CD7ADD80F2}"/>
              </a:ext>
            </a:extLst>
          </p:cNvPr>
          <p:cNvSpPr>
            <a:spLocks noGrp="1"/>
          </p:cNvSpPr>
          <p:nvPr>
            <p:ph type="sldNum" sz="quarter" idx="4"/>
          </p:nvPr>
        </p:nvSpPr>
        <p:spPr>
          <a:xfrm>
            <a:off x="4656000" y="6506957"/>
            <a:ext cx="2880000" cy="360000"/>
          </a:xfrm>
          <a:prstGeom prst="rect">
            <a:avLst/>
          </a:prstGeom>
        </p:spPr>
        <p:txBody>
          <a:bodyPr vert="horz" lIns="180000" tIns="36000" rIns="180000" bIns="36000" rtlCol="0" anchor="ctr"/>
          <a:lstStyle>
            <a:lvl1pPr algn="ctr">
              <a:defRPr sz="700" b="0" i="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Slide #</a:t>
            </a:r>
            <a:fld id="{9802B232-DC89-F34E-9D5A-8B2F55105E22}" type="slidenum">
              <a:rPr lang="de-DE" smtClean="0"/>
              <a:pPr/>
              <a:t>‹Nr.›</a:t>
            </a:fld>
            <a:endParaRPr lang="de-DE" dirty="0"/>
          </a:p>
        </p:txBody>
      </p:sp>
      <p:sp>
        <p:nvSpPr>
          <p:cNvPr id="17" name="Titelplatzhalter 1">
            <a:extLst>
              <a:ext uri="{FF2B5EF4-FFF2-40B4-BE49-F238E27FC236}">
                <a16:creationId xmlns:a16="http://schemas.microsoft.com/office/drawing/2014/main" id="{C8D0921A-606A-3A42-82AD-5F8DF6B66CDF}"/>
              </a:ext>
            </a:extLst>
          </p:cNvPr>
          <p:cNvSpPr>
            <a:spLocks noGrp="1"/>
          </p:cNvSpPr>
          <p:nvPr>
            <p:ph type="title"/>
          </p:nvPr>
        </p:nvSpPr>
        <p:spPr>
          <a:xfrm>
            <a:off x="0" y="0"/>
            <a:ext cx="12192000" cy="525886"/>
          </a:xfrm>
          <a:prstGeom prst="rect">
            <a:avLst/>
          </a:prstGeom>
        </p:spPr>
        <p:txBody>
          <a:bodyPr vert="horz" wrap="square" lIns="288000" tIns="180000" rIns="288000" bIns="36000" rtlCol="0" anchor="t" anchorCtr="0">
            <a:spAutoFit/>
          </a:bodyPr>
          <a:lstStyle/>
          <a:p>
            <a:r>
              <a:rPr lang="de-DE" dirty="0"/>
              <a:t>Edit Headline</a:t>
            </a:r>
          </a:p>
        </p:txBody>
      </p:sp>
    </p:spTree>
    <p:extLst>
      <p:ext uri="{BB962C8B-B14F-4D97-AF65-F5344CB8AC3E}">
        <p14:creationId xmlns:p14="http://schemas.microsoft.com/office/powerpoint/2010/main" val="323720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214990"/>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6CB8A20-D4A2-0B6E-3315-4ABA9862BDB1}"/>
              </a:ext>
            </a:extLst>
          </p:cNvPr>
          <p:cNvSpPr/>
          <p:nvPr userDrawn="1"/>
        </p:nvSpPr>
        <p:spPr>
          <a:xfrm>
            <a:off x="609600" y="604362"/>
            <a:ext cx="11276365" cy="1078997"/>
          </a:xfrm>
          <a:prstGeom prst="rect">
            <a:avLst/>
          </a:prstGeom>
          <a:solidFill>
            <a:srgbClr val="F1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C733C6BB-EEE5-684E-34F5-840DE243BAD0}"/>
              </a:ext>
            </a:extLst>
          </p:cNvPr>
          <p:cNvSpPr/>
          <p:nvPr userDrawn="1"/>
        </p:nvSpPr>
        <p:spPr>
          <a:xfrm>
            <a:off x="609600" y="604361"/>
            <a:ext cx="306000" cy="306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71473183"/>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774684"/>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490788"/>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Headline + Logo">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83A09BD-F319-A74D-932B-43300329A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4275" y="222776"/>
            <a:ext cx="1104702" cy="205199"/>
          </a:xfrm>
          <a:prstGeom prst="rect">
            <a:avLst/>
          </a:prstGeom>
        </p:spPr>
      </p:pic>
      <p:sp>
        <p:nvSpPr>
          <p:cNvPr id="8" name="Datumsplatzhalter 3">
            <a:extLst>
              <a:ext uri="{FF2B5EF4-FFF2-40B4-BE49-F238E27FC236}">
                <a16:creationId xmlns:a16="http://schemas.microsoft.com/office/drawing/2014/main" id="{2A97B986-1E0D-5449-8047-793E93EF657C}"/>
              </a:ext>
            </a:extLst>
          </p:cNvPr>
          <p:cNvSpPr>
            <a:spLocks noGrp="1"/>
          </p:cNvSpPr>
          <p:nvPr>
            <p:ph type="dt" sz="half" idx="2"/>
          </p:nvPr>
        </p:nvSpPr>
        <p:spPr>
          <a:xfrm>
            <a:off x="0" y="6506957"/>
            <a:ext cx="2880000" cy="360000"/>
          </a:xfrm>
          <a:prstGeom prst="rect">
            <a:avLst/>
          </a:prstGeom>
        </p:spPr>
        <p:txBody>
          <a:bodyPr vert="horz" lIns="288000" tIns="36000" rIns="180000" bIns="36000" rtlCol="0" anchor="ctr"/>
          <a:lstStyle>
            <a:lvl1pPr algn="l">
              <a:defRPr sz="700" b="0" i="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0C6DFDD-9599-094E-ABA4-52B4F23BB2DE}" type="datetime1">
              <a:rPr lang="de-DE" smtClean="0"/>
              <a:pPr/>
              <a:t>26.05.2025</a:t>
            </a:fld>
            <a:endParaRPr lang="de-DE"/>
          </a:p>
        </p:txBody>
      </p:sp>
      <p:sp>
        <p:nvSpPr>
          <p:cNvPr id="9" name="Fußzeilenplatzhalter 4">
            <a:extLst>
              <a:ext uri="{FF2B5EF4-FFF2-40B4-BE49-F238E27FC236}">
                <a16:creationId xmlns:a16="http://schemas.microsoft.com/office/drawing/2014/main" id="{343D1FB9-C053-3C4E-A3BB-0CC8157224C7}"/>
              </a:ext>
            </a:extLst>
          </p:cNvPr>
          <p:cNvSpPr>
            <a:spLocks noGrp="1"/>
          </p:cNvSpPr>
          <p:nvPr>
            <p:ph type="ftr" sz="quarter" idx="3"/>
          </p:nvPr>
        </p:nvSpPr>
        <p:spPr>
          <a:xfrm>
            <a:off x="9312000" y="6506957"/>
            <a:ext cx="2880000" cy="360000"/>
          </a:xfrm>
          <a:prstGeom prst="rect">
            <a:avLst/>
          </a:prstGeom>
        </p:spPr>
        <p:txBody>
          <a:bodyPr vert="horz" lIns="180000" tIns="36000" rIns="288000" bIns="36000" rtlCol="0" anchor="ctr"/>
          <a:lstStyle>
            <a:lvl1pPr algn="r">
              <a:defRPr sz="700" b="0" i="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retarus.com</a:t>
            </a:r>
          </a:p>
        </p:txBody>
      </p:sp>
      <p:sp>
        <p:nvSpPr>
          <p:cNvPr id="10" name="Foliennummernplatzhalter 5">
            <a:extLst>
              <a:ext uri="{FF2B5EF4-FFF2-40B4-BE49-F238E27FC236}">
                <a16:creationId xmlns:a16="http://schemas.microsoft.com/office/drawing/2014/main" id="{8AA72663-0E52-FA4F-B888-11CD7ADD80F2}"/>
              </a:ext>
            </a:extLst>
          </p:cNvPr>
          <p:cNvSpPr>
            <a:spLocks noGrp="1"/>
          </p:cNvSpPr>
          <p:nvPr>
            <p:ph type="sldNum" sz="quarter" idx="4"/>
          </p:nvPr>
        </p:nvSpPr>
        <p:spPr>
          <a:xfrm>
            <a:off x="4656000" y="6506957"/>
            <a:ext cx="2880000" cy="360000"/>
          </a:xfrm>
          <a:prstGeom prst="rect">
            <a:avLst/>
          </a:prstGeom>
        </p:spPr>
        <p:txBody>
          <a:bodyPr vert="horz" lIns="180000" tIns="36000" rIns="180000" bIns="36000" rtlCol="0" anchor="ctr"/>
          <a:lstStyle>
            <a:lvl1pPr algn="ctr">
              <a:defRPr sz="700" b="0" i="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Slide #</a:t>
            </a:r>
            <a:fld id="{9802B232-DC89-F34E-9D5A-8B2F55105E22}" type="slidenum">
              <a:rPr lang="de-DE" smtClean="0"/>
              <a:pPr/>
              <a:t>‹Nr.›</a:t>
            </a:fld>
            <a:endParaRPr lang="de-DE"/>
          </a:p>
        </p:txBody>
      </p:sp>
      <p:sp>
        <p:nvSpPr>
          <p:cNvPr id="17" name="Titelplatzhalter 1">
            <a:extLst>
              <a:ext uri="{FF2B5EF4-FFF2-40B4-BE49-F238E27FC236}">
                <a16:creationId xmlns:a16="http://schemas.microsoft.com/office/drawing/2014/main" id="{C8D0921A-606A-3A42-82AD-5F8DF6B66CDF}"/>
              </a:ext>
            </a:extLst>
          </p:cNvPr>
          <p:cNvSpPr>
            <a:spLocks noGrp="1"/>
          </p:cNvSpPr>
          <p:nvPr>
            <p:ph type="title"/>
          </p:nvPr>
        </p:nvSpPr>
        <p:spPr>
          <a:xfrm>
            <a:off x="0" y="0"/>
            <a:ext cx="12192000" cy="525886"/>
          </a:xfrm>
          <a:prstGeom prst="rect">
            <a:avLst/>
          </a:prstGeom>
        </p:spPr>
        <p:txBody>
          <a:bodyPr vert="horz" wrap="square" lIns="288000" tIns="180000" rIns="288000" bIns="36000" rtlCol="0" anchor="t" anchorCtr="0">
            <a:spAutoFit/>
          </a:bodyPr>
          <a:lstStyle/>
          <a:p>
            <a:r>
              <a:rPr lang="de-DE" dirty="0"/>
              <a:t>Edit Headline</a:t>
            </a:r>
          </a:p>
        </p:txBody>
      </p:sp>
    </p:spTree>
    <p:extLst>
      <p:ext uri="{BB962C8B-B14F-4D97-AF65-F5344CB8AC3E}">
        <p14:creationId xmlns:p14="http://schemas.microsoft.com/office/powerpoint/2010/main" val="1756374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2.sv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1.xml"/><Relationship Id="rId4" Type="http://schemas.openxmlformats.org/officeDocument/2006/relationships/image" Target="../media/image2.sv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2.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A2F904-55B4-8048-94D3-E5E7E128DCB9}"/>
              </a:ext>
            </a:extLst>
          </p:cNvPr>
          <p:cNvSpPr/>
          <p:nvPr userDrawn="1"/>
        </p:nvSpPr>
        <p:spPr>
          <a:xfrm>
            <a:off x="0" y="609600"/>
            <a:ext cx="12192000" cy="6248400"/>
          </a:xfrm>
          <a:prstGeom prst="rect">
            <a:avLst/>
          </a:prstGeom>
          <a:solidFill>
            <a:srgbClr val="F1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Rechteck 1">
            <a:extLst>
              <a:ext uri="{FF2B5EF4-FFF2-40B4-BE49-F238E27FC236}">
                <a16:creationId xmlns:a16="http://schemas.microsoft.com/office/drawing/2014/main" id="{6A27B50C-FA93-AA38-18F7-348D9F50B36A}"/>
              </a:ext>
            </a:extLst>
          </p:cNvPr>
          <p:cNvSpPr/>
          <p:nvPr userDrawn="1"/>
        </p:nvSpPr>
        <p:spPr>
          <a:xfrm>
            <a:off x="11886000" y="6552000"/>
            <a:ext cx="306000" cy="306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247B2957-9D97-4EC2-6688-ABDFB88771CC}"/>
              </a:ext>
            </a:extLst>
          </p:cNvPr>
          <p:cNvSpPr txBox="1">
            <a:spLocks noChangeAspect="1"/>
          </p:cNvSpPr>
          <p:nvPr userDrawn="1"/>
        </p:nvSpPr>
        <p:spPr>
          <a:xfrm>
            <a:off x="11885999" y="6552000"/>
            <a:ext cx="306001" cy="306000"/>
          </a:xfrm>
          <a:prstGeom prst="rect">
            <a:avLst/>
          </a:prstGeom>
          <a:noFill/>
        </p:spPr>
        <p:txBody>
          <a:bodyPr wrap="none" tIns="36000" bIns="0" rtlCol="0" anchor="ctr" anchorCtr="1">
            <a:noAutofit/>
          </a:bodyPr>
          <a:lstStyle/>
          <a:p>
            <a:pPr algn="ctr"/>
            <a:fld id="{C920DAB2-4FA1-DD4E-B4B0-FA79C733A969}" type="slidenum">
              <a:rPr lang="de-DE"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t>‹Nr.›</a:t>
            </a:fld>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fik 5">
            <a:extLst>
              <a:ext uri="{FF2B5EF4-FFF2-40B4-BE49-F238E27FC236}">
                <a16:creationId xmlns:a16="http://schemas.microsoft.com/office/drawing/2014/main" id="{E1406F7A-9982-C775-4A39-57A5D19873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46405" y="170757"/>
            <a:ext cx="1448511" cy="266053"/>
          </a:xfrm>
          <a:prstGeom prst="rect">
            <a:avLst/>
          </a:prstGeom>
        </p:spPr>
      </p:pic>
      <p:sp>
        <p:nvSpPr>
          <p:cNvPr id="7" name="Rechteck 6">
            <a:extLst>
              <a:ext uri="{FF2B5EF4-FFF2-40B4-BE49-F238E27FC236}">
                <a16:creationId xmlns:a16="http://schemas.microsoft.com/office/drawing/2014/main" id="{65F94B13-5BE7-85AB-B72A-112ABCAA9A75}"/>
              </a:ext>
            </a:extLst>
          </p:cNvPr>
          <p:cNvSpPr/>
          <p:nvPr userDrawn="1"/>
        </p:nvSpPr>
        <p:spPr>
          <a:xfrm>
            <a:off x="-1" y="-1017"/>
            <a:ext cx="609601" cy="609601"/>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3DCE0EE9-8F94-C7F1-6AEE-6149E3740C9D}"/>
              </a:ext>
            </a:extLst>
          </p:cNvPr>
          <p:cNvSpPr/>
          <p:nvPr userDrawn="1"/>
        </p:nvSpPr>
        <p:spPr>
          <a:xfrm>
            <a:off x="609600" y="604361"/>
            <a:ext cx="306000" cy="306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bject 2">
            <a:extLst>
              <a:ext uri="{FF2B5EF4-FFF2-40B4-BE49-F238E27FC236}">
                <a16:creationId xmlns:a16="http://schemas.microsoft.com/office/drawing/2014/main" id="{EB7391BD-6FFD-BEC3-6788-D0BFE4344BEA}"/>
              </a:ext>
            </a:extLst>
          </p:cNvPr>
          <p:cNvSpPr txBox="1"/>
          <p:nvPr userDrawn="1"/>
        </p:nvSpPr>
        <p:spPr>
          <a:xfrm>
            <a:off x="908794" y="205038"/>
            <a:ext cx="310134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INTELLIGENT DOCUMENT </a:t>
            </a:r>
            <a:r>
              <a:rPr sz="1200" spc="-10" dirty="0">
                <a:solidFill>
                  <a:schemeClr val="tx1"/>
                </a:solidFill>
                <a:latin typeface="Open Sans" panose="020B0606030504020204" pitchFamily="34" charset="0"/>
                <a:ea typeface="Open Sans" panose="020B0606030504020204" pitchFamily="34" charset="0"/>
                <a:cs typeface="Open Sans" panose="020B0606030504020204" pitchFamily="34" charset="0"/>
              </a:rPr>
              <a:t>PROCESSING</a:t>
            </a:r>
            <a:endParaRPr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2569884"/>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A27B50C-FA93-AA38-18F7-348D9F50B36A}"/>
              </a:ext>
            </a:extLst>
          </p:cNvPr>
          <p:cNvSpPr/>
          <p:nvPr userDrawn="1"/>
        </p:nvSpPr>
        <p:spPr>
          <a:xfrm>
            <a:off x="11886000" y="6552000"/>
            <a:ext cx="306000" cy="306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247B2957-9D97-4EC2-6688-ABDFB88771CC}"/>
              </a:ext>
            </a:extLst>
          </p:cNvPr>
          <p:cNvSpPr txBox="1">
            <a:spLocks noChangeAspect="1"/>
          </p:cNvSpPr>
          <p:nvPr userDrawn="1"/>
        </p:nvSpPr>
        <p:spPr>
          <a:xfrm>
            <a:off x="11885999" y="6552000"/>
            <a:ext cx="306001" cy="306000"/>
          </a:xfrm>
          <a:prstGeom prst="rect">
            <a:avLst/>
          </a:prstGeom>
          <a:noFill/>
        </p:spPr>
        <p:txBody>
          <a:bodyPr wrap="none" tIns="36000" bIns="0" rtlCol="0" anchor="ctr" anchorCtr="1">
            <a:noAutofit/>
          </a:bodyPr>
          <a:lstStyle/>
          <a:p>
            <a:pPr algn="ctr"/>
            <a:fld id="{C920DAB2-4FA1-DD4E-B4B0-FA79C733A969}" type="slidenum">
              <a:rPr lang="de-DE"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t>‹Nr.›</a:t>
            </a:fld>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fik 5">
            <a:extLst>
              <a:ext uri="{FF2B5EF4-FFF2-40B4-BE49-F238E27FC236}">
                <a16:creationId xmlns:a16="http://schemas.microsoft.com/office/drawing/2014/main" id="{E1406F7A-9982-C775-4A39-57A5D19873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46405" y="170757"/>
            <a:ext cx="1448511" cy="266053"/>
          </a:xfrm>
          <a:prstGeom prst="rect">
            <a:avLst/>
          </a:prstGeom>
        </p:spPr>
      </p:pic>
    </p:spTree>
    <p:extLst>
      <p:ext uri="{BB962C8B-B14F-4D97-AF65-F5344CB8AC3E}">
        <p14:creationId xmlns:p14="http://schemas.microsoft.com/office/powerpoint/2010/main" val="2269271173"/>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A7A3123-A29A-51BE-414A-3EC29E26797E}"/>
              </a:ext>
            </a:extLst>
          </p:cNvPr>
          <p:cNvSpPr/>
          <p:nvPr userDrawn="1"/>
        </p:nvSpPr>
        <p:spPr>
          <a:xfrm>
            <a:off x="0" y="1"/>
            <a:ext cx="12192000" cy="1683358"/>
          </a:xfrm>
          <a:prstGeom prst="rect">
            <a:avLst/>
          </a:prstGeom>
          <a:solidFill>
            <a:srgbClr val="F1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9" name="Rechteck 8">
            <a:extLst>
              <a:ext uri="{FF2B5EF4-FFF2-40B4-BE49-F238E27FC236}">
                <a16:creationId xmlns:a16="http://schemas.microsoft.com/office/drawing/2014/main" id="{442BDE21-6A19-629E-0422-FBB1DE95F0F3}"/>
              </a:ext>
            </a:extLst>
          </p:cNvPr>
          <p:cNvSpPr/>
          <p:nvPr userDrawn="1"/>
        </p:nvSpPr>
        <p:spPr>
          <a:xfrm>
            <a:off x="609600" y="604362"/>
            <a:ext cx="11276365" cy="1078997"/>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6B190B9E-D973-0126-0AD6-0F2FF441252D}"/>
              </a:ext>
            </a:extLst>
          </p:cNvPr>
          <p:cNvSpPr/>
          <p:nvPr userDrawn="1"/>
        </p:nvSpPr>
        <p:spPr>
          <a:xfrm>
            <a:off x="609600" y="604361"/>
            <a:ext cx="306000" cy="306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E1406F7A-9982-C775-4A39-57A5D19873E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46405" y="170757"/>
            <a:ext cx="1448511" cy="266053"/>
          </a:xfrm>
          <a:prstGeom prst="rect">
            <a:avLst/>
          </a:prstGeom>
        </p:spPr>
      </p:pic>
      <p:sp>
        <p:nvSpPr>
          <p:cNvPr id="7" name="Rechteck 6">
            <a:extLst>
              <a:ext uri="{FF2B5EF4-FFF2-40B4-BE49-F238E27FC236}">
                <a16:creationId xmlns:a16="http://schemas.microsoft.com/office/drawing/2014/main" id="{65F94B13-5BE7-85AB-B72A-112ABCAA9A75}"/>
              </a:ext>
            </a:extLst>
          </p:cNvPr>
          <p:cNvSpPr/>
          <p:nvPr userDrawn="1"/>
        </p:nvSpPr>
        <p:spPr>
          <a:xfrm>
            <a:off x="-1" y="-1017"/>
            <a:ext cx="609601" cy="609601"/>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9E224FC7-C80A-3315-98C8-522EC95F770A}"/>
              </a:ext>
            </a:extLst>
          </p:cNvPr>
          <p:cNvSpPr/>
          <p:nvPr userDrawn="1"/>
        </p:nvSpPr>
        <p:spPr>
          <a:xfrm>
            <a:off x="11886000" y="6552000"/>
            <a:ext cx="306000" cy="306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0B98CE98-CD81-B29E-A714-0E1BF3014D18}"/>
              </a:ext>
            </a:extLst>
          </p:cNvPr>
          <p:cNvSpPr txBox="1">
            <a:spLocks noChangeAspect="1"/>
          </p:cNvSpPr>
          <p:nvPr userDrawn="1"/>
        </p:nvSpPr>
        <p:spPr>
          <a:xfrm>
            <a:off x="11885999" y="6552000"/>
            <a:ext cx="306001" cy="306000"/>
          </a:xfrm>
          <a:prstGeom prst="rect">
            <a:avLst/>
          </a:prstGeom>
          <a:noFill/>
        </p:spPr>
        <p:txBody>
          <a:bodyPr wrap="none" tIns="36000" bIns="0" rtlCol="0" anchor="ctr" anchorCtr="1">
            <a:noAutofit/>
          </a:bodyPr>
          <a:lstStyle/>
          <a:p>
            <a:pPr algn="ctr"/>
            <a:fld id="{C920DAB2-4FA1-DD4E-B4B0-FA79C733A969}" type="slidenum">
              <a:rPr lang="de-DE"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t>‹Nr.›</a:t>
            </a:fld>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67194749"/>
      </p:ext>
    </p:extLst>
  </p:cSld>
  <p:clrMap bg1="lt1" tx1="dk1" bg2="lt2" tx2="dk2" accent1="accent1" accent2="accent2" accent3="accent3" accent4="accent4" accent5="accent5" accent6="accent6" hlink="hlink" folHlink="folHlink"/>
  <p:sldLayoutIdLst>
    <p:sldLayoutId id="2147483678" r:id="rId1"/>
    <p:sldLayoutId id="2147483699" r:id="rId2"/>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A2F904-55B4-8048-94D3-E5E7E128DCB9}"/>
              </a:ext>
            </a:extLst>
          </p:cNvPr>
          <p:cNvSpPr/>
          <p:nvPr userDrawn="1"/>
        </p:nvSpPr>
        <p:spPr>
          <a:xfrm>
            <a:off x="0" y="609600"/>
            <a:ext cx="12192000" cy="6248400"/>
          </a:xfrm>
          <a:prstGeom prst="rect">
            <a:avLst/>
          </a:prstGeom>
          <a:solidFill>
            <a:srgbClr val="F1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Rechteck 1">
            <a:extLst>
              <a:ext uri="{FF2B5EF4-FFF2-40B4-BE49-F238E27FC236}">
                <a16:creationId xmlns:a16="http://schemas.microsoft.com/office/drawing/2014/main" id="{6A27B50C-FA93-AA38-18F7-348D9F50B36A}"/>
              </a:ext>
            </a:extLst>
          </p:cNvPr>
          <p:cNvSpPr/>
          <p:nvPr userDrawn="1"/>
        </p:nvSpPr>
        <p:spPr>
          <a:xfrm>
            <a:off x="11886000" y="6552000"/>
            <a:ext cx="306000" cy="306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247B2957-9D97-4EC2-6688-ABDFB88771CC}"/>
              </a:ext>
            </a:extLst>
          </p:cNvPr>
          <p:cNvSpPr txBox="1">
            <a:spLocks noChangeAspect="1"/>
          </p:cNvSpPr>
          <p:nvPr userDrawn="1"/>
        </p:nvSpPr>
        <p:spPr>
          <a:xfrm>
            <a:off x="11885999" y="6552000"/>
            <a:ext cx="306001" cy="306000"/>
          </a:xfrm>
          <a:prstGeom prst="rect">
            <a:avLst/>
          </a:prstGeom>
          <a:noFill/>
        </p:spPr>
        <p:txBody>
          <a:bodyPr wrap="none" tIns="36000" bIns="0" rtlCol="0" anchor="ctr" anchorCtr="1">
            <a:noAutofit/>
          </a:bodyPr>
          <a:lstStyle/>
          <a:p>
            <a:pPr algn="ctr"/>
            <a:fld id="{C920DAB2-4FA1-DD4E-B4B0-FA79C733A969}" type="slidenum">
              <a:rPr lang="de-DE"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t>‹Nr.›</a:t>
            </a:fld>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fik 5">
            <a:extLst>
              <a:ext uri="{FF2B5EF4-FFF2-40B4-BE49-F238E27FC236}">
                <a16:creationId xmlns:a16="http://schemas.microsoft.com/office/drawing/2014/main" id="{E1406F7A-9982-C775-4A39-57A5D19873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46405" y="170757"/>
            <a:ext cx="1448511" cy="266053"/>
          </a:xfrm>
          <a:prstGeom prst="rect">
            <a:avLst/>
          </a:prstGeom>
        </p:spPr>
      </p:pic>
      <p:sp>
        <p:nvSpPr>
          <p:cNvPr id="7" name="Rechteck 6">
            <a:extLst>
              <a:ext uri="{FF2B5EF4-FFF2-40B4-BE49-F238E27FC236}">
                <a16:creationId xmlns:a16="http://schemas.microsoft.com/office/drawing/2014/main" id="{65F94B13-5BE7-85AB-B72A-112ABCAA9A75}"/>
              </a:ext>
            </a:extLst>
          </p:cNvPr>
          <p:cNvSpPr/>
          <p:nvPr userDrawn="1"/>
        </p:nvSpPr>
        <p:spPr>
          <a:xfrm>
            <a:off x="-1" y="-1017"/>
            <a:ext cx="609601" cy="609601"/>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3DCE0EE9-8F94-C7F1-6AEE-6149E3740C9D}"/>
              </a:ext>
            </a:extLst>
          </p:cNvPr>
          <p:cNvSpPr/>
          <p:nvPr userDrawn="1"/>
        </p:nvSpPr>
        <p:spPr>
          <a:xfrm>
            <a:off x="609600" y="604361"/>
            <a:ext cx="306000" cy="306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871684"/>
      </p:ext>
    </p:extLst>
  </p:cSld>
  <p:clrMap bg1="lt1" tx1="dk1" bg2="lt2" tx2="dk2" accent1="accent1" accent2="accent2" accent3="accent3" accent4="accent4" accent5="accent5" accent6="accent6" hlink="hlink" folHlink="folHlink"/>
  <p:sldLayoutIdLst>
    <p:sldLayoutId id="2147483690"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6695F0D-03ED-AD3A-09D3-3C30A6ACE23B}"/>
              </a:ext>
            </a:extLst>
          </p:cNvPr>
          <p:cNvSpPr/>
          <p:nvPr userDrawn="1"/>
        </p:nvSpPr>
        <p:spPr>
          <a:xfrm>
            <a:off x="609600" y="604361"/>
            <a:ext cx="11276365" cy="1078997"/>
          </a:xfrm>
          <a:prstGeom prst="rect">
            <a:avLst/>
          </a:prstGeom>
          <a:solidFill>
            <a:srgbClr val="F1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D4A73023-E438-5EAD-DB2B-7E3E2CE9E59D}"/>
              </a:ext>
            </a:extLst>
          </p:cNvPr>
          <p:cNvSpPr/>
          <p:nvPr userDrawn="1"/>
        </p:nvSpPr>
        <p:spPr>
          <a:xfrm>
            <a:off x="609600" y="604360"/>
            <a:ext cx="306000" cy="306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6A27B50C-FA93-AA38-18F7-348D9F50B36A}"/>
              </a:ext>
            </a:extLst>
          </p:cNvPr>
          <p:cNvSpPr/>
          <p:nvPr userDrawn="1"/>
        </p:nvSpPr>
        <p:spPr>
          <a:xfrm>
            <a:off x="11886000" y="6552000"/>
            <a:ext cx="306000" cy="306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247B2957-9D97-4EC2-6688-ABDFB88771CC}"/>
              </a:ext>
            </a:extLst>
          </p:cNvPr>
          <p:cNvSpPr txBox="1">
            <a:spLocks noChangeAspect="1"/>
          </p:cNvSpPr>
          <p:nvPr userDrawn="1"/>
        </p:nvSpPr>
        <p:spPr>
          <a:xfrm>
            <a:off x="11885999" y="6552000"/>
            <a:ext cx="306001" cy="306000"/>
          </a:xfrm>
          <a:prstGeom prst="rect">
            <a:avLst/>
          </a:prstGeom>
          <a:noFill/>
        </p:spPr>
        <p:txBody>
          <a:bodyPr wrap="none" tIns="36000" bIns="0" rtlCol="0" anchor="ctr" anchorCtr="1">
            <a:noAutofit/>
          </a:bodyPr>
          <a:lstStyle/>
          <a:p>
            <a:pPr algn="ctr"/>
            <a:fld id="{C920DAB2-4FA1-DD4E-B4B0-FA79C733A969}" type="slidenum">
              <a:rPr lang="de-DE"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t>‹Nr.›</a:t>
            </a:fld>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fik 5">
            <a:extLst>
              <a:ext uri="{FF2B5EF4-FFF2-40B4-BE49-F238E27FC236}">
                <a16:creationId xmlns:a16="http://schemas.microsoft.com/office/drawing/2014/main" id="{E1406F7A-9982-C775-4A39-57A5D19873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46405" y="170757"/>
            <a:ext cx="1448511" cy="266053"/>
          </a:xfrm>
          <a:prstGeom prst="rect">
            <a:avLst/>
          </a:prstGeom>
        </p:spPr>
      </p:pic>
      <p:sp>
        <p:nvSpPr>
          <p:cNvPr id="7" name="Rechteck 6">
            <a:extLst>
              <a:ext uri="{FF2B5EF4-FFF2-40B4-BE49-F238E27FC236}">
                <a16:creationId xmlns:a16="http://schemas.microsoft.com/office/drawing/2014/main" id="{65F94B13-5BE7-85AB-B72A-112ABCAA9A75}"/>
              </a:ext>
            </a:extLst>
          </p:cNvPr>
          <p:cNvSpPr/>
          <p:nvPr userDrawn="1"/>
        </p:nvSpPr>
        <p:spPr>
          <a:xfrm>
            <a:off x="-1" y="-1017"/>
            <a:ext cx="609601" cy="609601"/>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9C5BF9E0-B9EC-662B-AB80-2354A184F0C4}"/>
              </a:ext>
            </a:extLst>
          </p:cNvPr>
          <p:cNvSpPr txBox="1">
            <a:spLocks noChangeAspect="1"/>
          </p:cNvSpPr>
          <p:nvPr userDrawn="1"/>
        </p:nvSpPr>
        <p:spPr>
          <a:xfrm>
            <a:off x="11885999" y="6246000"/>
            <a:ext cx="306001" cy="306000"/>
          </a:xfrm>
          <a:prstGeom prst="rect">
            <a:avLst/>
          </a:prstGeom>
          <a:solidFill>
            <a:srgbClr val="90D2E9"/>
          </a:solidFill>
        </p:spPr>
        <p:txBody>
          <a:bodyPr wrap="none" tIns="36000" bIns="0" rtlCol="0" anchor="ctr" anchorCtr="1">
            <a:noAutofit/>
          </a:bodyPr>
          <a:lstStyle/>
          <a:p>
            <a:pPr algn="ct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feld 8">
            <a:extLst>
              <a:ext uri="{FF2B5EF4-FFF2-40B4-BE49-F238E27FC236}">
                <a16:creationId xmlns:a16="http://schemas.microsoft.com/office/drawing/2014/main" id="{6BC192FC-BAF2-D8D0-3B8D-9287F1761736}"/>
              </a:ext>
            </a:extLst>
          </p:cNvPr>
          <p:cNvSpPr txBox="1">
            <a:spLocks noChangeAspect="1"/>
          </p:cNvSpPr>
          <p:nvPr userDrawn="1"/>
        </p:nvSpPr>
        <p:spPr>
          <a:xfrm>
            <a:off x="11581199" y="6553975"/>
            <a:ext cx="306001" cy="306000"/>
          </a:xfrm>
          <a:prstGeom prst="rect">
            <a:avLst/>
          </a:prstGeom>
          <a:solidFill>
            <a:srgbClr val="9049E9"/>
          </a:solidFill>
        </p:spPr>
        <p:txBody>
          <a:bodyPr wrap="none" tIns="36000" bIns="0" rtlCol="0" anchor="ctr" anchorCtr="1">
            <a:noAutofit/>
          </a:bodyPr>
          <a:lstStyle/>
          <a:p>
            <a:pPr algn="ct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78514582"/>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88"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C6B58CA-7633-F52A-38F6-EA2910CA64AC}"/>
              </a:ext>
            </a:extLst>
          </p:cNvPr>
          <p:cNvSpPr/>
          <p:nvPr userDrawn="1"/>
        </p:nvSpPr>
        <p:spPr>
          <a:xfrm>
            <a:off x="0" y="2"/>
            <a:ext cx="12192000" cy="2209798"/>
          </a:xfrm>
          <a:prstGeom prst="rect">
            <a:avLst/>
          </a:prstGeom>
          <a:solidFill>
            <a:srgbClr val="F1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9" name="Rechteck 8">
            <a:extLst>
              <a:ext uri="{FF2B5EF4-FFF2-40B4-BE49-F238E27FC236}">
                <a16:creationId xmlns:a16="http://schemas.microsoft.com/office/drawing/2014/main" id="{54051870-1761-351F-6271-6BE36EDC8D1B}"/>
              </a:ext>
            </a:extLst>
          </p:cNvPr>
          <p:cNvSpPr/>
          <p:nvPr userDrawn="1"/>
        </p:nvSpPr>
        <p:spPr>
          <a:xfrm>
            <a:off x="609600" y="604362"/>
            <a:ext cx="11277600" cy="1605438"/>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E8185D2D-B7A5-053D-1D13-5FF0DCA911AE}"/>
              </a:ext>
            </a:extLst>
          </p:cNvPr>
          <p:cNvSpPr/>
          <p:nvPr userDrawn="1"/>
        </p:nvSpPr>
        <p:spPr>
          <a:xfrm>
            <a:off x="609600" y="604361"/>
            <a:ext cx="306000" cy="306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E1406F7A-9982-C775-4A39-57A5D19873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46405" y="170757"/>
            <a:ext cx="1448511" cy="266053"/>
          </a:xfrm>
          <a:prstGeom prst="rect">
            <a:avLst/>
          </a:prstGeom>
        </p:spPr>
      </p:pic>
      <p:sp>
        <p:nvSpPr>
          <p:cNvPr id="7" name="Rechteck 6">
            <a:extLst>
              <a:ext uri="{FF2B5EF4-FFF2-40B4-BE49-F238E27FC236}">
                <a16:creationId xmlns:a16="http://schemas.microsoft.com/office/drawing/2014/main" id="{65F94B13-5BE7-85AB-B72A-112ABCAA9A75}"/>
              </a:ext>
            </a:extLst>
          </p:cNvPr>
          <p:cNvSpPr/>
          <p:nvPr userDrawn="1"/>
        </p:nvSpPr>
        <p:spPr>
          <a:xfrm>
            <a:off x="-1" y="-1017"/>
            <a:ext cx="609601" cy="609601"/>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BF736C0B-B041-53FA-41F4-01402C2C560F}"/>
              </a:ext>
            </a:extLst>
          </p:cNvPr>
          <p:cNvSpPr/>
          <p:nvPr userDrawn="1"/>
        </p:nvSpPr>
        <p:spPr>
          <a:xfrm>
            <a:off x="11886000" y="6552000"/>
            <a:ext cx="306000" cy="306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7211E431-3901-6996-911A-1EFC1CA943C8}"/>
              </a:ext>
            </a:extLst>
          </p:cNvPr>
          <p:cNvSpPr txBox="1">
            <a:spLocks noChangeAspect="1"/>
          </p:cNvSpPr>
          <p:nvPr userDrawn="1"/>
        </p:nvSpPr>
        <p:spPr>
          <a:xfrm>
            <a:off x="11885999" y="6552000"/>
            <a:ext cx="306001" cy="306000"/>
          </a:xfrm>
          <a:prstGeom prst="rect">
            <a:avLst/>
          </a:prstGeom>
          <a:noFill/>
        </p:spPr>
        <p:txBody>
          <a:bodyPr wrap="none" tIns="36000" bIns="0" rtlCol="0" anchor="ctr" anchorCtr="1">
            <a:noAutofit/>
          </a:bodyPr>
          <a:lstStyle/>
          <a:p>
            <a:pPr algn="ctr"/>
            <a:fld id="{C920DAB2-4FA1-DD4E-B4B0-FA79C733A969}" type="slidenum">
              <a:rPr lang="de-DE"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t>‹Nr.›</a:t>
            </a:fld>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32354855"/>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1392" userDrawn="1">
          <p15:clr>
            <a:srgbClr val="F26B43"/>
          </p15:clr>
        </p15:guide>
        <p15:guide id="2" pos="7488"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B87A476-80F3-1F27-17E3-9B30684E6160}"/>
              </a:ext>
            </a:extLst>
          </p:cNvPr>
          <p:cNvSpPr/>
          <p:nvPr userDrawn="1"/>
        </p:nvSpPr>
        <p:spPr>
          <a:xfrm>
            <a:off x="0" y="1"/>
            <a:ext cx="12192000" cy="608583"/>
          </a:xfrm>
          <a:prstGeom prst="rect">
            <a:avLst/>
          </a:prstGeom>
          <a:solidFill>
            <a:srgbClr val="F1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Rechteck 1">
            <a:extLst>
              <a:ext uri="{FF2B5EF4-FFF2-40B4-BE49-F238E27FC236}">
                <a16:creationId xmlns:a16="http://schemas.microsoft.com/office/drawing/2014/main" id="{6A27B50C-FA93-AA38-18F7-348D9F50B36A}"/>
              </a:ext>
            </a:extLst>
          </p:cNvPr>
          <p:cNvSpPr/>
          <p:nvPr userDrawn="1"/>
        </p:nvSpPr>
        <p:spPr>
          <a:xfrm>
            <a:off x="11886000" y="6552000"/>
            <a:ext cx="306000" cy="306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247B2957-9D97-4EC2-6688-ABDFB88771CC}"/>
              </a:ext>
            </a:extLst>
          </p:cNvPr>
          <p:cNvSpPr txBox="1">
            <a:spLocks noChangeAspect="1"/>
          </p:cNvSpPr>
          <p:nvPr userDrawn="1"/>
        </p:nvSpPr>
        <p:spPr>
          <a:xfrm>
            <a:off x="11885999" y="6552000"/>
            <a:ext cx="306001" cy="306000"/>
          </a:xfrm>
          <a:prstGeom prst="rect">
            <a:avLst/>
          </a:prstGeom>
          <a:noFill/>
        </p:spPr>
        <p:txBody>
          <a:bodyPr wrap="none" tIns="36000" bIns="0" rtlCol="0" anchor="ctr" anchorCtr="1">
            <a:noAutofit/>
          </a:bodyPr>
          <a:lstStyle/>
          <a:p>
            <a:pPr algn="ctr"/>
            <a:fld id="{C920DAB2-4FA1-DD4E-B4B0-FA79C733A969}" type="slidenum">
              <a:rPr lang="de-DE"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t>‹Nr.›</a:t>
            </a:fld>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fik 5">
            <a:extLst>
              <a:ext uri="{FF2B5EF4-FFF2-40B4-BE49-F238E27FC236}">
                <a16:creationId xmlns:a16="http://schemas.microsoft.com/office/drawing/2014/main" id="{E1406F7A-9982-C775-4A39-57A5D19873E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46405" y="170757"/>
            <a:ext cx="1448511" cy="266053"/>
          </a:xfrm>
          <a:prstGeom prst="rect">
            <a:avLst/>
          </a:prstGeom>
        </p:spPr>
      </p:pic>
      <p:sp>
        <p:nvSpPr>
          <p:cNvPr id="7" name="Rechteck 6">
            <a:extLst>
              <a:ext uri="{FF2B5EF4-FFF2-40B4-BE49-F238E27FC236}">
                <a16:creationId xmlns:a16="http://schemas.microsoft.com/office/drawing/2014/main" id="{65F94B13-5BE7-85AB-B72A-112ABCAA9A75}"/>
              </a:ext>
            </a:extLst>
          </p:cNvPr>
          <p:cNvSpPr/>
          <p:nvPr userDrawn="1"/>
        </p:nvSpPr>
        <p:spPr>
          <a:xfrm>
            <a:off x="-1" y="-1017"/>
            <a:ext cx="609601" cy="609601"/>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feld 2">
            <a:extLst>
              <a:ext uri="{FF2B5EF4-FFF2-40B4-BE49-F238E27FC236}">
                <a16:creationId xmlns:a16="http://schemas.microsoft.com/office/drawing/2014/main" id="{D515BE0B-6E2A-44E3-7655-F7388162F2EE}"/>
              </a:ext>
            </a:extLst>
          </p:cNvPr>
          <p:cNvSpPr txBox="1">
            <a:spLocks noChangeAspect="1"/>
          </p:cNvSpPr>
          <p:nvPr userDrawn="1"/>
        </p:nvSpPr>
        <p:spPr>
          <a:xfrm>
            <a:off x="11885999" y="6246000"/>
            <a:ext cx="306001" cy="306000"/>
          </a:xfrm>
          <a:prstGeom prst="rect">
            <a:avLst/>
          </a:prstGeom>
          <a:solidFill>
            <a:srgbClr val="90D2E9"/>
          </a:solidFill>
        </p:spPr>
        <p:txBody>
          <a:bodyPr wrap="none" tIns="36000" bIns="0" rtlCol="0" anchor="ctr" anchorCtr="1">
            <a:noAutofit/>
          </a:bodyPr>
          <a:lstStyle/>
          <a:p>
            <a:pPr algn="ct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a:extLst>
              <a:ext uri="{FF2B5EF4-FFF2-40B4-BE49-F238E27FC236}">
                <a16:creationId xmlns:a16="http://schemas.microsoft.com/office/drawing/2014/main" id="{1DD8ACC4-76F6-B94C-412B-A46D0B6AB82E}"/>
              </a:ext>
            </a:extLst>
          </p:cNvPr>
          <p:cNvSpPr txBox="1">
            <a:spLocks noChangeAspect="1"/>
          </p:cNvSpPr>
          <p:nvPr userDrawn="1"/>
        </p:nvSpPr>
        <p:spPr>
          <a:xfrm>
            <a:off x="11581199" y="6553975"/>
            <a:ext cx="306001" cy="306000"/>
          </a:xfrm>
          <a:prstGeom prst="rect">
            <a:avLst/>
          </a:prstGeom>
          <a:solidFill>
            <a:srgbClr val="9049E9"/>
          </a:solidFill>
        </p:spPr>
        <p:txBody>
          <a:bodyPr wrap="none" tIns="36000" bIns="0" rtlCol="0" anchor="ctr" anchorCtr="1">
            <a:noAutofit/>
          </a:bodyPr>
          <a:lstStyle/>
          <a:p>
            <a:pPr algn="ct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83767610"/>
      </p:ext>
    </p:extLst>
  </p:cSld>
  <p:clrMap bg1="lt1" tx1="dk1" bg2="lt2" tx2="dk2" accent1="accent1" accent2="accent2" accent3="accent3" accent4="accent4" accent5="accent5" accent6="accent6" hlink="hlink" folHlink="folHlink"/>
  <p:sldLayoutIdLst>
    <p:sldLayoutId id="2147483688" r:id="rId1"/>
    <p:sldLayoutId id="2147483697" r:id="rId2"/>
    <p:sldLayoutId id="2147483700"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88"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17">
            <a:extLst>
              <a:ext uri="{FF2B5EF4-FFF2-40B4-BE49-F238E27FC236}">
                <a16:creationId xmlns:a16="http://schemas.microsoft.com/office/drawing/2014/main" id="{91A19296-84E2-EAE3-989D-66B7709DFA7D}"/>
              </a:ext>
            </a:extLst>
          </p:cNvPr>
          <p:cNvSpPr/>
          <p:nvPr userDrawn="1"/>
        </p:nvSpPr>
        <p:spPr>
          <a:xfrm>
            <a:off x="-1" y="-1017"/>
            <a:ext cx="7093561" cy="6859017"/>
          </a:xfrm>
          <a:custGeom>
            <a:avLst/>
            <a:gdLst/>
            <a:ahLst/>
            <a:cxnLst/>
            <a:rect l="l" t="t" r="r" b="b"/>
            <a:pathLst>
              <a:path w="7689850" h="5418455">
                <a:moveTo>
                  <a:pt x="0" y="5417997"/>
                </a:moveTo>
                <a:lnTo>
                  <a:pt x="7689672" y="5417997"/>
                </a:lnTo>
                <a:lnTo>
                  <a:pt x="7689672" y="0"/>
                </a:lnTo>
                <a:lnTo>
                  <a:pt x="0" y="0"/>
                </a:lnTo>
                <a:lnTo>
                  <a:pt x="0" y="5417997"/>
                </a:lnTo>
                <a:close/>
              </a:path>
            </a:pathLst>
          </a:custGeom>
          <a:solidFill>
            <a:srgbClr val="323E51"/>
          </a:solidFill>
        </p:spPr>
        <p:txBody>
          <a:bodyPr wrap="square" lIns="0" tIns="0" rIns="0" bIns="0" rtlCol="0"/>
          <a:lstStyle/>
          <a:p>
            <a:endParaRPr dirty="0"/>
          </a:p>
        </p:txBody>
      </p:sp>
      <p:sp>
        <p:nvSpPr>
          <p:cNvPr id="9" name="object 17">
            <a:extLst>
              <a:ext uri="{FF2B5EF4-FFF2-40B4-BE49-F238E27FC236}">
                <a16:creationId xmlns:a16="http://schemas.microsoft.com/office/drawing/2014/main" id="{8B22BB7B-B12F-0B77-DDC6-E54E3428AA1B}"/>
              </a:ext>
            </a:extLst>
          </p:cNvPr>
          <p:cNvSpPr/>
          <p:nvPr userDrawn="1"/>
        </p:nvSpPr>
        <p:spPr>
          <a:xfrm>
            <a:off x="5029200" y="-1017"/>
            <a:ext cx="7162799" cy="6859017"/>
          </a:xfrm>
          <a:custGeom>
            <a:avLst/>
            <a:gdLst/>
            <a:ahLst/>
            <a:cxnLst/>
            <a:rect l="l" t="t" r="r" b="b"/>
            <a:pathLst>
              <a:path w="7689850" h="5418455">
                <a:moveTo>
                  <a:pt x="0" y="5417997"/>
                </a:moveTo>
                <a:lnTo>
                  <a:pt x="7689672" y="5417997"/>
                </a:lnTo>
                <a:lnTo>
                  <a:pt x="7689672" y="0"/>
                </a:lnTo>
                <a:lnTo>
                  <a:pt x="0" y="0"/>
                </a:lnTo>
                <a:lnTo>
                  <a:pt x="0" y="5417997"/>
                </a:lnTo>
                <a:close/>
              </a:path>
            </a:pathLst>
          </a:custGeom>
          <a:solidFill>
            <a:srgbClr val="F1F5F8"/>
          </a:solidFill>
        </p:spPr>
        <p:txBody>
          <a:bodyPr wrap="square" lIns="0" tIns="0" rIns="0" bIns="0" rtlCol="0"/>
          <a:lstStyle/>
          <a:p>
            <a:endParaRPr dirty="0"/>
          </a:p>
        </p:txBody>
      </p:sp>
      <p:pic>
        <p:nvPicPr>
          <p:cNvPr id="6" name="Grafik 5">
            <a:extLst>
              <a:ext uri="{FF2B5EF4-FFF2-40B4-BE49-F238E27FC236}">
                <a16:creationId xmlns:a16="http://schemas.microsoft.com/office/drawing/2014/main" id="{E1406F7A-9982-C775-4A39-57A5D19873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46405" y="170757"/>
            <a:ext cx="1448511" cy="266053"/>
          </a:xfrm>
          <a:prstGeom prst="rect">
            <a:avLst/>
          </a:prstGeom>
        </p:spPr>
      </p:pic>
      <p:sp>
        <p:nvSpPr>
          <p:cNvPr id="7" name="Rechteck 6">
            <a:extLst>
              <a:ext uri="{FF2B5EF4-FFF2-40B4-BE49-F238E27FC236}">
                <a16:creationId xmlns:a16="http://schemas.microsoft.com/office/drawing/2014/main" id="{B9FBDB56-36AF-4D1F-6A90-92EA03942B8B}"/>
              </a:ext>
            </a:extLst>
          </p:cNvPr>
          <p:cNvSpPr/>
          <p:nvPr userDrawn="1"/>
        </p:nvSpPr>
        <p:spPr>
          <a:xfrm>
            <a:off x="11886000" y="6552000"/>
            <a:ext cx="306000" cy="306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E9238BD-877B-36AA-F7FD-8CE7824915BE}"/>
              </a:ext>
            </a:extLst>
          </p:cNvPr>
          <p:cNvSpPr txBox="1">
            <a:spLocks noChangeAspect="1"/>
          </p:cNvSpPr>
          <p:nvPr userDrawn="1"/>
        </p:nvSpPr>
        <p:spPr>
          <a:xfrm>
            <a:off x="11885999" y="6552000"/>
            <a:ext cx="306001" cy="306000"/>
          </a:xfrm>
          <a:prstGeom prst="rect">
            <a:avLst/>
          </a:prstGeom>
          <a:noFill/>
        </p:spPr>
        <p:txBody>
          <a:bodyPr wrap="none" tIns="36000" bIns="0" rtlCol="0" anchor="ctr" anchorCtr="1">
            <a:noAutofit/>
          </a:bodyPr>
          <a:lstStyle/>
          <a:p>
            <a:pPr algn="ctr"/>
            <a:fld id="{C920DAB2-4FA1-DD4E-B4B0-FA79C733A969}" type="slidenum">
              <a:rPr lang="de-DE"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t>‹Nr.›</a:t>
            </a:fld>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feld 4">
            <a:extLst>
              <a:ext uri="{FF2B5EF4-FFF2-40B4-BE49-F238E27FC236}">
                <a16:creationId xmlns:a16="http://schemas.microsoft.com/office/drawing/2014/main" id="{BC44E963-2C72-5C13-2886-A9FE81FE6B67}"/>
              </a:ext>
            </a:extLst>
          </p:cNvPr>
          <p:cNvSpPr txBox="1">
            <a:spLocks noChangeAspect="1"/>
          </p:cNvSpPr>
          <p:nvPr userDrawn="1"/>
        </p:nvSpPr>
        <p:spPr>
          <a:xfrm>
            <a:off x="11885999" y="6246000"/>
            <a:ext cx="306001" cy="306000"/>
          </a:xfrm>
          <a:prstGeom prst="rect">
            <a:avLst/>
          </a:prstGeom>
          <a:solidFill>
            <a:srgbClr val="90D2E9"/>
          </a:solidFill>
        </p:spPr>
        <p:txBody>
          <a:bodyPr wrap="none" tIns="36000" bIns="0" rtlCol="0" anchor="ctr" anchorCtr="1">
            <a:noAutofit/>
          </a:bodyPr>
          <a:lstStyle/>
          <a:p>
            <a:pPr algn="ct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feld 9">
            <a:extLst>
              <a:ext uri="{FF2B5EF4-FFF2-40B4-BE49-F238E27FC236}">
                <a16:creationId xmlns:a16="http://schemas.microsoft.com/office/drawing/2014/main" id="{16FC26CE-751D-009B-3B57-0F67FD9980F3}"/>
              </a:ext>
            </a:extLst>
          </p:cNvPr>
          <p:cNvSpPr txBox="1">
            <a:spLocks noChangeAspect="1"/>
          </p:cNvSpPr>
          <p:nvPr userDrawn="1"/>
        </p:nvSpPr>
        <p:spPr>
          <a:xfrm>
            <a:off x="11581199" y="6553975"/>
            <a:ext cx="306001" cy="306000"/>
          </a:xfrm>
          <a:prstGeom prst="rect">
            <a:avLst/>
          </a:prstGeom>
          <a:solidFill>
            <a:srgbClr val="9049E9"/>
          </a:solidFill>
        </p:spPr>
        <p:txBody>
          <a:bodyPr wrap="none" tIns="36000" bIns="0" rtlCol="0" anchor="ctr" anchorCtr="1">
            <a:noAutofit/>
          </a:bodyPr>
          <a:lstStyle/>
          <a:p>
            <a:pPr algn="ct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3568027"/>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88"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17">
            <a:extLst>
              <a:ext uri="{FF2B5EF4-FFF2-40B4-BE49-F238E27FC236}">
                <a16:creationId xmlns:a16="http://schemas.microsoft.com/office/drawing/2014/main" id="{91A19296-84E2-EAE3-989D-66B7709DFA7D}"/>
              </a:ext>
            </a:extLst>
          </p:cNvPr>
          <p:cNvSpPr/>
          <p:nvPr userDrawn="1"/>
        </p:nvSpPr>
        <p:spPr>
          <a:xfrm>
            <a:off x="-1" y="-1017"/>
            <a:ext cx="7093561" cy="6859017"/>
          </a:xfrm>
          <a:custGeom>
            <a:avLst/>
            <a:gdLst/>
            <a:ahLst/>
            <a:cxnLst/>
            <a:rect l="l" t="t" r="r" b="b"/>
            <a:pathLst>
              <a:path w="7689850" h="5418455">
                <a:moveTo>
                  <a:pt x="0" y="5417997"/>
                </a:moveTo>
                <a:lnTo>
                  <a:pt x="7689672" y="5417997"/>
                </a:lnTo>
                <a:lnTo>
                  <a:pt x="7689672" y="0"/>
                </a:lnTo>
                <a:lnTo>
                  <a:pt x="0" y="0"/>
                </a:lnTo>
                <a:lnTo>
                  <a:pt x="0" y="5417997"/>
                </a:lnTo>
                <a:close/>
              </a:path>
            </a:pathLst>
          </a:custGeom>
          <a:solidFill>
            <a:srgbClr val="90D2E9"/>
          </a:solidFill>
        </p:spPr>
        <p:txBody>
          <a:bodyPr wrap="square" lIns="0" tIns="0" rIns="0" bIns="0" rtlCol="0"/>
          <a:lstStyle/>
          <a:p>
            <a:endParaRPr dirty="0"/>
          </a:p>
        </p:txBody>
      </p:sp>
      <p:sp>
        <p:nvSpPr>
          <p:cNvPr id="9" name="object 17">
            <a:extLst>
              <a:ext uri="{FF2B5EF4-FFF2-40B4-BE49-F238E27FC236}">
                <a16:creationId xmlns:a16="http://schemas.microsoft.com/office/drawing/2014/main" id="{8B22BB7B-B12F-0B77-DDC6-E54E3428AA1B}"/>
              </a:ext>
            </a:extLst>
          </p:cNvPr>
          <p:cNvSpPr/>
          <p:nvPr userDrawn="1"/>
        </p:nvSpPr>
        <p:spPr>
          <a:xfrm>
            <a:off x="5029200" y="-1017"/>
            <a:ext cx="7162799" cy="6859017"/>
          </a:xfrm>
          <a:custGeom>
            <a:avLst/>
            <a:gdLst/>
            <a:ahLst/>
            <a:cxnLst/>
            <a:rect l="l" t="t" r="r" b="b"/>
            <a:pathLst>
              <a:path w="7689850" h="5418455">
                <a:moveTo>
                  <a:pt x="0" y="5417997"/>
                </a:moveTo>
                <a:lnTo>
                  <a:pt x="7689672" y="5417997"/>
                </a:lnTo>
                <a:lnTo>
                  <a:pt x="7689672" y="0"/>
                </a:lnTo>
                <a:lnTo>
                  <a:pt x="0" y="0"/>
                </a:lnTo>
                <a:lnTo>
                  <a:pt x="0" y="5417997"/>
                </a:lnTo>
                <a:close/>
              </a:path>
            </a:pathLst>
          </a:custGeom>
          <a:solidFill>
            <a:srgbClr val="F1F5F8"/>
          </a:solidFill>
        </p:spPr>
        <p:txBody>
          <a:bodyPr wrap="square" lIns="0" tIns="0" rIns="0" bIns="0" rtlCol="0"/>
          <a:lstStyle/>
          <a:p>
            <a:endParaRPr dirty="0"/>
          </a:p>
        </p:txBody>
      </p:sp>
      <p:pic>
        <p:nvPicPr>
          <p:cNvPr id="6" name="Grafik 5">
            <a:extLst>
              <a:ext uri="{FF2B5EF4-FFF2-40B4-BE49-F238E27FC236}">
                <a16:creationId xmlns:a16="http://schemas.microsoft.com/office/drawing/2014/main" id="{E1406F7A-9982-C775-4A39-57A5D19873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46405" y="170757"/>
            <a:ext cx="1448511" cy="266053"/>
          </a:xfrm>
          <a:prstGeom prst="rect">
            <a:avLst/>
          </a:prstGeom>
        </p:spPr>
      </p:pic>
      <p:sp>
        <p:nvSpPr>
          <p:cNvPr id="7" name="Rechteck 6">
            <a:extLst>
              <a:ext uri="{FF2B5EF4-FFF2-40B4-BE49-F238E27FC236}">
                <a16:creationId xmlns:a16="http://schemas.microsoft.com/office/drawing/2014/main" id="{B9FBDB56-36AF-4D1F-6A90-92EA03942B8B}"/>
              </a:ext>
            </a:extLst>
          </p:cNvPr>
          <p:cNvSpPr/>
          <p:nvPr userDrawn="1"/>
        </p:nvSpPr>
        <p:spPr>
          <a:xfrm>
            <a:off x="11886000" y="6552000"/>
            <a:ext cx="306000" cy="306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E9238BD-877B-36AA-F7FD-8CE7824915BE}"/>
              </a:ext>
            </a:extLst>
          </p:cNvPr>
          <p:cNvSpPr txBox="1">
            <a:spLocks noChangeAspect="1"/>
          </p:cNvSpPr>
          <p:nvPr userDrawn="1"/>
        </p:nvSpPr>
        <p:spPr>
          <a:xfrm>
            <a:off x="11885999" y="6552000"/>
            <a:ext cx="306001" cy="306000"/>
          </a:xfrm>
          <a:prstGeom prst="rect">
            <a:avLst/>
          </a:prstGeom>
          <a:noFill/>
        </p:spPr>
        <p:txBody>
          <a:bodyPr wrap="none" tIns="36000" bIns="0" rtlCol="0" anchor="ctr" anchorCtr="1">
            <a:noAutofit/>
          </a:bodyPr>
          <a:lstStyle/>
          <a:p>
            <a:pPr algn="ctr"/>
            <a:fld id="{C920DAB2-4FA1-DD4E-B4B0-FA79C733A969}" type="slidenum">
              <a:rPr lang="de-DE"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t>‹Nr.›</a:t>
            </a:fld>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feld 4">
            <a:extLst>
              <a:ext uri="{FF2B5EF4-FFF2-40B4-BE49-F238E27FC236}">
                <a16:creationId xmlns:a16="http://schemas.microsoft.com/office/drawing/2014/main" id="{BC44E963-2C72-5C13-2886-A9FE81FE6B67}"/>
              </a:ext>
            </a:extLst>
          </p:cNvPr>
          <p:cNvSpPr txBox="1">
            <a:spLocks noChangeAspect="1"/>
          </p:cNvSpPr>
          <p:nvPr userDrawn="1"/>
        </p:nvSpPr>
        <p:spPr>
          <a:xfrm>
            <a:off x="11885999" y="6246000"/>
            <a:ext cx="306001" cy="306000"/>
          </a:xfrm>
          <a:prstGeom prst="rect">
            <a:avLst/>
          </a:prstGeom>
          <a:solidFill>
            <a:srgbClr val="9049E9"/>
          </a:solidFill>
        </p:spPr>
        <p:txBody>
          <a:bodyPr wrap="none" tIns="36000" bIns="0" rtlCol="0" anchor="ctr" anchorCtr="1">
            <a:noAutofit/>
          </a:bodyPr>
          <a:lstStyle/>
          <a:p>
            <a:pPr algn="ct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feld 9">
            <a:extLst>
              <a:ext uri="{FF2B5EF4-FFF2-40B4-BE49-F238E27FC236}">
                <a16:creationId xmlns:a16="http://schemas.microsoft.com/office/drawing/2014/main" id="{16FC26CE-751D-009B-3B57-0F67FD9980F3}"/>
              </a:ext>
            </a:extLst>
          </p:cNvPr>
          <p:cNvSpPr txBox="1">
            <a:spLocks noChangeAspect="1"/>
          </p:cNvSpPr>
          <p:nvPr userDrawn="1"/>
        </p:nvSpPr>
        <p:spPr>
          <a:xfrm>
            <a:off x="11581199" y="6553975"/>
            <a:ext cx="306001" cy="306000"/>
          </a:xfrm>
          <a:prstGeom prst="rect">
            <a:avLst/>
          </a:prstGeom>
          <a:solidFill>
            <a:srgbClr val="90D2E9"/>
          </a:solidFill>
        </p:spPr>
        <p:txBody>
          <a:bodyPr wrap="none" tIns="36000" bIns="0" rtlCol="0" anchor="ctr" anchorCtr="1">
            <a:noAutofit/>
          </a:bodyPr>
          <a:lstStyle/>
          <a:p>
            <a:pPr algn="ct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2959915"/>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7.png"/><Relationship Id="rId7"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7.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8.svg"/><Relationship Id="rId5" Type="http://schemas.openxmlformats.org/officeDocument/2006/relationships/image" Target="../media/image19.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svg"/><Relationship Id="rId3" Type="http://schemas.openxmlformats.org/officeDocument/2006/relationships/image" Target="../media/image62.png"/><Relationship Id="rId7" Type="http://schemas.openxmlformats.org/officeDocument/2006/relationships/image" Target="../media/image66.svg"/><Relationship Id="rId12"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jpeg"/><Relationship Id="rId10" Type="http://schemas.openxmlformats.org/officeDocument/2006/relationships/image" Target="../media/image69.png"/><Relationship Id="rId4" Type="http://schemas.openxmlformats.org/officeDocument/2006/relationships/image" Target="../media/image63.svg"/><Relationship Id="rId9" Type="http://schemas.openxmlformats.org/officeDocument/2006/relationships/image" Target="../media/image68.sv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emf"/><Relationship Id="rId5" Type="http://schemas.openxmlformats.org/officeDocument/2006/relationships/image" Target="../media/image23.emf"/><Relationship Id="rId10" Type="http://schemas.openxmlformats.org/officeDocument/2006/relationships/image" Target="../media/image28.svg"/><Relationship Id="rId4" Type="http://schemas.openxmlformats.org/officeDocument/2006/relationships/image" Target="../media/image22.emf"/><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notesSlide" Target="../notesSlides/notesSlide8.xml"/><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8.xml"/><Relationship Id="rId6" Type="http://schemas.openxmlformats.org/officeDocument/2006/relationships/image" Target="../media/image32.svg"/><Relationship Id="rId11" Type="http://schemas.openxmlformats.org/officeDocument/2006/relationships/image" Target="../media/image37.png"/><Relationship Id="rId24" Type="http://schemas.openxmlformats.org/officeDocument/2006/relationships/image" Target="../media/image50.sv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 Id="rId22" Type="http://schemas.openxmlformats.org/officeDocument/2006/relationships/image" Target="../media/image48.sv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0772DDD-010D-F24C-21D6-2D8F9BE0EC95}"/>
              </a:ext>
            </a:extLst>
          </p:cNvPr>
          <p:cNvSpPr txBox="1"/>
          <p:nvPr/>
        </p:nvSpPr>
        <p:spPr>
          <a:xfrm>
            <a:off x="3222542" y="5328773"/>
            <a:ext cx="3810992" cy="615553"/>
          </a:xfrm>
          <a:prstGeom prst="rect">
            <a:avLst/>
          </a:prstGeom>
          <a:noFill/>
        </p:spPr>
        <p:txBody>
          <a:bodyPr wrap="square" rtlCol="0">
            <a:spAutoFit/>
          </a:bodyPr>
          <a:lstStyle/>
          <a:p>
            <a:r>
              <a:rPr lang="de-DE" sz="2000"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Phil Wischniowsky</a:t>
            </a:r>
            <a:br>
              <a:rPr lang="de-DE" sz="1400" dirty="0">
                <a:solidFill>
                  <a:schemeClr val="tx1"/>
                </a:solidFill>
              </a:rPr>
            </a:br>
            <a:r>
              <a:rPr lang="de-DE" sz="1400" dirty="0">
                <a:solidFill>
                  <a:schemeClr val="tx1"/>
                </a:solidFill>
              </a:rPr>
              <a:t>Senior Account Manager, </a:t>
            </a:r>
            <a:r>
              <a:rPr lang="de-DE" sz="1400" dirty="0" err="1">
                <a:solidFill>
                  <a:schemeClr val="tx1"/>
                </a:solidFill>
              </a:rPr>
              <a:t>retarus</a:t>
            </a:r>
            <a:r>
              <a:rPr lang="de-DE" sz="1400" dirty="0">
                <a:solidFill>
                  <a:schemeClr val="tx1"/>
                </a:solidFill>
              </a:rPr>
              <a:t> GmbH</a:t>
            </a:r>
          </a:p>
        </p:txBody>
      </p:sp>
      <p:sp>
        <p:nvSpPr>
          <p:cNvPr id="9" name="object 19">
            <a:extLst>
              <a:ext uri="{FF2B5EF4-FFF2-40B4-BE49-F238E27FC236}">
                <a16:creationId xmlns:a16="http://schemas.microsoft.com/office/drawing/2014/main" id="{644C1BF1-A75F-975D-499E-F561BD0159E7}"/>
              </a:ext>
            </a:extLst>
          </p:cNvPr>
          <p:cNvSpPr/>
          <p:nvPr/>
        </p:nvSpPr>
        <p:spPr>
          <a:xfrm>
            <a:off x="909983" y="5258829"/>
            <a:ext cx="2234313" cy="720090"/>
          </a:xfrm>
          <a:custGeom>
            <a:avLst/>
            <a:gdLst/>
            <a:ahLst/>
            <a:cxnLst/>
            <a:rect l="l" t="t" r="r" b="b"/>
            <a:pathLst>
              <a:path w="10144760" h="720089">
                <a:moveTo>
                  <a:pt x="0" y="720001"/>
                </a:moveTo>
                <a:lnTo>
                  <a:pt x="10144201" y="720001"/>
                </a:lnTo>
                <a:lnTo>
                  <a:pt x="10144201" y="0"/>
                </a:lnTo>
                <a:lnTo>
                  <a:pt x="0" y="0"/>
                </a:lnTo>
                <a:lnTo>
                  <a:pt x="0" y="720001"/>
                </a:lnTo>
                <a:close/>
              </a:path>
            </a:pathLst>
          </a:custGeom>
          <a:solidFill>
            <a:schemeClr val="tx1"/>
          </a:solidFill>
          <a:ln w="12699">
            <a:solidFill>
              <a:srgbClr val="FFFFFF"/>
            </a:solidFill>
          </a:ln>
        </p:spPr>
        <p:txBody>
          <a:bodyPr wrap="square" lIns="0" tIns="0" rIns="0" bIns="0" rtlCol="0"/>
          <a:lstStyle/>
          <a:p>
            <a:endParaRPr/>
          </a:p>
        </p:txBody>
      </p:sp>
      <p:sp>
        <p:nvSpPr>
          <p:cNvPr id="11" name="Textfeld 10">
            <a:extLst>
              <a:ext uri="{FF2B5EF4-FFF2-40B4-BE49-F238E27FC236}">
                <a16:creationId xmlns:a16="http://schemas.microsoft.com/office/drawing/2014/main" id="{7C4FE1D1-3481-B41C-FAA3-4DB20A147011}"/>
              </a:ext>
            </a:extLst>
          </p:cNvPr>
          <p:cNvSpPr txBox="1"/>
          <p:nvPr/>
        </p:nvSpPr>
        <p:spPr>
          <a:xfrm>
            <a:off x="986268" y="5328773"/>
            <a:ext cx="1985532" cy="615553"/>
          </a:xfrm>
          <a:prstGeom prst="rect">
            <a:avLst/>
          </a:prstGeom>
          <a:noFill/>
        </p:spPr>
        <p:txBody>
          <a:bodyPr wrap="square" rtlCol="0">
            <a:spAutoFit/>
          </a:bodyPr>
          <a:lstStyle/>
          <a:p>
            <a:r>
              <a:rPr lang="de-DE" sz="2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Vortrag</a:t>
            </a:r>
            <a:br>
              <a:rPr lang="de-DE" dirty="0">
                <a:solidFill>
                  <a:schemeClr val="bg1"/>
                </a:solidFill>
              </a:rPr>
            </a:br>
            <a:r>
              <a:rPr lang="de-DE" sz="1400" dirty="0">
                <a:solidFill>
                  <a:schemeClr val="bg1"/>
                </a:solidFill>
              </a:rPr>
              <a:t>25.06.2025</a:t>
            </a:r>
          </a:p>
        </p:txBody>
      </p:sp>
      <p:sp>
        <p:nvSpPr>
          <p:cNvPr id="12" name="object 21">
            <a:extLst>
              <a:ext uri="{FF2B5EF4-FFF2-40B4-BE49-F238E27FC236}">
                <a16:creationId xmlns:a16="http://schemas.microsoft.com/office/drawing/2014/main" id="{2A38178D-CF41-5C84-EBDF-2BCBE6493AB7}"/>
              </a:ext>
            </a:extLst>
          </p:cNvPr>
          <p:cNvSpPr txBox="1">
            <a:spLocks/>
          </p:cNvSpPr>
          <p:nvPr/>
        </p:nvSpPr>
        <p:spPr>
          <a:xfrm>
            <a:off x="898455" y="894212"/>
            <a:ext cx="10414798" cy="1107034"/>
          </a:xfrm>
          <a:prstGeom prst="rect">
            <a:avLst/>
          </a:prstGeom>
        </p:spPr>
        <p:txBody>
          <a:bodyPr vert="horz" wrap="square" lIns="0" tIns="76200" rIns="0" bIns="0" rtlCol="0">
            <a:spAutoFit/>
          </a:bodyPr>
          <a:lstStyle>
            <a:lvl1pPr>
              <a:defRPr sz="3700" b="1" i="0">
                <a:solidFill>
                  <a:schemeClr val="bg1"/>
                </a:solidFill>
                <a:latin typeface="Open Sans SemiBold"/>
                <a:ea typeface="+mj-ea"/>
                <a:cs typeface="Open Sans SemiBold"/>
              </a:defRPr>
            </a:lvl1pPr>
          </a:lstStyle>
          <a:p>
            <a:pPr marL="12700" marR="5080">
              <a:lnSpc>
                <a:spcPts val="4000"/>
              </a:lnSpc>
              <a:spcBef>
                <a:spcPts val="600"/>
              </a:spcBef>
            </a:pPr>
            <a:r>
              <a:rPr lang="de-DE" sz="4000" spc="-10" dirty="0">
                <a:solidFill>
                  <a:schemeClr val="tx1"/>
                </a:solidFill>
              </a:rPr>
              <a:t>KI-gestützte Innovationen für eine effiziente Lieferantenkommunikation</a:t>
            </a:r>
          </a:p>
        </p:txBody>
      </p:sp>
      <p:sp>
        <p:nvSpPr>
          <p:cNvPr id="35" name="object 19">
            <a:extLst>
              <a:ext uri="{FF2B5EF4-FFF2-40B4-BE49-F238E27FC236}">
                <a16:creationId xmlns:a16="http://schemas.microsoft.com/office/drawing/2014/main" id="{3941D336-F777-B370-0076-447B04F8E8EF}"/>
              </a:ext>
            </a:extLst>
          </p:cNvPr>
          <p:cNvSpPr/>
          <p:nvPr/>
        </p:nvSpPr>
        <p:spPr>
          <a:xfrm>
            <a:off x="925363" y="5258829"/>
            <a:ext cx="6452295" cy="720090"/>
          </a:xfrm>
          <a:custGeom>
            <a:avLst/>
            <a:gdLst/>
            <a:ahLst/>
            <a:cxnLst/>
            <a:rect l="l" t="t" r="r" b="b"/>
            <a:pathLst>
              <a:path w="10144760" h="720089">
                <a:moveTo>
                  <a:pt x="0" y="720001"/>
                </a:moveTo>
                <a:lnTo>
                  <a:pt x="10144201" y="720001"/>
                </a:lnTo>
                <a:lnTo>
                  <a:pt x="10144201" y="0"/>
                </a:lnTo>
                <a:lnTo>
                  <a:pt x="0" y="0"/>
                </a:lnTo>
                <a:lnTo>
                  <a:pt x="0" y="720001"/>
                </a:lnTo>
                <a:close/>
              </a:path>
            </a:pathLst>
          </a:custGeom>
          <a:ln w="12699">
            <a:solidFill>
              <a:schemeClr val="tx1"/>
            </a:solidFill>
          </a:ln>
        </p:spPr>
        <p:txBody>
          <a:bodyPr wrap="square" lIns="0" tIns="0" rIns="0" bIns="0" rtlCol="0"/>
          <a:lstStyle/>
          <a:p>
            <a:endParaRPr/>
          </a:p>
        </p:txBody>
      </p:sp>
      <p:grpSp>
        <p:nvGrpSpPr>
          <p:cNvPr id="36" name="Gruppieren 35">
            <a:extLst>
              <a:ext uri="{FF2B5EF4-FFF2-40B4-BE49-F238E27FC236}">
                <a16:creationId xmlns:a16="http://schemas.microsoft.com/office/drawing/2014/main" id="{B3FE7084-B575-6264-6566-D9058E745389}"/>
              </a:ext>
            </a:extLst>
          </p:cNvPr>
          <p:cNvGrpSpPr/>
          <p:nvPr/>
        </p:nvGrpSpPr>
        <p:grpSpPr>
          <a:xfrm flipH="1">
            <a:off x="6948583" y="2051857"/>
            <a:ext cx="5243418" cy="4807237"/>
            <a:chOff x="6720877" y="-161146"/>
            <a:chExt cx="4725805" cy="4332683"/>
          </a:xfrm>
        </p:grpSpPr>
        <p:sp>
          <p:nvSpPr>
            <p:cNvPr id="37" name="Rechteck 36">
              <a:extLst>
                <a:ext uri="{FF2B5EF4-FFF2-40B4-BE49-F238E27FC236}">
                  <a16:creationId xmlns:a16="http://schemas.microsoft.com/office/drawing/2014/main" id="{ABF468E1-1794-3071-71C2-63E10EAEB25F}"/>
                </a:ext>
              </a:extLst>
            </p:cNvPr>
            <p:cNvSpPr/>
            <p:nvPr/>
          </p:nvSpPr>
          <p:spPr>
            <a:xfrm>
              <a:off x="6720877" y="2592080"/>
              <a:ext cx="792000" cy="792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136D7358-DF1F-2C30-2BD3-6A97D6EF1549}"/>
                </a:ext>
              </a:extLst>
            </p:cNvPr>
            <p:cNvSpPr/>
            <p:nvPr/>
          </p:nvSpPr>
          <p:spPr>
            <a:xfrm>
              <a:off x="6720877" y="3379537"/>
              <a:ext cx="792000" cy="792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AA027CAD-D19C-92F6-EB5E-014C076F4D01}"/>
                </a:ext>
              </a:extLst>
            </p:cNvPr>
            <p:cNvSpPr/>
            <p:nvPr/>
          </p:nvSpPr>
          <p:spPr>
            <a:xfrm>
              <a:off x="6720878" y="1800228"/>
              <a:ext cx="792000" cy="792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FE31D6BA-AA85-E4A4-BBFF-3E1476AD266E}"/>
                </a:ext>
              </a:extLst>
            </p:cNvPr>
            <p:cNvSpPr/>
            <p:nvPr/>
          </p:nvSpPr>
          <p:spPr>
            <a:xfrm>
              <a:off x="7116877" y="2196228"/>
              <a:ext cx="396000" cy="396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AC71273B-FA9D-21D7-8D37-C6495AC4895A}"/>
                </a:ext>
              </a:extLst>
            </p:cNvPr>
            <p:cNvSpPr/>
            <p:nvPr/>
          </p:nvSpPr>
          <p:spPr>
            <a:xfrm>
              <a:off x="6720877" y="1010353"/>
              <a:ext cx="792000" cy="792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03606C95-C412-ED78-640E-8714AA7253D8}"/>
                </a:ext>
              </a:extLst>
            </p:cNvPr>
            <p:cNvSpPr/>
            <p:nvPr/>
          </p:nvSpPr>
          <p:spPr>
            <a:xfrm>
              <a:off x="7511399" y="3379537"/>
              <a:ext cx="792000" cy="792000"/>
            </a:xfrm>
            <a:prstGeom prst="rect">
              <a:avLst/>
            </a:prstGeom>
            <a:solidFill>
              <a:srgbClr val="90D2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43" name="Rechteck 42">
              <a:extLst>
                <a:ext uri="{FF2B5EF4-FFF2-40B4-BE49-F238E27FC236}">
                  <a16:creationId xmlns:a16="http://schemas.microsoft.com/office/drawing/2014/main" id="{5D313B21-E65A-5848-02B6-DF3FFE281AF6}"/>
                </a:ext>
              </a:extLst>
            </p:cNvPr>
            <p:cNvSpPr/>
            <p:nvPr/>
          </p:nvSpPr>
          <p:spPr>
            <a:xfrm>
              <a:off x="8296422" y="3379537"/>
              <a:ext cx="792000" cy="792000"/>
            </a:xfrm>
            <a:prstGeom prst="rect">
              <a:avLst/>
            </a:prstGeom>
            <a:solidFill>
              <a:srgbClr val="90D2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44" name="Rechteck 43">
              <a:extLst>
                <a:ext uri="{FF2B5EF4-FFF2-40B4-BE49-F238E27FC236}">
                  <a16:creationId xmlns:a16="http://schemas.microsoft.com/office/drawing/2014/main" id="{E37F29CD-61A4-8BF6-1A49-6F69837581E1}"/>
                </a:ext>
              </a:extLst>
            </p:cNvPr>
            <p:cNvSpPr/>
            <p:nvPr/>
          </p:nvSpPr>
          <p:spPr>
            <a:xfrm flipH="1">
              <a:off x="7511399" y="230310"/>
              <a:ext cx="3147281" cy="315377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CCDC7F75-5155-BB39-7C01-BF44F2E07D76}"/>
                </a:ext>
              </a:extLst>
            </p:cNvPr>
            <p:cNvSpPr/>
            <p:nvPr/>
          </p:nvSpPr>
          <p:spPr>
            <a:xfrm>
              <a:off x="7511399" y="2592080"/>
              <a:ext cx="792000" cy="792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E52C9411-55EB-64DD-BC82-A03C6B0A2A7A}"/>
                </a:ext>
              </a:extLst>
            </p:cNvPr>
            <p:cNvSpPr/>
            <p:nvPr/>
          </p:nvSpPr>
          <p:spPr>
            <a:xfrm>
              <a:off x="10262680" y="-161146"/>
              <a:ext cx="396000" cy="396000"/>
            </a:xfrm>
            <a:prstGeom prst="rect">
              <a:avLst/>
            </a:prstGeom>
            <a:solidFill>
              <a:srgbClr val="90D2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7B856D72-673F-AB7F-B2E2-6DF3E05AF51A}"/>
                </a:ext>
              </a:extLst>
            </p:cNvPr>
            <p:cNvSpPr/>
            <p:nvPr/>
          </p:nvSpPr>
          <p:spPr>
            <a:xfrm>
              <a:off x="10654682" y="230310"/>
              <a:ext cx="792000" cy="792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48" name="Rechteck 47">
              <a:extLst>
                <a:ext uri="{FF2B5EF4-FFF2-40B4-BE49-F238E27FC236}">
                  <a16:creationId xmlns:a16="http://schemas.microsoft.com/office/drawing/2014/main" id="{FE49B995-A938-7DFC-A1E3-8ADD5EDDB34E}"/>
                </a:ext>
              </a:extLst>
            </p:cNvPr>
            <p:cNvSpPr/>
            <p:nvPr/>
          </p:nvSpPr>
          <p:spPr>
            <a:xfrm>
              <a:off x="10654681" y="3379537"/>
              <a:ext cx="396000" cy="396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323241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3A78C6E-26D2-67DD-9F2E-95A32C1B74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8794" y="910361"/>
            <a:ext cx="5851535" cy="6789621"/>
          </a:xfrm>
          <a:prstGeom prst="rect">
            <a:avLst/>
          </a:prstGeom>
        </p:spPr>
      </p:pic>
      <p:sp>
        <p:nvSpPr>
          <p:cNvPr id="9" name="Oval 8">
            <a:extLst>
              <a:ext uri="{FF2B5EF4-FFF2-40B4-BE49-F238E27FC236}">
                <a16:creationId xmlns:a16="http://schemas.microsoft.com/office/drawing/2014/main" id="{5E7075A5-5921-04B3-E64D-92F353DED42A}"/>
              </a:ext>
            </a:extLst>
          </p:cNvPr>
          <p:cNvSpPr/>
          <p:nvPr/>
        </p:nvSpPr>
        <p:spPr>
          <a:xfrm>
            <a:off x="5867400" y="604361"/>
            <a:ext cx="3886200" cy="3799507"/>
          </a:xfrm>
          <a:prstGeom prst="ellipse">
            <a:avLst/>
          </a:prstGeom>
          <a:blipFill dpi="0" rotWithShape="1">
            <a:blip r:embed="rId4"/>
            <a:srcRect/>
            <a:stretch>
              <a:fillRect l="-58624" t="-14937" r="-61772" b="-70039"/>
            </a:stretch>
          </a:blipFill>
          <a:ln w="6350">
            <a:solidFill>
              <a:srgbClr val="CBC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a:extLst>
              <a:ext uri="{FF2B5EF4-FFF2-40B4-BE49-F238E27FC236}">
                <a16:creationId xmlns:a16="http://schemas.microsoft.com/office/drawing/2014/main" id="{6D0CB531-DF35-3A1E-3F4A-C006944B5258}"/>
              </a:ext>
            </a:extLst>
          </p:cNvPr>
          <p:cNvSpPr/>
          <p:nvPr/>
        </p:nvSpPr>
        <p:spPr>
          <a:xfrm>
            <a:off x="609600" y="604361"/>
            <a:ext cx="306000" cy="306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a:extLst>
              <a:ext uri="{FF2B5EF4-FFF2-40B4-BE49-F238E27FC236}">
                <a16:creationId xmlns:a16="http://schemas.microsoft.com/office/drawing/2014/main" id="{E487E3CF-57C3-7BBD-AE23-D96594F930B2}"/>
              </a:ext>
            </a:extLst>
          </p:cNvPr>
          <p:cNvSpPr txBox="1"/>
          <p:nvPr/>
        </p:nvSpPr>
        <p:spPr>
          <a:xfrm>
            <a:off x="6934200" y="4953000"/>
            <a:ext cx="4876800" cy="1458284"/>
          </a:xfrm>
          <a:prstGeom prst="rect">
            <a:avLst/>
          </a:prstGeom>
          <a:noFill/>
        </p:spPr>
        <p:txBody>
          <a:bodyPr wrap="square" rtlCol="0">
            <a:spAutoFit/>
          </a:bodyPr>
          <a:lstStyle/>
          <a:p>
            <a:r>
              <a:rPr lang="de-DE" sz="1400" dirty="0">
                <a:latin typeface="Open Sans SemiBold" panose="020B0706030804020204" pitchFamily="34" charset="0"/>
                <a:ea typeface="Open Sans SemiBold" panose="020B0706030804020204" pitchFamily="34" charset="0"/>
                <a:cs typeface="Open Sans SemiBold" panose="020B0706030804020204" pitchFamily="34" charset="0"/>
              </a:rPr>
              <a:t>Reporting</a:t>
            </a:r>
          </a:p>
          <a:p>
            <a:endParaRPr lang="de-DE" sz="1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de-DE" sz="1400" dirty="0">
                <a:latin typeface="Open Sans" panose="020B0606030504020204" pitchFamily="34" charset="0"/>
                <a:ea typeface="Open Sans" panose="020B0606030504020204" pitchFamily="34" charset="0"/>
                <a:cs typeface="Open Sans" panose="020B0606030504020204" pitchFamily="34" charset="0"/>
              </a:rPr>
              <a:t>Leistungsstarke Analyse- und Reporting-Tools geben einen Überblick über die verarbeiteten Dokumente. Transparenz in Echtzeit.</a:t>
            </a:r>
          </a:p>
        </p:txBody>
      </p:sp>
    </p:spTree>
    <p:extLst>
      <p:ext uri="{BB962C8B-B14F-4D97-AF65-F5344CB8AC3E}">
        <p14:creationId xmlns:p14="http://schemas.microsoft.com/office/powerpoint/2010/main" val="136407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946DA-B61F-A43E-12C8-87AB67D1E275}"/>
            </a:ext>
          </a:extLst>
        </p:cNvPr>
        <p:cNvGrpSpPr/>
        <p:nvPr/>
      </p:nvGrpSpPr>
      <p:grpSpPr>
        <a:xfrm>
          <a:off x="0" y="0"/>
          <a:ext cx="0" cy="0"/>
          <a:chOff x="0" y="0"/>
          <a:chExt cx="0" cy="0"/>
        </a:xfrm>
      </p:grpSpPr>
      <p:sp>
        <p:nvSpPr>
          <p:cNvPr id="25" name="object 2">
            <a:extLst>
              <a:ext uri="{FF2B5EF4-FFF2-40B4-BE49-F238E27FC236}">
                <a16:creationId xmlns:a16="http://schemas.microsoft.com/office/drawing/2014/main" id="{8D24E1E9-3635-AA1B-9E02-315BCF7DB46E}"/>
              </a:ext>
            </a:extLst>
          </p:cNvPr>
          <p:cNvSpPr txBox="1"/>
          <p:nvPr/>
        </p:nvSpPr>
        <p:spPr>
          <a:xfrm>
            <a:off x="908794" y="917205"/>
            <a:ext cx="10479259" cy="503984"/>
          </a:xfrm>
          <a:prstGeom prst="rect">
            <a:avLst/>
          </a:prstGeom>
        </p:spPr>
        <p:txBody>
          <a:bodyPr vert="horz" wrap="square" lIns="0" tIns="11430" rIns="0" bIns="0" rtlCol="0">
            <a:spAutoFit/>
          </a:bodyPr>
          <a:lstStyle/>
          <a:p>
            <a:pPr>
              <a:lnSpc>
                <a:spcPct val="100000"/>
              </a:lnSpc>
              <a:spcBef>
                <a:spcPts val="90"/>
              </a:spcBef>
            </a:pPr>
            <a:r>
              <a:rPr lang="de-DE" sz="3200" b="1" dirty="0">
                <a:solidFill>
                  <a:schemeClr val="bg1"/>
                </a:solidFill>
                <a:latin typeface="Open Sans SemiBold"/>
                <a:cs typeface="Open Sans SemiBold"/>
              </a:rPr>
              <a:t>Was sind die Challenges im Einkauf?</a:t>
            </a:r>
            <a:endParaRPr sz="3200" dirty="0">
              <a:solidFill>
                <a:schemeClr val="bg1"/>
              </a:solidFill>
              <a:latin typeface="Open Sans SemiBold"/>
              <a:cs typeface="Open Sans SemiBold"/>
            </a:endParaRPr>
          </a:p>
        </p:txBody>
      </p:sp>
      <p:sp>
        <p:nvSpPr>
          <p:cNvPr id="30" name="object 6">
            <a:extLst>
              <a:ext uri="{FF2B5EF4-FFF2-40B4-BE49-F238E27FC236}">
                <a16:creationId xmlns:a16="http://schemas.microsoft.com/office/drawing/2014/main" id="{1800BE67-02C4-FB86-1074-BF04A14430B5}"/>
              </a:ext>
            </a:extLst>
          </p:cNvPr>
          <p:cNvSpPr txBox="1"/>
          <p:nvPr/>
        </p:nvSpPr>
        <p:spPr>
          <a:xfrm>
            <a:off x="8534400" y="3847322"/>
            <a:ext cx="3240000" cy="481542"/>
          </a:xfrm>
          <a:prstGeom prst="rect">
            <a:avLst/>
          </a:prstGeom>
        </p:spPr>
        <p:txBody>
          <a:bodyPr vert="horz" wrap="square" lIns="0" tIns="172085" rIns="0" bIns="0" rtlCol="0">
            <a:spAutoFit/>
          </a:bodyPr>
          <a:lstStyle/>
          <a:p>
            <a:pPr marL="36830">
              <a:lnSpc>
                <a:spcPct val="100000"/>
              </a:lnSpc>
              <a:spcBef>
                <a:spcPts val="430"/>
              </a:spcBef>
            </a:pPr>
            <a:r>
              <a:rPr lang="de-DE" sz="2000" b="1" dirty="0">
                <a:solidFill>
                  <a:schemeClr val="tx1"/>
                </a:solidFill>
                <a:latin typeface="Open Sans SemiBold"/>
                <a:cs typeface="Open Sans SemiBold"/>
              </a:rPr>
              <a:t>Budget</a:t>
            </a:r>
            <a:endParaRPr sz="2000" dirty="0">
              <a:solidFill>
                <a:schemeClr val="tx1"/>
              </a:solidFill>
              <a:latin typeface="Open Sans SemiBold"/>
              <a:cs typeface="Open Sans SemiBold"/>
            </a:endParaRPr>
          </a:p>
        </p:txBody>
      </p:sp>
      <p:sp>
        <p:nvSpPr>
          <p:cNvPr id="31" name="object 18">
            <a:extLst>
              <a:ext uri="{FF2B5EF4-FFF2-40B4-BE49-F238E27FC236}">
                <a16:creationId xmlns:a16="http://schemas.microsoft.com/office/drawing/2014/main" id="{879A4243-8D7C-0C51-C0FE-23052C828A78}"/>
              </a:ext>
            </a:extLst>
          </p:cNvPr>
          <p:cNvSpPr txBox="1"/>
          <p:nvPr/>
        </p:nvSpPr>
        <p:spPr>
          <a:xfrm>
            <a:off x="8534400" y="4764217"/>
            <a:ext cx="3124200" cy="748923"/>
          </a:xfrm>
          <a:prstGeom prst="rect">
            <a:avLst/>
          </a:prstGeom>
        </p:spPr>
        <p:txBody>
          <a:bodyPr vert="horz" wrap="square" lIns="0" tIns="10160" rIns="0" bIns="0" rtlCol="0">
            <a:spAutoFit/>
          </a:bodyPr>
          <a:lstStyle/>
          <a:p>
            <a:pPr marL="12700" marR="5080">
              <a:spcBef>
                <a:spcPts val="80"/>
              </a:spcBef>
            </a:pPr>
            <a:r>
              <a:rPr lang="de-DE" sz="1600" dirty="0">
                <a:solidFill>
                  <a:schemeClr val="tx1"/>
                </a:solidFill>
                <a:latin typeface="Open Sans"/>
                <a:cs typeface="Open Sans"/>
              </a:rPr>
              <a:t>Budgetbeschränkungen hindern oft die Implementierung digitaler Lösungen</a:t>
            </a:r>
          </a:p>
        </p:txBody>
      </p:sp>
      <p:grpSp>
        <p:nvGrpSpPr>
          <p:cNvPr id="4" name="Gruppieren 3">
            <a:extLst>
              <a:ext uri="{FF2B5EF4-FFF2-40B4-BE49-F238E27FC236}">
                <a16:creationId xmlns:a16="http://schemas.microsoft.com/office/drawing/2014/main" id="{B7204D87-2EE6-F04E-4050-EDCC143894F2}"/>
              </a:ext>
            </a:extLst>
          </p:cNvPr>
          <p:cNvGrpSpPr/>
          <p:nvPr/>
        </p:nvGrpSpPr>
        <p:grpSpPr>
          <a:xfrm>
            <a:off x="877220" y="2300644"/>
            <a:ext cx="3389980" cy="3227140"/>
            <a:chOff x="758814" y="2286000"/>
            <a:chExt cx="3389980" cy="3227140"/>
          </a:xfrm>
        </p:grpSpPr>
        <p:sp>
          <p:nvSpPr>
            <p:cNvPr id="35" name="object 5">
              <a:extLst>
                <a:ext uri="{FF2B5EF4-FFF2-40B4-BE49-F238E27FC236}">
                  <a16:creationId xmlns:a16="http://schemas.microsoft.com/office/drawing/2014/main" id="{2207B979-B530-BEA2-9513-93A73CA4C4D4}"/>
                </a:ext>
              </a:extLst>
            </p:cNvPr>
            <p:cNvSpPr txBox="1"/>
            <p:nvPr/>
          </p:nvSpPr>
          <p:spPr>
            <a:xfrm>
              <a:off x="908794" y="3925356"/>
              <a:ext cx="3240000" cy="403508"/>
            </a:xfrm>
            <a:prstGeom prst="rect">
              <a:avLst/>
            </a:prstGeom>
          </p:spPr>
          <p:txBody>
            <a:bodyPr vert="horz" wrap="square" lIns="0" tIns="172085" rIns="0" bIns="0" rtlCol="0">
              <a:spAutoFit/>
            </a:bodyPr>
            <a:lstStyle/>
            <a:p>
              <a:pPr marL="39370" marR="728980">
                <a:lnSpc>
                  <a:spcPts val="1700"/>
                </a:lnSpc>
                <a:spcBef>
                  <a:spcPts val="670"/>
                </a:spcBef>
              </a:pPr>
              <a:r>
                <a:rPr lang="de-DE" sz="2000" dirty="0">
                  <a:solidFill>
                    <a:schemeClr val="bg1">
                      <a:lumMod val="75000"/>
                    </a:schemeClr>
                  </a:solidFill>
                  <a:latin typeface="Open Sans SemiBold"/>
                  <a:cs typeface="Open Sans SemiBold"/>
                </a:rPr>
                <a:t>Kommunikation</a:t>
              </a:r>
            </a:p>
          </p:txBody>
        </p:sp>
        <p:sp>
          <p:nvSpPr>
            <p:cNvPr id="36" name="object 18">
              <a:extLst>
                <a:ext uri="{FF2B5EF4-FFF2-40B4-BE49-F238E27FC236}">
                  <a16:creationId xmlns:a16="http://schemas.microsoft.com/office/drawing/2014/main" id="{85067678-B11E-3614-0BDA-F72006D0976E}"/>
                </a:ext>
              </a:extLst>
            </p:cNvPr>
            <p:cNvSpPr txBox="1"/>
            <p:nvPr/>
          </p:nvSpPr>
          <p:spPr>
            <a:xfrm>
              <a:off x="908794" y="4764217"/>
              <a:ext cx="3060000" cy="748923"/>
            </a:xfrm>
            <a:prstGeom prst="rect">
              <a:avLst/>
            </a:prstGeom>
          </p:spPr>
          <p:txBody>
            <a:bodyPr vert="horz" wrap="square" lIns="0" tIns="10160" rIns="0" bIns="0" rtlCol="0">
              <a:spAutoFit/>
            </a:bodyPr>
            <a:lstStyle/>
            <a:p>
              <a:pPr marL="12700" marR="5080">
                <a:spcBef>
                  <a:spcPts val="80"/>
                </a:spcBef>
              </a:pPr>
              <a:r>
                <a:rPr lang="de-DE" sz="1600" dirty="0">
                  <a:solidFill>
                    <a:schemeClr val="bg1">
                      <a:lumMod val="75000"/>
                    </a:schemeClr>
                  </a:solidFill>
                  <a:latin typeface="Open Sans"/>
                  <a:cs typeface="Open Sans"/>
                </a:rPr>
                <a:t>Unklare Kommunikation und fehlende Informationen wichtiger Details </a:t>
              </a:r>
            </a:p>
          </p:txBody>
        </p:sp>
        <p:pic>
          <p:nvPicPr>
            <p:cNvPr id="2" name="Grafik 1">
              <a:extLst>
                <a:ext uri="{FF2B5EF4-FFF2-40B4-BE49-F238E27FC236}">
                  <a16:creationId xmlns:a16="http://schemas.microsoft.com/office/drawing/2014/main" id="{65C37E6D-1726-4C87-8BCC-24B9C32B58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14" y="2286000"/>
              <a:ext cx="1450986" cy="1672901"/>
            </a:xfrm>
            <a:prstGeom prst="rect">
              <a:avLst/>
            </a:prstGeom>
          </p:spPr>
        </p:pic>
      </p:grpSp>
      <p:grpSp>
        <p:nvGrpSpPr>
          <p:cNvPr id="3" name="Gruppieren 2">
            <a:extLst>
              <a:ext uri="{FF2B5EF4-FFF2-40B4-BE49-F238E27FC236}">
                <a16:creationId xmlns:a16="http://schemas.microsoft.com/office/drawing/2014/main" id="{AD39566A-9206-E312-C995-462E65E8C515}"/>
              </a:ext>
            </a:extLst>
          </p:cNvPr>
          <p:cNvGrpSpPr/>
          <p:nvPr/>
        </p:nvGrpSpPr>
        <p:grpSpPr>
          <a:xfrm>
            <a:off x="4747967" y="2603094"/>
            <a:ext cx="3240000" cy="2924690"/>
            <a:chOff x="4631597" y="2612425"/>
            <a:chExt cx="3240000" cy="2924690"/>
          </a:xfrm>
        </p:grpSpPr>
        <p:sp>
          <p:nvSpPr>
            <p:cNvPr id="27" name="object 6">
              <a:extLst>
                <a:ext uri="{FF2B5EF4-FFF2-40B4-BE49-F238E27FC236}">
                  <a16:creationId xmlns:a16="http://schemas.microsoft.com/office/drawing/2014/main" id="{229A2B0C-D2BE-9CC6-5C58-E29FA1B77EC2}"/>
                </a:ext>
              </a:extLst>
            </p:cNvPr>
            <p:cNvSpPr txBox="1"/>
            <p:nvPr/>
          </p:nvSpPr>
          <p:spPr>
            <a:xfrm>
              <a:off x="4631597" y="3858473"/>
              <a:ext cx="3240000" cy="481542"/>
            </a:xfrm>
            <a:prstGeom prst="rect">
              <a:avLst/>
            </a:prstGeom>
          </p:spPr>
          <p:txBody>
            <a:bodyPr vert="horz" wrap="square" lIns="0" tIns="172085" rIns="0" bIns="0" rtlCol="0">
              <a:spAutoFit/>
            </a:bodyPr>
            <a:lstStyle/>
            <a:p>
              <a:pPr marL="36830">
                <a:lnSpc>
                  <a:spcPct val="100000"/>
                </a:lnSpc>
                <a:spcBef>
                  <a:spcPts val="430"/>
                </a:spcBef>
              </a:pPr>
              <a:r>
                <a:rPr lang="de-DE" sz="2000" b="1" dirty="0">
                  <a:solidFill>
                    <a:schemeClr val="bg1">
                      <a:lumMod val="75000"/>
                    </a:schemeClr>
                  </a:solidFill>
                  <a:latin typeface="Open Sans SemiBold"/>
                  <a:cs typeface="Open Sans SemiBold"/>
                </a:rPr>
                <a:t>Personal</a:t>
              </a:r>
              <a:endParaRPr sz="2000" dirty="0">
                <a:solidFill>
                  <a:schemeClr val="bg1">
                    <a:lumMod val="75000"/>
                  </a:schemeClr>
                </a:solidFill>
                <a:latin typeface="Open Sans SemiBold"/>
                <a:cs typeface="Open Sans SemiBold"/>
              </a:endParaRPr>
            </a:p>
          </p:txBody>
        </p:sp>
        <p:sp>
          <p:nvSpPr>
            <p:cNvPr id="28" name="object 18">
              <a:extLst>
                <a:ext uri="{FF2B5EF4-FFF2-40B4-BE49-F238E27FC236}">
                  <a16:creationId xmlns:a16="http://schemas.microsoft.com/office/drawing/2014/main" id="{322E467B-DE10-7FD1-F45A-D64B41608693}"/>
                </a:ext>
              </a:extLst>
            </p:cNvPr>
            <p:cNvSpPr txBox="1"/>
            <p:nvPr/>
          </p:nvSpPr>
          <p:spPr>
            <a:xfrm>
              <a:off x="4631597" y="4775368"/>
              <a:ext cx="3060000" cy="761747"/>
            </a:xfrm>
            <a:prstGeom prst="rect">
              <a:avLst/>
            </a:prstGeom>
            <a:ln>
              <a:noFill/>
            </a:ln>
          </p:spPr>
          <p:txBody>
            <a:bodyPr vert="horz" wrap="square" lIns="0" tIns="10160" rIns="0" bIns="0" rtlCol="0">
              <a:spAutoFit/>
            </a:bodyPr>
            <a:lstStyle/>
            <a:p>
              <a:pPr marL="12700" marR="5080">
                <a:spcBef>
                  <a:spcPts val="80"/>
                </a:spcBef>
              </a:pPr>
              <a:r>
                <a:rPr lang="de-DE" sz="1600" dirty="0">
                  <a:solidFill>
                    <a:schemeClr val="bg1">
                      <a:lumMod val="75000"/>
                    </a:schemeClr>
                  </a:solidFill>
                  <a:latin typeface="Open Sans"/>
                  <a:cs typeface="Open Sans"/>
                </a:rPr>
                <a:t>Mangelndes Personal führt zu verzögerten und  </a:t>
              </a:r>
            </a:p>
            <a:p>
              <a:pPr marL="12700" marR="5080">
                <a:spcBef>
                  <a:spcPts val="80"/>
                </a:spcBef>
              </a:pPr>
              <a:r>
                <a:rPr lang="de-DE" sz="1600" dirty="0">
                  <a:solidFill>
                    <a:schemeClr val="bg1">
                      <a:lumMod val="75000"/>
                    </a:schemeClr>
                  </a:solidFill>
                  <a:latin typeface="Open Sans"/>
                  <a:cs typeface="Open Sans"/>
                </a:rPr>
                <a:t>ineffizienten Arbeitsabläufen</a:t>
              </a:r>
            </a:p>
          </p:txBody>
        </p:sp>
        <p:pic>
          <p:nvPicPr>
            <p:cNvPr id="10" name="Grafik 9">
              <a:extLst>
                <a:ext uri="{FF2B5EF4-FFF2-40B4-BE49-F238E27FC236}">
                  <a16:creationId xmlns:a16="http://schemas.microsoft.com/office/drawing/2014/main" id="{B4700D4C-E231-3F4E-6476-47C25BF1E9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1597" y="2612425"/>
              <a:ext cx="1078755" cy="1208726"/>
            </a:xfrm>
            <a:prstGeom prst="rect">
              <a:avLst/>
            </a:prstGeom>
          </p:spPr>
        </p:pic>
      </p:grpSp>
      <p:pic>
        <p:nvPicPr>
          <p:cNvPr id="33" name="Grafik 32">
            <a:extLst>
              <a:ext uri="{FF2B5EF4-FFF2-40B4-BE49-F238E27FC236}">
                <a16:creationId xmlns:a16="http://schemas.microsoft.com/office/drawing/2014/main" id="{0F5A6B17-6F41-1B25-4EE3-E9E154BB3F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0442" y="2823757"/>
            <a:ext cx="1121767" cy="1019788"/>
          </a:xfrm>
          <a:prstGeom prst="rect">
            <a:avLst/>
          </a:prstGeom>
        </p:spPr>
      </p:pic>
    </p:spTree>
    <p:extLst>
      <p:ext uri="{BB962C8B-B14F-4D97-AF65-F5344CB8AC3E}">
        <p14:creationId xmlns:p14="http://schemas.microsoft.com/office/powerpoint/2010/main" val="65866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1769EF5B-7D1F-EFB2-B782-762EC1F084B7}"/>
              </a:ext>
            </a:extLst>
          </p:cNvPr>
          <p:cNvSpPr txBox="1"/>
          <p:nvPr/>
        </p:nvSpPr>
        <p:spPr>
          <a:xfrm>
            <a:off x="908794" y="917205"/>
            <a:ext cx="10479259" cy="503984"/>
          </a:xfrm>
          <a:prstGeom prst="rect">
            <a:avLst/>
          </a:prstGeom>
        </p:spPr>
        <p:txBody>
          <a:bodyPr vert="horz" wrap="square" lIns="0" tIns="11430" rIns="0" bIns="0" rtlCol="0">
            <a:spAutoFit/>
          </a:bodyPr>
          <a:lstStyle/>
          <a:p>
            <a:pPr>
              <a:lnSpc>
                <a:spcPct val="100000"/>
              </a:lnSpc>
              <a:spcBef>
                <a:spcPts val="90"/>
              </a:spcBef>
            </a:pPr>
            <a:r>
              <a:rPr lang="de-DE" sz="3200" b="1" dirty="0">
                <a:solidFill>
                  <a:schemeClr val="bg1"/>
                </a:solidFill>
                <a:latin typeface="Open Sans SemiBold"/>
                <a:cs typeface="Open Sans SemiBold"/>
              </a:rPr>
              <a:t>Schnell, präzise, unkompliziert</a:t>
            </a:r>
            <a:endParaRPr lang="de-DE" sz="3200" dirty="0">
              <a:solidFill>
                <a:schemeClr val="bg1"/>
              </a:solidFill>
              <a:latin typeface="Open Sans SemiBold"/>
              <a:cs typeface="Open Sans SemiBold"/>
            </a:endParaRPr>
          </a:p>
        </p:txBody>
      </p:sp>
      <p:sp>
        <p:nvSpPr>
          <p:cNvPr id="27" name="object 6">
            <a:extLst>
              <a:ext uri="{FF2B5EF4-FFF2-40B4-BE49-F238E27FC236}">
                <a16:creationId xmlns:a16="http://schemas.microsoft.com/office/drawing/2014/main" id="{3C373E37-0C8B-9315-9D75-C569F933E2AA}"/>
              </a:ext>
            </a:extLst>
          </p:cNvPr>
          <p:cNvSpPr txBox="1"/>
          <p:nvPr/>
        </p:nvSpPr>
        <p:spPr>
          <a:xfrm>
            <a:off x="4969102" y="3847322"/>
            <a:ext cx="3240000" cy="481542"/>
          </a:xfrm>
          <a:prstGeom prst="rect">
            <a:avLst/>
          </a:prstGeom>
        </p:spPr>
        <p:txBody>
          <a:bodyPr vert="horz" wrap="square" lIns="0" tIns="172085" rIns="0" bIns="0" rtlCol="0">
            <a:spAutoFit/>
          </a:bodyPr>
          <a:lstStyle/>
          <a:p>
            <a:pPr marL="36830">
              <a:lnSpc>
                <a:spcPct val="100000"/>
              </a:lnSpc>
              <a:spcBef>
                <a:spcPts val="430"/>
              </a:spcBef>
            </a:pPr>
            <a:r>
              <a:rPr lang="de-DE" sz="2000" b="1" dirty="0">
                <a:solidFill>
                  <a:schemeClr val="tx1"/>
                </a:solidFill>
                <a:latin typeface="Open Sans SemiBold"/>
                <a:cs typeface="Open Sans SemiBold"/>
              </a:rPr>
              <a:t>IT-Sicherheit</a:t>
            </a:r>
            <a:endParaRPr sz="2000" dirty="0">
              <a:solidFill>
                <a:schemeClr val="tx1"/>
              </a:solidFill>
              <a:latin typeface="Open Sans SemiBold"/>
              <a:cs typeface="Open Sans SemiBold"/>
            </a:endParaRPr>
          </a:p>
        </p:txBody>
      </p:sp>
      <p:sp>
        <p:nvSpPr>
          <p:cNvPr id="28" name="object 18">
            <a:extLst>
              <a:ext uri="{FF2B5EF4-FFF2-40B4-BE49-F238E27FC236}">
                <a16:creationId xmlns:a16="http://schemas.microsoft.com/office/drawing/2014/main" id="{BD1E6F20-CDF7-D53B-5F77-2BC95D4F5ECD}"/>
              </a:ext>
            </a:extLst>
          </p:cNvPr>
          <p:cNvSpPr txBox="1"/>
          <p:nvPr/>
        </p:nvSpPr>
        <p:spPr>
          <a:xfrm>
            <a:off x="4969102" y="4764217"/>
            <a:ext cx="3060000" cy="748923"/>
          </a:xfrm>
          <a:prstGeom prst="rect">
            <a:avLst/>
          </a:prstGeom>
        </p:spPr>
        <p:txBody>
          <a:bodyPr vert="horz" wrap="square" lIns="0" tIns="10160" rIns="0" bIns="0" rtlCol="0">
            <a:spAutoFit/>
          </a:bodyPr>
          <a:lstStyle/>
          <a:p>
            <a:pPr marL="12700" marR="5080">
              <a:spcBef>
                <a:spcPts val="80"/>
              </a:spcBef>
            </a:pPr>
            <a:r>
              <a:rPr lang="de-DE" sz="1600" dirty="0">
                <a:latin typeface="Open Sans"/>
                <a:cs typeface="Open Sans"/>
              </a:rPr>
              <a:t>Umfassendes </a:t>
            </a:r>
            <a:br>
              <a:rPr lang="de-DE" sz="1600" dirty="0">
                <a:latin typeface="Open Sans"/>
                <a:cs typeface="Open Sans"/>
              </a:rPr>
            </a:br>
            <a:r>
              <a:rPr lang="de-DE" sz="1600" dirty="0">
                <a:latin typeface="Open Sans"/>
                <a:cs typeface="Open Sans"/>
              </a:rPr>
              <a:t>Framework an Sicherheitsmaßnahmen</a:t>
            </a:r>
          </a:p>
        </p:txBody>
      </p:sp>
      <p:sp>
        <p:nvSpPr>
          <p:cNvPr id="30" name="object 6">
            <a:extLst>
              <a:ext uri="{FF2B5EF4-FFF2-40B4-BE49-F238E27FC236}">
                <a16:creationId xmlns:a16="http://schemas.microsoft.com/office/drawing/2014/main" id="{056FC028-2D68-1BBA-C2E0-C5A7360FA173}"/>
              </a:ext>
            </a:extLst>
          </p:cNvPr>
          <p:cNvSpPr txBox="1"/>
          <p:nvPr/>
        </p:nvSpPr>
        <p:spPr>
          <a:xfrm>
            <a:off x="8534400" y="3847322"/>
            <a:ext cx="3240000" cy="481542"/>
          </a:xfrm>
          <a:prstGeom prst="rect">
            <a:avLst/>
          </a:prstGeom>
        </p:spPr>
        <p:txBody>
          <a:bodyPr vert="horz" wrap="square" lIns="0" tIns="172085" rIns="0" bIns="0" rtlCol="0">
            <a:spAutoFit/>
          </a:bodyPr>
          <a:lstStyle/>
          <a:p>
            <a:pPr marL="36830">
              <a:lnSpc>
                <a:spcPct val="100000"/>
              </a:lnSpc>
              <a:spcBef>
                <a:spcPts val="430"/>
              </a:spcBef>
            </a:pPr>
            <a:r>
              <a:rPr lang="de-DE" sz="2000" b="1" dirty="0">
                <a:solidFill>
                  <a:schemeClr val="tx1"/>
                </a:solidFill>
                <a:latin typeface="Open Sans SemiBold"/>
                <a:cs typeface="Open Sans SemiBold"/>
              </a:rPr>
              <a:t>Benutzerfreundlich</a:t>
            </a:r>
            <a:endParaRPr sz="2000" dirty="0">
              <a:solidFill>
                <a:schemeClr val="tx1"/>
              </a:solidFill>
              <a:latin typeface="Open Sans SemiBold"/>
              <a:cs typeface="Open Sans SemiBold"/>
            </a:endParaRPr>
          </a:p>
        </p:txBody>
      </p:sp>
      <p:sp>
        <p:nvSpPr>
          <p:cNvPr id="31" name="object 18">
            <a:extLst>
              <a:ext uri="{FF2B5EF4-FFF2-40B4-BE49-F238E27FC236}">
                <a16:creationId xmlns:a16="http://schemas.microsoft.com/office/drawing/2014/main" id="{CA957087-D28C-5CD8-A351-0DE52C903457}"/>
              </a:ext>
            </a:extLst>
          </p:cNvPr>
          <p:cNvSpPr txBox="1"/>
          <p:nvPr/>
        </p:nvSpPr>
        <p:spPr>
          <a:xfrm>
            <a:off x="8534400" y="4764217"/>
            <a:ext cx="3276000" cy="748923"/>
          </a:xfrm>
          <a:prstGeom prst="rect">
            <a:avLst/>
          </a:prstGeom>
        </p:spPr>
        <p:txBody>
          <a:bodyPr vert="horz" wrap="square" lIns="0" tIns="10160" rIns="0" bIns="0" rtlCol="0">
            <a:spAutoFit/>
          </a:bodyPr>
          <a:lstStyle/>
          <a:p>
            <a:pPr marL="12700" marR="5080">
              <a:spcBef>
                <a:spcPts val="80"/>
              </a:spcBef>
            </a:pPr>
            <a:r>
              <a:rPr lang="de-DE" sz="1600" dirty="0">
                <a:latin typeface="Open Sans"/>
                <a:cs typeface="Open Sans"/>
              </a:rPr>
              <a:t>Intuitive Benutzeroberfläche </a:t>
            </a:r>
            <a:br>
              <a:rPr lang="de-DE" sz="1600" dirty="0">
                <a:latin typeface="Open Sans"/>
                <a:cs typeface="Open Sans"/>
              </a:rPr>
            </a:br>
            <a:r>
              <a:rPr lang="de-DE" sz="1600" dirty="0">
                <a:latin typeface="Open Sans"/>
                <a:cs typeface="Open Sans"/>
              </a:rPr>
              <a:t>und kontinuierliche Weiterentwicklung</a:t>
            </a:r>
          </a:p>
        </p:txBody>
      </p:sp>
      <p:sp>
        <p:nvSpPr>
          <p:cNvPr id="35" name="object 5">
            <a:extLst>
              <a:ext uri="{FF2B5EF4-FFF2-40B4-BE49-F238E27FC236}">
                <a16:creationId xmlns:a16="http://schemas.microsoft.com/office/drawing/2014/main" id="{CCD10C9F-FE6C-89F2-5F20-6E5D6A42E8A1}"/>
              </a:ext>
            </a:extLst>
          </p:cNvPr>
          <p:cNvSpPr txBox="1"/>
          <p:nvPr/>
        </p:nvSpPr>
        <p:spPr>
          <a:xfrm>
            <a:off x="951000" y="3925356"/>
            <a:ext cx="3240000" cy="403508"/>
          </a:xfrm>
          <a:prstGeom prst="rect">
            <a:avLst/>
          </a:prstGeom>
        </p:spPr>
        <p:txBody>
          <a:bodyPr vert="horz" wrap="square" lIns="0" tIns="172085" rIns="0" bIns="0" rtlCol="0">
            <a:spAutoFit/>
          </a:bodyPr>
          <a:lstStyle/>
          <a:p>
            <a:pPr marL="39370" marR="728980">
              <a:lnSpc>
                <a:spcPts val="1700"/>
              </a:lnSpc>
              <a:spcBef>
                <a:spcPts val="670"/>
              </a:spcBef>
            </a:pPr>
            <a:r>
              <a:rPr lang="de-DE" sz="2000" dirty="0">
                <a:solidFill>
                  <a:schemeClr val="tx1"/>
                </a:solidFill>
                <a:latin typeface="Open Sans SemiBold"/>
                <a:cs typeface="Open Sans SemiBold"/>
              </a:rPr>
              <a:t>Schnelle Integration </a:t>
            </a:r>
          </a:p>
        </p:txBody>
      </p:sp>
      <p:sp>
        <p:nvSpPr>
          <p:cNvPr id="36" name="object 18">
            <a:extLst>
              <a:ext uri="{FF2B5EF4-FFF2-40B4-BE49-F238E27FC236}">
                <a16:creationId xmlns:a16="http://schemas.microsoft.com/office/drawing/2014/main" id="{F4066A82-83C7-4A54-B113-FAE9C3138EBD}"/>
              </a:ext>
            </a:extLst>
          </p:cNvPr>
          <p:cNvSpPr txBox="1"/>
          <p:nvPr/>
        </p:nvSpPr>
        <p:spPr>
          <a:xfrm>
            <a:off x="951000" y="4764217"/>
            <a:ext cx="3060000" cy="748923"/>
          </a:xfrm>
          <a:prstGeom prst="rect">
            <a:avLst/>
          </a:prstGeom>
        </p:spPr>
        <p:txBody>
          <a:bodyPr vert="horz" wrap="square" lIns="0" tIns="10160" rIns="0" bIns="0" rtlCol="0">
            <a:spAutoFit/>
          </a:bodyPr>
          <a:lstStyle/>
          <a:p>
            <a:pPr marL="12700" marR="5080">
              <a:spcBef>
                <a:spcPts val="80"/>
              </a:spcBef>
            </a:pPr>
            <a:r>
              <a:rPr lang="de-DE" sz="1600" dirty="0">
                <a:latin typeface="Open Sans"/>
                <a:cs typeface="Open Sans"/>
              </a:rPr>
              <a:t>Nahtlose Integration in </a:t>
            </a:r>
            <a:br>
              <a:rPr lang="de-DE" sz="1600" dirty="0">
                <a:latin typeface="Open Sans"/>
                <a:cs typeface="Open Sans"/>
              </a:rPr>
            </a:br>
            <a:r>
              <a:rPr lang="de-DE" sz="1600" dirty="0">
                <a:latin typeface="Open Sans"/>
                <a:cs typeface="Open Sans"/>
              </a:rPr>
              <a:t>Ihre bestehende IT-Infrastrukturen</a:t>
            </a:r>
          </a:p>
        </p:txBody>
      </p:sp>
      <p:pic>
        <p:nvPicPr>
          <p:cNvPr id="2" name="Grafik 1">
            <a:extLst>
              <a:ext uri="{FF2B5EF4-FFF2-40B4-BE49-F238E27FC236}">
                <a16:creationId xmlns:a16="http://schemas.microsoft.com/office/drawing/2014/main" id="{2B612247-FAC8-7300-21DD-E0B9DAC78A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020" y="2286000"/>
            <a:ext cx="1450986" cy="1672901"/>
          </a:xfrm>
          <a:prstGeom prst="rect">
            <a:avLst/>
          </a:prstGeom>
        </p:spPr>
      </p:pic>
      <p:pic>
        <p:nvPicPr>
          <p:cNvPr id="10" name="Grafik 9">
            <a:extLst>
              <a:ext uri="{FF2B5EF4-FFF2-40B4-BE49-F238E27FC236}">
                <a16:creationId xmlns:a16="http://schemas.microsoft.com/office/drawing/2014/main" id="{C007FBBE-6D90-CB1D-D0F6-DB667B5238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69102" y="2601274"/>
            <a:ext cx="1078755" cy="1208726"/>
          </a:xfrm>
          <a:prstGeom prst="rect">
            <a:avLst/>
          </a:prstGeom>
        </p:spPr>
      </p:pic>
      <p:pic>
        <p:nvPicPr>
          <p:cNvPr id="33" name="Grafik 32">
            <a:extLst>
              <a:ext uri="{FF2B5EF4-FFF2-40B4-BE49-F238E27FC236}">
                <a16:creationId xmlns:a16="http://schemas.microsoft.com/office/drawing/2014/main" id="{6ADB8534-EFD5-D1C5-BABE-516FB19172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0442" y="2823757"/>
            <a:ext cx="1121767" cy="1019788"/>
          </a:xfrm>
          <a:prstGeom prst="rect">
            <a:avLst/>
          </a:prstGeom>
        </p:spPr>
      </p:pic>
    </p:spTree>
    <p:extLst>
      <p:ext uri="{BB962C8B-B14F-4D97-AF65-F5344CB8AC3E}">
        <p14:creationId xmlns:p14="http://schemas.microsoft.com/office/powerpoint/2010/main" val="4199519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42BCA-5DA3-B07B-F430-3452D7B4B216}"/>
            </a:ext>
          </a:extLst>
        </p:cNvPr>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8E77B21A-A166-6606-4FA4-A7CB3F55816F}"/>
              </a:ext>
            </a:extLst>
          </p:cNvPr>
          <p:cNvCxnSpPr>
            <a:cxnSpLocks/>
          </p:cNvCxnSpPr>
          <p:nvPr/>
        </p:nvCxnSpPr>
        <p:spPr>
          <a:xfrm>
            <a:off x="609600" y="1811538"/>
            <a:ext cx="1097280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 name="Textfeld 6">
            <a:extLst>
              <a:ext uri="{FF2B5EF4-FFF2-40B4-BE49-F238E27FC236}">
                <a16:creationId xmlns:a16="http://schemas.microsoft.com/office/drawing/2014/main" id="{B571F2E9-FA40-9350-963E-D1E5A478D6D0}"/>
              </a:ext>
            </a:extLst>
          </p:cNvPr>
          <p:cNvSpPr txBox="1"/>
          <p:nvPr/>
        </p:nvSpPr>
        <p:spPr>
          <a:xfrm>
            <a:off x="609600" y="148903"/>
            <a:ext cx="5870518" cy="584775"/>
          </a:xfrm>
          <a:prstGeom prst="rect">
            <a:avLst/>
          </a:prstGeom>
          <a:noFill/>
        </p:spPr>
        <p:txBody>
          <a:bodyPr wrap="none" rtlCol="0">
            <a:spAutoFit/>
          </a:bodyPr>
          <a:lstStyle/>
          <a:p>
            <a:r>
              <a:rPr lang="de-DE" sz="1600" dirty="0">
                <a:latin typeface="Open Sans" panose="020B0606030504020204" pitchFamily="34" charset="0"/>
                <a:ea typeface="Open Sans" panose="020B0606030504020204" pitchFamily="34" charset="0"/>
                <a:cs typeface="Open Sans" panose="020B0606030504020204" pitchFamily="34" charset="0"/>
              </a:rPr>
              <a:t>Elektronische Rechnung mit Übergangsfrist bis Ende 2027!</a:t>
            </a:r>
          </a:p>
          <a:p>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Gerader Verbinder 8">
            <a:extLst>
              <a:ext uri="{FF2B5EF4-FFF2-40B4-BE49-F238E27FC236}">
                <a16:creationId xmlns:a16="http://schemas.microsoft.com/office/drawing/2014/main" id="{F82C8E74-851D-6884-7C20-74328D7B966F}"/>
              </a:ext>
            </a:extLst>
          </p:cNvPr>
          <p:cNvCxnSpPr>
            <a:cxnSpLocks/>
          </p:cNvCxnSpPr>
          <p:nvPr/>
        </p:nvCxnSpPr>
        <p:spPr>
          <a:xfrm>
            <a:off x="1600200" y="1807424"/>
            <a:ext cx="0" cy="470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7295EB37-7E64-56A8-028C-B496DDBA8B78}"/>
              </a:ext>
            </a:extLst>
          </p:cNvPr>
          <p:cNvCxnSpPr>
            <a:cxnSpLocks/>
          </p:cNvCxnSpPr>
          <p:nvPr/>
        </p:nvCxnSpPr>
        <p:spPr>
          <a:xfrm>
            <a:off x="5867400" y="1807423"/>
            <a:ext cx="0" cy="470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6009278-D4DE-F9FC-E7AD-5D7DD6FB93F4}"/>
              </a:ext>
            </a:extLst>
          </p:cNvPr>
          <p:cNvCxnSpPr>
            <a:cxnSpLocks/>
          </p:cNvCxnSpPr>
          <p:nvPr/>
        </p:nvCxnSpPr>
        <p:spPr>
          <a:xfrm>
            <a:off x="9675283" y="1807422"/>
            <a:ext cx="0" cy="470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C0C8A4F-B664-435C-0F0B-F1E2BC65C71C}"/>
              </a:ext>
            </a:extLst>
          </p:cNvPr>
          <p:cNvSpPr txBox="1"/>
          <p:nvPr/>
        </p:nvSpPr>
        <p:spPr>
          <a:xfrm>
            <a:off x="647855" y="1418522"/>
            <a:ext cx="1904689" cy="338554"/>
          </a:xfrm>
          <a:prstGeom prst="rect">
            <a:avLst/>
          </a:prstGeom>
          <a:noFill/>
        </p:spPr>
        <p:txBody>
          <a:bodyPr wrap="none" rtlCol="0">
            <a:spAutoFit/>
          </a:bodyPr>
          <a:lstStyle/>
          <a:p>
            <a:r>
              <a:rPr lang="de-DE" sz="1600" dirty="0">
                <a:latin typeface="Open Sans SemiBold" panose="020B0706030804020204" pitchFamily="34" charset="0"/>
                <a:ea typeface="Open Sans SemiBold" panose="020B0706030804020204" pitchFamily="34" charset="0"/>
                <a:cs typeface="Open Sans SemiBold" panose="020B0706030804020204" pitchFamily="34" charset="0"/>
              </a:rPr>
              <a:t>Bis Ende 2026 gilt</a:t>
            </a:r>
          </a:p>
        </p:txBody>
      </p:sp>
      <p:sp>
        <p:nvSpPr>
          <p:cNvPr id="13" name="Textfeld 12">
            <a:extLst>
              <a:ext uri="{FF2B5EF4-FFF2-40B4-BE49-F238E27FC236}">
                <a16:creationId xmlns:a16="http://schemas.microsoft.com/office/drawing/2014/main" id="{315DD16D-BCCF-7102-7D31-9F9527773731}"/>
              </a:ext>
            </a:extLst>
          </p:cNvPr>
          <p:cNvSpPr txBox="1"/>
          <p:nvPr/>
        </p:nvSpPr>
        <p:spPr>
          <a:xfrm>
            <a:off x="4876799" y="1416321"/>
            <a:ext cx="1904689" cy="338554"/>
          </a:xfrm>
          <a:prstGeom prst="rect">
            <a:avLst/>
          </a:prstGeom>
          <a:noFill/>
        </p:spPr>
        <p:txBody>
          <a:bodyPr wrap="none" rtlCol="0">
            <a:spAutoFit/>
          </a:bodyPr>
          <a:lstStyle/>
          <a:p>
            <a:r>
              <a:rPr lang="de-DE" sz="1600" dirty="0">
                <a:latin typeface="Open Sans SemiBold" panose="020B0706030804020204" pitchFamily="34" charset="0"/>
                <a:ea typeface="Open Sans SemiBold" panose="020B0706030804020204" pitchFamily="34" charset="0"/>
                <a:cs typeface="Open Sans SemiBold" panose="020B0706030804020204" pitchFamily="34" charset="0"/>
              </a:rPr>
              <a:t>Bis Ende 2027 gilt</a:t>
            </a:r>
          </a:p>
        </p:txBody>
      </p:sp>
      <p:sp>
        <p:nvSpPr>
          <p:cNvPr id="14" name="Textfeld 13">
            <a:extLst>
              <a:ext uri="{FF2B5EF4-FFF2-40B4-BE49-F238E27FC236}">
                <a16:creationId xmlns:a16="http://schemas.microsoft.com/office/drawing/2014/main" id="{3469FC14-FC5F-FB38-2AEF-875DCA6FB74D}"/>
              </a:ext>
            </a:extLst>
          </p:cNvPr>
          <p:cNvSpPr txBox="1"/>
          <p:nvPr/>
        </p:nvSpPr>
        <p:spPr>
          <a:xfrm>
            <a:off x="9009075" y="1417985"/>
            <a:ext cx="1332416" cy="338554"/>
          </a:xfrm>
          <a:prstGeom prst="rect">
            <a:avLst/>
          </a:prstGeom>
          <a:noFill/>
        </p:spPr>
        <p:txBody>
          <a:bodyPr wrap="none" rtlCol="0">
            <a:spAutoFit/>
          </a:bodyPr>
          <a:lstStyle/>
          <a:p>
            <a:r>
              <a:rPr lang="de-DE" sz="1600" dirty="0">
                <a:latin typeface="Open Sans SemiBold" panose="020B0706030804020204" pitchFamily="34" charset="0"/>
                <a:ea typeface="Open Sans SemiBold" panose="020B0706030804020204" pitchFamily="34" charset="0"/>
                <a:cs typeface="Open Sans SemiBold" panose="020B0706030804020204" pitchFamily="34" charset="0"/>
              </a:rPr>
              <a:t>Ab 2028 gilt</a:t>
            </a:r>
          </a:p>
        </p:txBody>
      </p:sp>
      <p:sp>
        <p:nvSpPr>
          <p:cNvPr id="16" name="Textfeld 15">
            <a:extLst>
              <a:ext uri="{FF2B5EF4-FFF2-40B4-BE49-F238E27FC236}">
                <a16:creationId xmlns:a16="http://schemas.microsoft.com/office/drawing/2014/main" id="{AC101ADA-75F5-2D70-6C20-7250DEAB5B89}"/>
              </a:ext>
            </a:extLst>
          </p:cNvPr>
          <p:cNvSpPr txBox="1"/>
          <p:nvPr/>
        </p:nvSpPr>
        <p:spPr>
          <a:xfrm>
            <a:off x="571028" y="2281310"/>
            <a:ext cx="2547202" cy="1169551"/>
          </a:xfrm>
          <a:prstGeom prst="rect">
            <a:avLst/>
          </a:prstGeom>
          <a:noFill/>
        </p:spPr>
        <p:txBody>
          <a:bodyPr wrap="square" rtlCol="0">
            <a:spAutoFit/>
          </a:bodyPr>
          <a:lstStyle/>
          <a:p>
            <a:r>
              <a:rPr lang="de-DE" sz="1400" dirty="0">
                <a:latin typeface="Open Sans" panose="020B0606030504020204" pitchFamily="34" charset="0"/>
                <a:ea typeface="Open Sans" panose="020B0606030504020204" pitchFamily="34" charset="0"/>
                <a:cs typeface="Open Sans" panose="020B0606030504020204" pitchFamily="34" charset="0"/>
              </a:rPr>
              <a:t>Klassische Rechnungen (PDF, Print) </a:t>
            </a:r>
            <a:r>
              <a:rPr lang="de-DE" sz="1400" dirty="0">
                <a:latin typeface="Open Sans SemiBold" panose="020B0706030804020204" pitchFamily="34" charset="0"/>
                <a:ea typeface="Open Sans SemiBold" panose="020B0706030804020204" pitchFamily="34" charset="0"/>
                <a:cs typeface="Open Sans SemiBold" panose="020B0706030804020204" pitchFamily="34" charset="0"/>
              </a:rPr>
              <a:t>dürfen weiterhin übertragen</a:t>
            </a:r>
            <a:r>
              <a:rPr lang="de-DE" sz="1400" dirty="0">
                <a:latin typeface="Open Sans" panose="020B0606030504020204" pitchFamily="34" charset="0"/>
                <a:ea typeface="Open Sans" panose="020B0606030504020204" pitchFamily="34" charset="0"/>
                <a:cs typeface="Open Sans" panose="020B0606030504020204" pitchFamily="34" charset="0"/>
              </a:rPr>
              <a:t> werden, wenn der Empfänger zustimmt</a:t>
            </a:r>
            <a:endParaRPr lang="de-DE" sz="1400" dirty="0"/>
          </a:p>
        </p:txBody>
      </p:sp>
      <p:sp>
        <p:nvSpPr>
          <p:cNvPr id="17" name="Textfeld 16">
            <a:extLst>
              <a:ext uri="{FF2B5EF4-FFF2-40B4-BE49-F238E27FC236}">
                <a16:creationId xmlns:a16="http://schemas.microsoft.com/office/drawing/2014/main" id="{CDE8023C-B78D-016E-7618-7189F16E2E05}"/>
              </a:ext>
            </a:extLst>
          </p:cNvPr>
          <p:cNvSpPr txBox="1"/>
          <p:nvPr/>
        </p:nvSpPr>
        <p:spPr>
          <a:xfrm>
            <a:off x="4457700" y="2287453"/>
            <a:ext cx="2819400" cy="1384995"/>
          </a:xfrm>
          <a:prstGeom prst="rect">
            <a:avLst/>
          </a:prstGeom>
          <a:noFill/>
        </p:spPr>
        <p:txBody>
          <a:bodyPr wrap="square" rtlCol="0">
            <a:spAutoFit/>
          </a:bodyPr>
          <a:lstStyle/>
          <a:p>
            <a:r>
              <a:rPr lang="de-DE" sz="1400" dirty="0">
                <a:latin typeface="Open Sans" panose="020B0606030504020204" pitchFamily="34" charset="0"/>
                <a:ea typeface="Open Sans" panose="020B0606030504020204" pitchFamily="34" charset="0"/>
                <a:cs typeface="Open Sans" panose="020B0606030504020204" pitchFamily="34" charset="0"/>
              </a:rPr>
              <a:t>Klassische Rechnungen </a:t>
            </a:r>
            <a:r>
              <a:rPr lang="de-DE" sz="1400" dirty="0">
                <a:latin typeface="Open Sans SemiBold" panose="020B0706030804020204" pitchFamily="34" charset="0"/>
                <a:ea typeface="Open Sans SemiBold" panose="020B0706030804020204" pitchFamily="34" charset="0"/>
                <a:cs typeface="Open Sans SemiBold" panose="020B0706030804020204" pitchFamily="34" charset="0"/>
              </a:rPr>
              <a:t>dürfen weiterhin übertragen werden, wenn der Empfänger zustimmt </a:t>
            </a:r>
            <a:r>
              <a:rPr lang="de-DE" sz="1400" dirty="0">
                <a:latin typeface="Open Sans" panose="020B0606030504020204" pitchFamily="34" charset="0"/>
                <a:ea typeface="Open Sans" panose="020B0606030504020204" pitchFamily="34" charset="0"/>
                <a:cs typeface="Open Sans" panose="020B0606030504020204" pitchFamily="34" charset="0"/>
              </a:rPr>
              <a:t>und Vorjahresumsatz des Rechnungsaussteller </a:t>
            </a:r>
            <a:br>
              <a:rPr lang="de-DE" sz="1400" dirty="0">
                <a:latin typeface="Open Sans" panose="020B0606030504020204" pitchFamily="34" charset="0"/>
                <a:ea typeface="Open Sans" panose="020B0606030504020204" pitchFamily="34" charset="0"/>
                <a:cs typeface="Open Sans" panose="020B0606030504020204" pitchFamily="34" charset="0"/>
              </a:rPr>
            </a:br>
            <a:r>
              <a:rPr lang="de-DE" sz="1400" dirty="0">
                <a:latin typeface="Open Sans" panose="020B0606030504020204" pitchFamily="34" charset="0"/>
                <a:ea typeface="Open Sans" panose="020B0606030504020204" pitchFamily="34" charset="0"/>
                <a:cs typeface="Open Sans" panose="020B0606030504020204" pitchFamily="34" charset="0"/>
              </a:rPr>
              <a:t>&lt; 800k€ beträgt.</a:t>
            </a:r>
          </a:p>
        </p:txBody>
      </p:sp>
      <p:sp>
        <p:nvSpPr>
          <p:cNvPr id="18" name="Textfeld 17">
            <a:extLst>
              <a:ext uri="{FF2B5EF4-FFF2-40B4-BE49-F238E27FC236}">
                <a16:creationId xmlns:a16="http://schemas.microsoft.com/office/drawing/2014/main" id="{5924D246-6DA0-2D5D-AD23-98EE58E5C400}"/>
              </a:ext>
            </a:extLst>
          </p:cNvPr>
          <p:cNvSpPr txBox="1"/>
          <p:nvPr/>
        </p:nvSpPr>
        <p:spPr>
          <a:xfrm>
            <a:off x="8616570" y="2278151"/>
            <a:ext cx="2708943" cy="954107"/>
          </a:xfrm>
          <a:prstGeom prst="rect">
            <a:avLst/>
          </a:prstGeom>
          <a:noFill/>
        </p:spPr>
        <p:txBody>
          <a:bodyPr wrap="square" rtlCol="0">
            <a:spAutoFit/>
          </a:bodyPr>
          <a:lstStyle/>
          <a:p>
            <a:r>
              <a:rPr lang="de-DE" sz="1400" dirty="0">
                <a:latin typeface="Open Sans" panose="020B0606030504020204" pitchFamily="34" charset="0"/>
                <a:ea typeface="Open Sans" panose="020B0606030504020204" pitchFamily="34" charset="0"/>
                <a:cs typeface="Open Sans" panose="020B0606030504020204" pitchFamily="34" charset="0"/>
              </a:rPr>
              <a:t>Es dürfen </a:t>
            </a:r>
            <a:r>
              <a:rPr lang="de-DE" sz="1400" dirty="0">
                <a:latin typeface="Open Sans SemiBold" panose="020B0706030804020204" pitchFamily="34" charset="0"/>
                <a:ea typeface="Open Sans SemiBold" panose="020B0706030804020204" pitchFamily="34" charset="0"/>
                <a:cs typeface="Open Sans SemiBold" panose="020B0706030804020204" pitchFamily="34" charset="0"/>
              </a:rPr>
              <a:t>keine klassischen Rechnungen mehr</a:t>
            </a:r>
            <a:r>
              <a:rPr lang="de-DE" sz="1400" dirty="0">
                <a:latin typeface="Open Sans" panose="020B0606030504020204" pitchFamily="34" charset="0"/>
                <a:ea typeface="Open Sans" panose="020B0606030504020204" pitchFamily="34" charset="0"/>
                <a:cs typeface="Open Sans" panose="020B0606030504020204" pitchFamily="34" charset="0"/>
              </a:rPr>
              <a:t> ausgestellt werden. Einführung eines Meldesystems.</a:t>
            </a:r>
          </a:p>
        </p:txBody>
      </p:sp>
      <p:sp>
        <p:nvSpPr>
          <p:cNvPr id="24" name="Textfeld 23">
            <a:extLst>
              <a:ext uri="{FF2B5EF4-FFF2-40B4-BE49-F238E27FC236}">
                <a16:creationId xmlns:a16="http://schemas.microsoft.com/office/drawing/2014/main" id="{96445B5D-C25C-42CE-F763-202D75F178D9}"/>
              </a:ext>
            </a:extLst>
          </p:cNvPr>
          <p:cNvSpPr txBox="1"/>
          <p:nvPr/>
        </p:nvSpPr>
        <p:spPr>
          <a:xfrm>
            <a:off x="1693235" y="4779890"/>
            <a:ext cx="8271816" cy="830997"/>
          </a:xfrm>
          <a:prstGeom prst="rect">
            <a:avLst/>
          </a:prstGeom>
          <a:noFill/>
        </p:spPr>
        <p:txBody>
          <a:bodyPr wrap="none" rtlCol="0">
            <a:spAutoFit/>
          </a:bodyPr>
          <a:lstStyle/>
          <a:p>
            <a:pPr algn="ctr"/>
            <a:r>
              <a:rPr lang="de-DE" sz="1600" dirty="0">
                <a:latin typeface="Open Sans" panose="020B0606030504020204" pitchFamily="34" charset="0"/>
                <a:ea typeface="Open Sans" panose="020B0606030504020204" pitchFamily="34" charset="0"/>
                <a:cs typeface="Open Sans" panose="020B0606030504020204" pitchFamily="34" charset="0"/>
              </a:rPr>
              <a:t>Für Rechnungsempfänger gilt:</a:t>
            </a:r>
          </a:p>
          <a:p>
            <a:pPr algn="ctr"/>
            <a:r>
              <a:rPr lang="de-DE" sz="1600" dirty="0">
                <a:latin typeface="Open Sans SemiBold" panose="020B0706030804020204" pitchFamily="34" charset="0"/>
                <a:ea typeface="Open Sans SemiBold" panose="020B0706030804020204" pitchFamily="34" charset="0"/>
                <a:cs typeface="Open Sans SemiBold" panose="020B0706030804020204" pitchFamily="34" charset="0"/>
              </a:rPr>
              <a:t>Rechnungen im Format </a:t>
            </a:r>
            <a:r>
              <a:rPr lang="de-DE" sz="1600" dirty="0" err="1">
                <a:latin typeface="Open Sans SemiBold" panose="020B0706030804020204" pitchFamily="34" charset="0"/>
                <a:ea typeface="Open Sans SemiBold" panose="020B0706030804020204" pitchFamily="34" charset="0"/>
                <a:cs typeface="Open Sans SemiBold" panose="020B0706030804020204" pitchFamily="34" charset="0"/>
              </a:rPr>
              <a:t>XRechnung</a:t>
            </a:r>
            <a:r>
              <a:rPr lang="de-DE" sz="1600" dirty="0">
                <a:latin typeface="Open Sans SemiBold" panose="020B0706030804020204" pitchFamily="34" charset="0"/>
                <a:ea typeface="Open Sans SemiBold" panose="020B0706030804020204" pitchFamily="34" charset="0"/>
                <a:cs typeface="Open Sans SemiBold" panose="020B0706030804020204" pitchFamily="34" charset="0"/>
              </a:rPr>
              <a:t> müssen angenommen und akzeptiert werden!</a:t>
            </a:r>
          </a:p>
          <a:p>
            <a:pPr algn="ct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477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BB998-354F-A5EC-6290-5EB541DBE5A9}"/>
            </a:ext>
          </a:extLst>
        </p:cNvPr>
        <p:cNvGrpSpPr/>
        <p:nvPr/>
      </p:nvGrpSpPr>
      <p:grpSpPr>
        <a:xfrm>
          <a:off x="0" y="0"/>
          <a:ext cx="0" cy="0"/>
          <a:chOff x="0" y="0"/>
          <a:chExt cx="0" cy="0"/>
        </a:xfrm>
      </p:grpSpPr>
      <p:grpSp>
        <p:nvGrpSpPr>
          <p:cNvPr id="11" name="Gruppieren 10">
            <a:extLst>
              <a:ext uri="{FF2B5EF4-FFF2-40B4-BE49-F238E27FC236}">
                <a16:creationId xmlns:a16="http://schemas.microsoft.com/office/drawing/2014/main" id="{B97E6F31-A66E-886D-4DB6-0E909E7C1285}"/>
              </a:ext>
            </a:extLst>
          </p:cNvPr>
          <p:cNvGrpSpPr/>
          <p:nvPr/>
        </p:nvGrpSpPr>
        <p:grpSpPr>
          <a:xfrm>
            <a:off x="1066801" y="1042272"/>
            <a:ext cx="9896852" cy="5450458"/>
            <a:chOff x="1571190" y="1320053"/>
            <a:chExt cx="8888073" cy="4894896"/>
          </a:xfrm>
        </p:grpSpPr>
        <p:pic>
          <p:nvPicPr>
            <p:cNvPr id="2" name="Grafik 1">
              <a:extLst>
                <a:ext uri="{FF2B5EF4-FFF2-40B4-BE49-F238E27FC236}">
                  <a16:creationId xmlns:a16="http://schemas.microsoft.com/office/drawing/2014/main" id="{84F7886F-1B1F-9CFC-11CC-D3352D979889}"/>
                </a:ext>
              </a:extLst>
            </p:cNvPr>
            <p:cNvPicPr>
              <a:picLocks noChangeAspect="1"/>
            </p:cNvPicPr>
            <p:nvPr/>
          </p:nvPicPr>
          <p:blipFill>
            <a:blip r:embed="rId3"/>
            <a:stretch>
              <a:fillRect/>
            </a:stretch>
          </p:blipFill>
          <p:spPr>
            <a:xfrm>
              <a:off x="1571191" y="1331533"/>
              <a:ext cx="3805433" cy="4369777"/>
            </a:xfrm>
            <a:prstGeom prst="rect">
              <a:avLst/>
            </a:prstGeom>
          </p:spPr>
        </p:pic>
        <p:pic>
          <p:nvPicPr>
            <p:cNvPr id="4" name="Grafik 3">
              <a:extLst>
                <a:ext uri="{FF2B5EF4-FFF2-40B4-BE49-F238E27FC236}">
                  <a16:creationId xmlns:a16="http://schemas.microsoft.com/office/drawing/2014/main" id="{5DB513B0-5E3F-D9BD-FFFB-FC777A18E1E7}"/>
                </a:ext>
              </a:extLst>
            </p:cNvPr>
            <p:cNvPicPr>
              <a:picLocks noChangeAspect="1"/>
            </p:cNvPicPr>
            <p:nvPr/>
          </p:nvPicPr>
          <p:blipFill>
            <a:blip r:embed="rId4"/>
            <a:stretch>
              <a:fillRect/>
            </a:stretch>
          </p:blipFill>
          <p:spPr>
            <a:xfrm>
              <a:off x="6815378" y="1320053"/>
              <a:ext cx="3643884" cy="4369777"/>
            </a:xfrm>
            <a:prstGeom prst="rect">
              <a:avLst/>
            </a:prstGeom>
          </p:spPr>
        </p:pic>
        <p:sp>
          <p:nvSpPr>
            <p:cNvPr id="5" name="Rechteck: abgerundete Ecken 4">
              <a:extLst>
                <a:ext uri="{FF2B5EF4-FFF2-40B4-BE49-F238E27FC236}">
                  <a16:creationId xmlns:a16="http://schemas.microsoft.com/office/drawing/2014/main" id="{A7C6817E-4A0F-1BFD-6AD5-E1A98E19075E}"/>
                </a:ext>
              </a:extLst>
            </p:cNvPr>
            <p:cNvSpPr>
              <a:spLocks/>
            </p:cNvSpPr>
            <p:nvPr/>
          </p:nvSpPr>
          <p:spPr>
            <a:xfrm>
              <a:off x="1571190" y="5790998"/>
              <a:ext cx="3805433" cy="423951"/>
            </a:xfrm>
            <a:prstGeom prst="round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Open Sans" panose="020B0606030504020204" pitchFamily="34" charset="0"/>
                  <a:ea typeface="Open Sans" panose="020B0606030504020204" pitchFamily="34" charset="0"/>
                  <a:cs typeface="Open Sans" panose="020B0606030504020204" pitchFamily="34" charset="0"/>
                </a:rPr>
                <a:t>Heute - PDF</a:t>
              </a:r>
            </a:p>
          </p:txBody>
        </p:sp>
        <p:sp>
          <p:nvSpPr>
            <p:cNvPr id="6" name="Rechteck: abgerundete Ecken 5">
              <a:extLst>
                <a:ext uri="{FF2B5EF4-FFF2-40B4-BE49-F238E27FC236}">
                  <a16:creationId xmlns:a16="http://schemas.microsoft.com/office/drawing/2014/main" id="{00BCE8B5-8A00-141B-F67B-0BD730B71E7C}"/>
                </a:ext>
              </a:extLst>
            </p:cNvPr>
            <p:cNvSpPr>
              <a:spLocks/>
            </p:cNvSpPr>
            <p:nvPr/>
          </p:nvSpPr>
          <p:spPr>
            <a:xfrm>
              <a:off x="6815379" y="5790998"/>
              <a:ext cx="3643884" cy="423951"/>
            </a:xfrm>
            <a:prstGeom prst="round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Open Sans" panose="020B0606030504020204" pitchFamily="34" charset="0"/>
                  <a:ea typeface="Open Sans" panose="020B0606030504020204" pitchFamily="34" charset="0"/>
                  <a:cs typeface="Open Sans" panose="020B0606030504020204" pitchFamily="34" charset="0"/>
                </a:rPr>
                <a:t>Ab 2025 - </a:t>
              </a:r>
              <a:r>
                <a:rPr lang="de-DE" dirty="0" err="1">
                  <a:latin typeface="Open Sans" panose="020B0606030504020204" pitchFamily="34" charset="0"/>
                  <a:ea typeface="Open Sans" panose="020B0606030504020204" pitchFamily="34" charset="0"/>
                  <a:cs typeface="Open Sans" panose="020B0606030504020204" pitchFamily="34" charset="0"/>
                </a:rPr>
                <a:t>xRechnung</a:t>
              </a: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Pfeil: nach rechts 6">
              <a:extLst>
                <a:ext uri="{FF2B5EF4-FFF2-40B4-BE49-F238E27FC236}">
                  <a16:creationId xmlns:a16="http://schemas.microsoft.com/office/drawing/2014/main" id="{FF7B88F1-931F-8A1D-0F34-18269D1C2BD3}"/>
                </a:ext>
              </a:extLst>
            </p:cNvPr>
            <p:cNvSpPr/>
            <p:nvPr/>
          </p:nvSpPr>
          <p:spPr>
            <a:xfrm>
              <a:off x="5705653" y="3243753"/>
              <a:ext cx="940474" cy="525886"/>
            </a:xfrm>
            <a:prstGeom prst="rightArrow">
              <a:avLst>
                <a:gd name="adj1" fmla="val 37277"/>
                <a:gd name="adj2" fmla="val 86048"/>
              </a:avLst>
            </a:prstGeom>
            <a:solidFill>
              <a:srgbClr val="4454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sp>
        <p:nvSpPr>
          <p:cNvPr id="10" name="Textfeld 9">
            <a:extLst>
              <a:ext uri="{FF2B5EF4-FFF2-40B4-BE49-F238E27FC236}">
                <a16:creationId xmlns:a16="http://schemas.microsoft.com/office/drawing/2014/main" id="{24AAD156-332D-26DA-509A-2398712C6818}"/>
              </a:ext>
            </a:extLst>
          </p:cNvPr>
          <p:cNvSpPr txBox="1"/>
          <p:nvPr/>
        </p:nvSpPr>
        <p:spPr>
          <a:xfrm>
            <a:off x="609600" y="152400"/>
            <a:ext cx="5096267" cy="369332"/>
          </a:xfrm>
          <a:prstGeom prst="rect">
            <a:avLst/>
          </a:prstGeom>
          <a:noFill/>
        </p:spPr>
        <p:txBody>
          <a:bodyPr wrap="none" rtlCol="0">
            <a:spAutoFit/>
          </a:bodyPr>
          <a:lstStyle/>
          <a:p>
            <a:r>
              <a:rPr lang="en-US" sz="1800" dirty="0">
                <a:solidFill>
                  <a:srgbClr val="282828"/>
                </a:solidFill>
              </a:rPr>
              <a:t>XRechnung B2B – Was es </a:t>
            </a:r>
            <a:r>
              <a:rPr lang="en-US" sz="1800" dirty="0" err="1">
                <a:solidFill>
                  <a:srgbClr val="282828"/>
                </a:solidFill>
              </a:rPr>
              <a:t>zu</a:t>
            </a:r>
            <a:r>
              <a:rPr lang="en-US" sz="1800" dirty="0">
                <a:solidFill>
                  <a:srgbClr val="282828"/>
                </a:solidFill>
              </a:rPr>
              <a:t> </a:t>
            </a:r>
            <a:r>
              <a:rPr lang="en-US" sz="1800" dirty="0" err="1">
                <a:solidFill>
                  <a:srgbClr val="282828"/>
                </a:solidFill>
              </a:rPr>
              <a:t>unterscheiden</a:t>
            </a:r>
            <a:r>
              <a:rPr lang="en-US" sz="1800" dirty="0">
                <a:solidFill>
                  <a:srgbClr val="282828"/>
                </a:solidFill>
              </a:rPr>
              <a:t> gilt</a:t>
            </a: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32708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B77B0-301B-FFBA-B0AB-8254F27E9CFF}"/>
            </a:ext>
          </a:extLst>
        </p:cNvPr>
        <p:cNvGrpSpPr/>
        <p:nvPr/>
      </p:nvGrpSpPr>
      <p:grpSpPr>
        <a:xfrm>
          <a:off x="0" y="0"/>
          <a:ext cx="0" cy="0"/>
          <a:chOff x="0" y="0"/>
          <a:chExt cx="0" cy="0"/>
        </a:xfrm>
      </p:grpSpPr>
      <p:grpSp>
        <p:nvGrpSpPr>
          <p:cNvPr id="3" name="Gruppieren 2">
            <a:extLst>
              <a:ext uri="{FF2B5EF4-FFF2-40B4-BE49-F238E27FC236}">
                <a16:creationId xmlns:a16="http://schemas.microsoft.com/office/drawing/2014/main" id="{AFA08515-EAEB-1975-EF39-26160122A8AF}"/>
              </a:ext>
            </a:extLst>
          </p:cNvPr>
          <p:cNvGrpSpPr/>
          <p:nvPr/>
        </p:nvGrpSpPr>
        <p:grpSpPr>
          <a:xfrm>
            <a:off x="1347577" y="1143000"/>
            <a:ext cx="9551575" cy="5102538"/>
            <a:chOff x="2064123" y="1599835"/>
            <a:chExt cx="8192864" cy="4425070"/>
          </a:xfrm>
        </p:grpSpPr>
        <p:sp>
          <p:nvSpPr>
            <p:cNvPr id="39" name="Rechteck: abgerundete Ecken 38">
              <a:extLst>
                <a:ext uri="{FF2B5EF4-FFF2-40B4-BE49-F238E27FC236}">
                  <a16:creationId xmlns:a16="http://schemas.microsoft.com/office/drawing/2014/main" id="{A050D4A9-D03D-06C5-A7C8-70A505D2D342}"/>
                </a:ext>
              </a:extLst>
            </p:cNvPr>
            <p:cNvSpPr/>
            <p:nvPr/>
          </p:nvSpPr>
          <p:spPr>
            <a:xfrm>
              <a:off x="4205143" y="1964116"/>
              <a:ext cx="1150281" cy="3173348"/>
            </a:xfrm>
            <a:prstGeom prst="roundRect">
              <a:avLst>
                <a:gd name="adj" fmla="val 12882"/>
              </a:avLst>
            </a:prstGeom>
            <a:solidFill>
              <a:srgbClr val="7DB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abgerundete Ecken 39">
              <a:extLst>
                <a:ext uri="{FF2B5EF4-FFF2-40B4-BE49-F238E27FC236}">
                  <a16:creationId xmlns:a16="http://schemas.microsoft.com/office/drawing/2014/main" id="{CD23EF2D-B795-CD5E-DBCC-0F1FED216C79}"/>
                </a:ext>
              </a:extLst>
            </p:cNvPr>
            <p:cNvSpPr>
              <a:spLocks/>
            </p:cNvSpPr>
            <p:nvPr/>
          </p:nvSpPr>
          <p:spPr>
            <a:xfrm>
              <a:off x="6019911" y="3265889"/>
              <a:ext cx="1150281" cy="841076"/>
            </a:xfrm>
            <a:prstGeom prst="roundRect">
              <a:avLst/>
            </a:prstGeom>
            <a:solidFill>
              <a:srgbClr val="7DB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abgerundete Ecken 40">
              <a:extLst>
                <a:ext uri="{FF2B5EF4-FFF2-40B4-BE49-F238E27FC236}">
                  <a16:creationId xmlns:a16="http://schemas.microsoft.com/office/drawing/2014/main" id="{1DD8C980-2D5F-3496-E7E5-4D370ABE099B}"/>
                </a:ext>
              </a:extLst>
            </p:cNvPr>
            <p:cNvSpPr>
              <a:spLocks/>
            </p:cNvSpPr>
            <p:nvPr/>
          </p:nvSpPr>
          <p:spPr>
            <a:xfrm>
              <a:off x="6019911" y="1975228"/>
              <a:ext cx="1150281" cy="801997"/>
            </a:xfrm>
            <a:prstGeom prst="roundRect">
              <a:avLst/>
            </a:prstGeom>
            <a:solidFill>
              <a:srgbClr val="7DB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abgerundete Ecken 41">
              <a:extLst>
                <a:ext uri="{FF2B5EF4-FFF2-40B4-BE49-F238E27FC236}">
                  <a16:creationId xmlns:a16="http://schemas.microsoft.com/office/drawing/2014/main" id="{08DA7277-EA41-5457-41D5-C67B4570A40F}"/>
                </a:ext>
              </a:extLst>
            </p:cNvPr>
            <p:cNvSpPr/>
            <p:nvPr/>
          </p:nvSpPr>
          <p:spPr>
            <a:xfrm>
              <a:off x="3768429" y="1599835"/>
              <a:ext cx="3805789" cy="3878129"/>
            </a:xfrm>
            <a:prstGeom prst="roundRect">
              <a:avLst>
                <a:gd name="adj" fmla="val 7285"/>
              </a:avLst>
            </a:prstGeom>
            <a:noFill/>
            <a:ln>
              <a:prstDash val="dash"/>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3" name="Gerade Verbindung mit Pfeil 42">
              <a:extLst>
                <a:ext uri="{FF2B5EF4-FFF2-40B4-BE49-F238E27FC236}">
                  <a16:creationId xmlns:a16="http://schemas.microsoft.com/office/drawing/2014/main" id="{857B6A91-65C6-7F64-4ACE-304CBDCD70D1}"/>
                </a:ext>
              </a:extLst>
            </p:cNvPr>
            <p:cNvCxnSpPr>
              <a:cxnSpLocks/>
            </p:cNvCxnSpPr>
            <p:nvPr/>
          </p:nvCxnSpPr>
          <p:spPr>
            <a:xfrm>
              <a:off x="7316962" y="2405004"/>
              <a:ext cx="1805098" cy="0"/>
            </a:xfrm>
            <a:prstGeom prst="straightConnector1">
              <a:avLst/>
            </a:prstGeom>
            <a:ln>
              <a:solidFill>
                <a:srgbClr val="44546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AB9390A2-ECD5-19B2-870F-85A8D209500B}"/>
                </a:ext>
              </a:extLst>
            </p:cNvPr>
            <p:cNvSpPr txBox="1"/>
            <p:nvPr/>
          </p:nvSpPr>
          <p:spPr>
            <a:xfrm>
              <a:off x="6158313" y="2356068"/>
              <a:ext cx="846707" cy="400110"/>
            </a:xfrm>
            <a:prstGeom prst="rect">
              <a:avLst/>
            </a:prstGeom>
            <a:noFill/>
          </p:spPr>
          <p:txBody>
            <a:bodyPr wrap="none" rtlCol="0">
              <a:spAutoFit/>
            </a:bodyPr>
            <a:lstStyle/>
            <a:p>
              <a:pPr algn="ct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Classic EDI,</a:t>
              </a:r>
            </a:p>
            <a:p>
              <a:pPr algn="ct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PDF</a:t>
              </a:r>
            </a:p>
          </p:txBody>
        </p:sp>
        <p:sp>
          <p:nvSpPr>
            <p:cNvPr id="46" name="Textfeld 45">
              <a:extLst>
                <a:ext uri="{FF2B5EF4-FFF2-40B4-BE49-F238E27FC236}">
                  <a16:creationId xmlns:a16="http://schemas.microsoft.com/office/drawing/2014/main" id="{8BD62200-4B2A-3C5D-501D-EA5292C53FB1}"/>
                </a:ext>
              </a:extLst>
            </p:cNvPr>
            <p:cNvSpPr txBox="1"/>
            <p:nvPr/>
          </p:nvSpPr>
          <p:spPr>
            <a:xfrm>
              <a:off x="4398339" y="2616194"/>
              <a:ext cx="854721" cy="400110"/>
            </a:xfrm>
            <a:prstGeom prst="rect">
              <a:avLst/>
            </a:prstGeom>
            <a:noFill/>
          </p:spPr>
          <p:txBody>
            <a:bodyPr wrap="none" rtlCol="0">
              <a:spAutoFit/>
            </a:bodyPr>
            <a:lstStyle/>
            <a:p>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Inhouse</a:t>
              </a:r>
            </a:p>
            <a:p>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EDI-Format</a:t>
              </a:r>
            </a:p>
          </p:txBody>
        </p:sp>
        <p:pic>
          <p:nvPicPr>
            <p:cNvPr id="47" name="Graphic 82">
              <a:extLst>
                <a:ext uri="{FF2B5EF4-FFF2-40B4-BE49-F238E27FC236}">
                  <a16:creationId xmlns:a16="http://schemas.microsoft.com/office/drawing/2014/main" id="{4E0B3F05-B448-465A-3835-DC54237E52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5115" y="3199529"/>
              <a:ext cx="354330" cy="354330"/>
            </a:xfrm>
            <a:prstGeom prst="rect">
              <a:avLst/>
            </a:prstGeom>
          </p:spPr>
        </p:pic>
        <p:sp>
          <p:nvSpPr>
            <p:cNvPr id="48" name="Textfeld 47">
              <a:extLst>
                <a:ext uri="{FF2B5EF4-FFF2-40B4-BE49-F238E27FC236}">
                  <a16:creationId xmlns:a16="http://schemas.microsoft.com/office/drawing/2014/main" id="{138647F6-01B7-D35E-48EE-35C133EF7382}"/>
                </a:ext>
              </a:extLst>
            </p:cNvPr>
            <p:cNvSpPr txBox="1"/>
            <p:nvPr/>
          </p:nvSpPr>
          <p:spPr>
            <a:xfrm>
              <a:off x="4087154" y="1652390"/>
              <a:ext cx="1374094" cy="276999"/>
            </a:xfrm>
            <a:prstGeom prst="rect">
              <a:avLst/>
            </a:prstGeom>
            <a:noFill/>
          </p:spPr>
          <p:txBody>
            <a:bodyPr wrap="none" rtlCol="0">
              <a:spAutoFit/>
            </a:bodyPr>
            <a:lstStyle/>
            <a:p>
              <a:r>
                <a:rPr lang="de-DE" sz="1200" dirty="0">
                  <a:latin typeface="Open Sans SemiBold" panose="020B0706030804020204" pitchFamily="34" charset="0"/>
                  <a:ea typeface="Open Sans SemiBold" panose="020B0706030804020204" pitchFamily="34" charset="0"/>
                  <a:cs typeface="Open Sans SemiBold" panose="020B0706030804020204" pitchFamily="34" charset="0"/>
                </a:rPr>
                <a:t>Data Processing</a:t>
              </a:r>
            </a:p>
          </p:txBody>
        </p:sp>
        <p:cxnSp>
          <p:nvCxnSpPr>
            <p:cNvPr id="49" name="Gerade Verbindung mit Pfeil 48">
              <a:extLst>
                <a:ext uri="{FF2B5EF4-FFF2-40B4-BE49-F238E27FC236}">
                  <a16:creationId xmlns:a16="http://schemas.microsoft.com/office/drawing/2014/main" id="{D5C57138-E7D0-1F56-B7DF-06A0B49D52E7}"/>
                </a:ext>
              </a:extLst>
            </p:cNvPr>
            <p:cNvCxnSpPr>
              <a:cxnSpLocks/>
            </p:cNvCxnSpPr>
            <p:nvPr/>
          </p:nvCxnSpPr>
          <p:spPr>
            <a:xfrm>
              <a:off x="7371599" y="3656035"/>
              <a:ext cx="1826059" cy="0"/>
            </a:xfrm>
            <a:prstGeom prst="straightConnector1">
              <a:avLst/>
            </a:prstGeom>
            <a:ln>
              <a:solidFill>
                <a:srgbClr val="44546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A47A743E-2C4D-822A-BFB3-12D90DFD6458}"/>
                </a:ext>
              </a:extLst>
            </p:cNvPr>
            <p:cNvCxnSpPr/>
            <p:nvPr/>
          </p:nvCxnSpPr>
          <p:spPr>
            <a:xfrm>
              <a:off x="2842555" y="3233432"/>
              <a:ext cx="1202635" cy="0"/>
            </a:xfrm>
            <a:prstGeom prst="straightConnector1">
              <a:avLst/>
            </a:prstGeom>
            <a:ln>
              <a:solidFill>
                <a:srgbClr val="44546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AD3AF682-B2E0-9BBE-CF6A-ECBA6AFC6724}"/>
                </a:ext>
              </a:extLst>
            </p:cNvPr>
            <p:cNvCxnSpPr>
              <a:cxnSpLocks/>
            </p:cNvCxnSpPr>
            <p:nvPr/>
          </p:nvCxnSpPr>
          <p:spPr>
            <a:xfrm>
              <a:off x="5509490" y="2408216"/>
              <a:ext cx="276837" cy="0"/>
            </a:xfrm>
            <a:prstGeom prst="straightConnector1">
              <a:avLst/>
            </a:prstGeom>
            <a:ln>
              <a:solidFill>
                <a:srgbClr val="44546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48F9886A-218A-1424-8898-6221EB5D3D06}"/>
                </a:ext>
              </a:extLst>
            </p:cNvPr>
            <p:cNvCxnSpPr>
              <a:cxnSpLocks/>
            </p:cNvCxnSpPr>
            <p:nvPr/>
          </p:nvCxnSpPr>
          <p:spPr>
            <a:xfrm>
              <a:off x="5509490" y="3692592"/>
              <a:ext cx="276837" cy="0"/>
            </a:xfrm>
            <a:prstGeom prst="straightConnector1">
              <a:avLst/>
            </a:prstGeom>
            <a:ln>
              <a:solidFill>
                <a:srgbClr val="44546A"/>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3" name="Grafik 18">
              <a:extLst>
                <a:ext uri="{FF2B5EF4-FFF2-40B4-BE49-F238E27FC236}">
                  <a16:creationId xmlns:a16="http://schemas.microsoft.com/office/drawing/2014/main" id="{4E7500C6-096C-58FD-14B3-79E53848749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040310" y="5664905"/>
              <a:ext cx="1069956" cy="360000"/>
            </a:xfrm>
            <a:prstGeom prst="rect">
              <a:avLst/>
            </a:prstGeom>
          </p:spPr>
        </p:pic>
        <p:sp>
          <p:nvSpPr>
            <p:cNvPr id="54" name="Textfeld 53">
              <a:extLst>
                <a:ext uri="{FF2B5EF4-FFF2-40B4-BE49-F238E27FC236}">
                  <a16:creationId xmlns:a16="http://schemas.microsoft.com/office/drawing/2014/main" id="{B131F6BF-729B-FEE0-89AD-449049B67FC9}"/>
                </a:ext>
              </a:extLst>
            </p:cNvPr>
            <p:cNvSpPr txBox="1"/>
            <p:nvPr/>
          </p:nvSpPr>
          <p:spPr>
            <a:xfrm>
              <a:off x="3074631" y="3255917"/>
              <a:ext cx="494133" cy="246221"/>
            </a:xfrm>
            <a:prstGeom prst="rect">
              <a:avLst/>
            </a:prstGeom>
            <a:noFill/>
          </p:spPr>
          <p:txBody>
            <a:bodyPr wrap="square">
              <a:spAutoFit/>
            </a:bodyPr>
            <a:lstStyle/>
            <a:p>
              <a:r>
                <a:rPr lang="de-DE"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EDI</a:t>
              </a:r>
              <a:endParaRPr lang="de-DE" sz="1000" dirty="0">
                <a:solidFill>
                  <a:srgbClr val="44546A"/>
                </a:solidFill>
              </a:endParaRPr>
            </a:p>
          </p:txBody>
        </p:sp>
        <p:sp>
          <p:nvSpPr>
            <p:cNvPr id="55" name="Textfeld 54">
              <a:extLst>
                <a:ext uri="{FF2B5EF4-FFF2-40B4-BE49-F238E27FC236}">
                  <a16:creationId xmlns:a16="http://schemas.microsoft.com/office/drawing/2014/main" id="{6D0D8C08-A4D9-4B21-6B68-A423D923CA2D}"/>
                </a:ext>
              </a:extLst>
            </p:cNvPr>
            <p:cNvSpPr txBox="1"/>
            <p:nvPr/>
          </p:nvSpPr>
          <p:spPr>
            <a:xfrm>
              <a:off x="2956074" y="2956433"/>
              <a:ext cx="797351" cy="246221"/>
            </a:xfrm>
            <a:prstGeom prst="rect">
              <a:avLst/>
            </a:prstGeom>
            <a:noFill/>
          </p:spPr>
          <p:txBody>
            <a:bodyPr wrap="square">
              <a:spAutoFit/>
            </a:bodyPr>
            <a:lstStyle/>
            <a:p>
              <a:r>
                <a:rPr lang="de-DE"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Inhouse </a:t>
              </a:r>
              <a:endParaRPr lang="de-DE" sz="1000" dirty="0">
                <a:solidFill>
                  <a:srgbClr val="44546A"/>
                </a:solidFill>
              </a:endParaRPr>
            </a:p>
          </p:txBody>
        </p:sp>
        <p:sp>
          <p:nvSpPr>
            <p:cNvPr id="56" name="Textfeld 55">
              <a:extLst>
                <a:ext uri="{FF2B5EF4-FFF2-40B4-BE49-F238E27FC236}">
                  <a16:creationId xmlns:a16="http://schemas.microsoft.com/office/drawing/2014/main" id="{FB725F24-5909-6EA0-99E3-A40B1FDAD02F}"/>
                </a:ext>
              </a:extLst>
            </p:cNvPr>
            <p:cNvSpPr txBox="1"/>
            <p:nvPr/>
          </p:nvSpPr>
          <p:spPr>
            <a:xfrm>
              <a:off x="4338249" y="3786022"/>
              <a:ext cx="1004584" cy="553998"/>
            </a:xfrm>
            <a:prstGeom prst="rect">
              <a:avLst/>
            </a:prstGeom>
            <a:noFill/>
          </p:spPr>
          <p:txBody>
            <a:bodyPr wrap="square">
              <a:spAutoFit/>
            </a:bodyPr>
            <a:lstStyle/>
            <a:p>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Receiver </a:t>
              </a:r>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specific</a:t>
              </a: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EDI </a:t>
              </a:r>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format</a:t>
              </a: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feld 56">
              <a:extLst>
                <a:ext uri="{FF2B5EF4-FFF2-40B4-BE49-F238E27FC236}">
                  <a16:creationId xmlns:a16="http://schemas.microsoft.com/office/drawing/2014/main" id="{CC439384-07A8-5981-730D-407895B3C8AE}"/>
                </a:ext>
              </a:extLst>
            </p:cNvPr>
            <p:cNvSpPr txBox="1"/>
            <p:nvPr/>
          </p:nvSpPr>
          <p:spPr>
            <a:xfrm>
              <a:off x="6116669" y="1668285"/>
              <a:ext cx="971741" cy="276999"/>
            </a:xfrm>
            <a:prstGeom prst="rect">
              <a:avLst/>
            </a:prstGeom>
            <a:noFill/>
          </p:spPr>
          <p:txBody>
            <a:bodyPr wrap="none" rtlCol="0">
              <a:spAutoFit/>
            </a:bodyPr>
            <a:lstStyle/>
            <a:p>
              <a:r>
                <a:rPr lang="de-DE" sz="1200" dirty="0">
                  <a:latin typeface="Open Sans SemiBold" panose="020B0706030804020204" pitchFamily="34" charset="0"/>
                  <a:ea typeface="Open Sans SemiBold" panose="020B0706030804020204" pitchFamily="34" charset="0"/>
                  <a:cs typeface="Open Sans SemiBold" panose="020B0706030804020204" pitchFamily="34" charset="0"/>
                </a:rPr>
                <a:t>Classic EDI</a:t>
              </a:r>
            </a:p>
          </p:txBody>
        </p:sp>
        <p:sp>
          <p:nvSpPr>
            <p:cNvPr id="58" name="Textfeld 57">
              <a:extLst>
                <a:ext uri="{FF2B5EF4-FFF2-40B4-BE49-F238E27FC236}">
                  <a16:creationId xmlns:a16="http://schemas.microsoft.com/office/drawing/2014/main" id="{F0A0D094-BEDC-7BE4-4787-E60EF49EE45B}"/>
                </a:ext>
              </a:extLst>
            </p:cNvPr>
            <p:cNvSpPr txBox="1"/>
            <p:nvPr/>
          </p:nvSpPr>
          <p:spPr>
            <a:xfrm>
              <a:off x="8815567" y="1698229"/>
              <a:ext cx="1441420" cy="276999"/>
            </a:xfrm>
            <a:prstGeom prst="rect">
              <a:avLst/>
            </a:prstGeom>
            <a:noFill/>
          </p:spPr>
          <p:txBody>
            <a:bodyPr wrap="none" rtlCol="0">
              <a:spAutoFit/>
            </a:bodyPr>
            <a:lstStyle/>
            <a:p>
              <a:r>
                <a:rPr lang="de-DE" sz="1200" dirty="0">
                  <a:latin typeface="Open Sans SemiBold" panose="020B0706030804020204" pitchFamily="34" charset="0"/>
                  <a:ea typeface="Open Sans SemiBold" panose="020B0706030804020204" pitchFamily="34" charset="0"/>
                  <a:cs typeface="Open Sans SemiBold" panose="020B0706030804020204" pitchFamily="34" charset="0"/>
                </a:rPr>
                <a:t>Business Partner</a:t>
              </a:r>
            </a:p>
          </p:txBody>
        </p:sp>
        <p:pic>
          <p:nvPicPr>
            <p:cNvPr id="59" name="Grafik 58">
              <a:extLst>
                <a:ext uri="{FF2B5EF4-FFF2-40B4-BE49-F238E27FC236}">
                  <a16:creationId xmlns:a16="http://schemas.microsoft.com/office/drawing/2014/main" id="{2D9EE814-654B-E5F4-86FC-42DF54B6E2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66390" y="2061606"/>
              <a:ext cx="244269" cy="244269"/>
            </a:xfrm>
            <a:prstGeom prst="rect">
              <a:avLst/>
            </a:prstGeom>
          </p:spPr>
        </p:pic>
        <p:sp>
          <p:nvSpPr>
            <p:cNvPr id="60" name="Textfeld 59">
              <a:extLst>
                <a:ext uri="{FF2B5EF4-FFF2-40B4-BE49-F238E27FC236}">
                  <a16:creationId xmlns:a16="http://schemas.microsoft.com/office/drawing/2014/main" id="{F43DA0EE-BAF4-C5EB-7CB0-A46ADA3FEC05}"/>
                </a:ext>
              </a:extLst>
            </p:cNvPr>
            <p:cNvSpPr txBox="1"/>
            <p:nvPr/>
          </p:nvSpPr>
          <p:spPr>
            <a:xfrm>
              <a:off x="6058160" y="3666804"/>
              <a:ext cx="1088760" cy="400110"/>
            </a:xfrm>
            <a:prstGeom prst="rect">
              <a:avLst/>
            </a:prstGeom>
            <a:noFill/>
          </p:spPr>
          <p:txBody>
            <a:bodyPr wrap="none" rtlCol="0">
              <a:spAutoFit/>
            </a:bodyPr>
            <a:lstStyle/>
            <a:p>
              <a:pPr algn="ctr"/>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Länderspez</a:t>
              </a: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gn="ct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B2B-Connector</a:t>
              </a:r>
            </a:p>
          </p:txBody>
        </p:sp>
        <p:pic>
          <p:nvPicPr>
            <p:cNvPr id="61" name="Grafik 60">
              <a:extLst>
                <a:ext uri="{FF2B5EF4-FFF2-40B4-BE49-F238E27FC236}">
                  <a16:creationId xmlns:a16="http://schemas.microsoft.com/office/drawing/2014/main" id="{E270A9E8-6F13-6E53-5730-9AF4F3F01A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70457" y="3370402"/>
              <a:ext cx="211768" cy="211768"/>
            </a:xfrm>
            <a:prstGeom prst="rect">
              <a:avLst/>
            </a:prstGeom>
          </p:spPr>
        </p:pic>
        <p:sp>
          <p:nvSpPr>
            <p:cNvPr id="62" name="Rechteck: abgerundete Ecken 61">
              <a:extLst>
                <a:ext uri="{FF2B5EF4-FFF2-40B4-BE49-F238E27FC236}">
                  <a16:creationId xmlns:a16="http://schemas.microsoft.com/office/drawing/2014/main" id="{9A288679-F888-70A5-7D18-597A34285316}"/>
                </a:ext>
              </a:extLst>
            </p:cNvPr>
            <p:cNvSpPr>
              <a:spLocks/>
            </p:cNvSpPr>
            <p:nvPr/>
          </p:nvSpPr>
          <p:spPr>
            <a:xfrm>
              <a:off x="6003494" y="4296388"/>
              <a:ext cx="1150281" cy="841076"/>
            </a:xfrm>
            <a:prstGeom prst="roundRect">
              <a:avLst/>
            </a:prstGeom>
            <a:solidFill>
              <a:srgbClr val="7DB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3" name="Gerade Verbindung mit Pfeil 62">
              <a:extLst>
                <a:ext uri="{FF2B5EF4-FFF2-40B4-BE49-F238E27FC236}">
                  <a16:creationId xmlns:a16="http://schemas.microsoft.com/office/drawing/2014/main" id="{42BE8715-EFB7-2F19-15C7-D5C172A2CA79}"/>
                </a:ext>
              </a:extLst>
            </p:cNvPr>
            <p:cNvCxnSpPr>
              <a:cxnSpLocks/>
            </p:cNvCxnSpPr>
            <p:nvPr/>
          </p:nvCxnSpPr>
          <p:spPr>
            <a:xfrm>
              <a:off x="5559613" y="4716926"/>
              <a:ext cx="276837" cy="0"/>
            </a:xfrm>
            <a:prstGeom prst="straightConnector1">
              <a:avLst/>
            </a:prstGeom>
            <a:ln>
              <a:solidFill>
                <a:srgbClr val="44546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Textfeld 63">
              <a:extLst>
                <a:ext uri="{FF2B5EF4-FFF2-40B4-BE49-F238E27FC236}">
                  <a16:creationId xmlns:a16="http://schemas.microsoft.com/office/drawing/2014/main" id="{5F1721E2-9347-E98A-F8D9-165A3CEC098E}"/>
                </a:ext>
              </a:extLst>
            </p:cNvPr>
            <p:cNvSpPr txBox="1"/>
            <p:nvPr/>
          </p:nvSpPr>
          <p:spPr>
            <a:xfrm>
              <a:off x="6068274" y="4685851"/>
              <a:ext cx="974244" cy="400110"/>
            </a:xfrm>
            <a:prstGeom prst="rect">
              <a:avLst/>
            </a:prstGeom>
            <a:noFill/>
          </p:spPr>
          <p:txBody>
            <a:bodyPr wrap="square" rtlCol="0">
              <a:spAutoFit/>
            </a:bodyPr>
            <a:lstStyle/>
            <a:p>
              <a:pPr algn="ctr"/>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Länderspez</a:t>
              </a: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gn="ct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B2G-Adapter</a:t>
              </a:r>
            </a:p>
          </p:txBody>
        </p:sp>
        <p:pic>
          <p:nvPicPr>
            <p:cNvPr id="65" name="Grafik 64">
              <a:extLst>
                <a:ext uri="{FF2B5EF4-FFF2-40B4-BE49-F238E27FC236}">
                  <a16:creationId xmlns:a16="http://schemas.microsoft.com/office/drawing/2014/main" id="{C9D55A26-E498-D1BC-D2D5-D529972542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5610" y="4372114"/>
              <a:ext cx="211768" cy="211768"/>
            </a:xfrm>
            <a:prstGeom prst="rect">
              <a:avLst/>
            </a:prstGeom>
          </p:spPr>
        </p:pic>
        <p:pic>
          <p:nvPicPr>
            <p:cNvPr id="66" name="Grafik 65">
              <a:extLst>
                <a:ext uri="{FF2B5EF4-FFF2-40B4-BE49-F238E27FC236}">
                  <a16:creationId xmlns:a16="http://schemas.microsoft.com/office/drawing/2014/main" id="{F88FCA3F-41F8-A2E1-814F-E2CC77CF80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22060" y="4197103"/>
              <a:ext cx="334317" cy="334317"/>
            </a:xfrm>
            <a:prstGeom prst="rect">
              <a:avLst/>
            </a:prstGeom>
          </p:spPr>
        </p:pic>
        <p:cxnSp>
          <p:nvCxnSpPr>
            <p:cNvPr id="67" name="Gerade Verbindung mit Pfeil 66">
              <a:extLst>
                <a:ext uri="{FF2B5EF4-FFF2-40B4-BE49-F238E27FC236}">
                  <a16:creationId xmlns:a16="http://schemas.microsoft.com/office/drawing/2014/main" id="{F6D78B40-4FC3-3371-7CEE-7453DA9D1D8F}"/>
                </a:ext>
              </a:extLst>
            </p:cNvPr>
            <p:cNvCxnSpPr>
              <a:cxnSpLocks/>
            </p:cNvCxnSpPr>
            <p:nvPr/>
          </p:nvCxnSpPr>
          <p:spPr>
            <a:xfrm>
              <a:off x="7348727" y="4713492"/>
              <a:ext cx="1848931" cy="0"/>
            </a:xfrm>
            <a:prstGeom prst="straightConnector1">
              <a:avLst/>
            </a:prstGeom>
            <a:ln>
              <a:solidFill>
                <a:srgbClr val="44546A"/>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8" name="Grafik 285">
              <a:extLst>
                <a:ext uri="{FF2B5EF4-FFF2-40B4-BE49-F238E27FC236}">
                  <a16:creationId xmlns:a16="http://schemas.microsoft.com/office/drawing/2014/main" id="{326250FA-443E-571E-A141-C2EC3F0173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66481" y="4296388"/>
              <a:ext cx="508201" cy="583005"/>
            </a:xfrm>
            <a:prstGeom prst="rect">
              <a:avLst/>
            </a:prstGeom>
          </p:spPr>
        </p:pic>
        <p:sp>
          <p:nvSpPr>
            <p:cNvPr id="69" name="Textfeld 68">
              <a:extLst>
                <a:ext uri="{FF2B5EF4-FFF2-40B4-BE49-F238E27FC236}">
                  <a16:creationId xmlns:a16="http://schemas.microsoft.com/office/drawing/2014/main" id="{9EDD2BBD-7017-DE33-FD4B-764C362AE1F7}"/>
                </a:ext>
              </a:extLst>
            </p:cNvPr>
            <p:cNvSpPr txBox="1"/>
            <p:nvPr/>
          </p:nvSpPr>
          <p:spPr>
            <a:xfrm>
              <a:off x="7594065" y="2450944"/>
              <a:ext cx="1202174" cy="400110"/>
            </a:xfrm>
            <a:prstGeom prst="rect">
              <a:avLst/>
            </a:prstGeom>
            <a:noFill/>
          </p:spPr>
          <p:txBody>
            <a:bodyPr wrap="square">
              <a:spAutoFit/>
            </a:bodyPr>
            <a:lstStyle/>
            <a:p>
              <a:pPr algn="ctr"/>
              <a:r>
                <a:rPr lang="de-DE"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e.g. Austria, USA etc.</a:t>
              </a:r>
              <a:endParaRPr lang="de-DE" sz="1000" dirty="0">
                <a:solidFill>
                  <a:srgbClr val="44546A"/>
                </a:solidFill>
              </a:endParaRPr>
            </a:p>
          </p:txBody>
        </p:sp>
        <p:sp>
          <p:nvSpPr>
            <p:cNvPr id="70" name="Textfeld 69">
              <a:extLst>
                <a:ext uri="{FF2B5EF4-FFF2-40B4-BE49-F238E27FC236}">
                  <a16:creationId xmlns:a16="http://schemas.microsoft.com/office/drawing/2014/main" id="{D81E6A88-8E79-BD8F-4436-7B18D8F44820}"/>
                </a:ext>
              </a:extLst>
            </p:cNvPr>
            <p:cNvSpPr txBox="1"/>
            <p:nvPr/>
          </p:nvSpPr>
          <p:spPr>
            <a:xfrm>
              <a:off x="7606413" y="3692592"/>
              <a:ext cx="1591245" cy="400110"/>
            </a:xfrm>
            <a:prstGeom prst="rect">
              <a:avLst/>
            </a:prstGeom>
            <a:noFill/>
          </p:spPr>
          <p:txBody>
            <a:bodyPr wrap="square">
              <a:spAutoFit/>
            </a:bodyPr>
            <a:lstStyle/>
            <a:p>
              <a:r>
                <a:rPr lang="de-DE"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e.g. Germany, </a:t>
              </a:r>
              <a:r>
                <a:rPr lang="de-DE" sz="1000" dirty="0" err="1">
                  <a:solidFill>
                    <a:srgbClr val="44546A"/>
                  </a:solidFill>
                  <a:latin typeface="Open Sans" panose="020B0606030504020204" pitchFamily="34" charset="0"/>
                  <a:ea typeface="Open Sans" panose="020B0606030504020204" pitchFamily="34" charset="0"/>
                  <a:cs typeface="Open Sans" panose="020B0606030504020204" pitchFamily="34" charset="0"/>
                </a:rPr>
                <a:t>Rumania</a:t>
              </a:r>
              <a:r>
                <a:rPr lang="de-DE"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 </a:t>
              </a:r>
              <a:r>
                <a:rPr lang="de-DE" sz="1000" dirty="0" err="1">
                  <a:solidFill>
                    <a:srgbClr val="44546A"/>
                  </a:solidFill>
                  <a:latin typeface="Open Sans" panose="020B0606030504020204" pitchFamily="34" charset="0"/>
                  <a:ea typeface="Open Sans" panose="020B0606030504020204" pitchFamily="34" charset="0"/>
                  <a:cs typeface="Open Sans" panose="020B0606030504020204" pitchFamily="34" charset="0"/>
                </a:rPr>
                <a:t>Italy</a:t>
              </a:r>
              <a:r>
                <a:rPr lang="de-DE"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 Malaysia etc.</a:t>
              </a:r>
              <a:endParaRPr lang="de-DE" sz="1000" dirty="0">
                <a:solidFill>
                  <a:srgbClr val="44546A"/>
                </a:solidFill>
              </a:endParaRPr>
            </a:p>
          </p:txBody>
        </p:sp>
        <p:sp>
          <p:nvSpPr>
            <p:cNvPr id="71" name="Textfeld 70">
              <a:extLst>
                <a:ext uri="{FF2B5EF4-FFF2-40B4-BE49-F238E27FC236}">
                  <a16:creationId xmlns:a16="http://schemas.microsoft.com/office/drawing/2014/main" id="{4BF1EB37-C28D-0C62-EF38-E5A0B0344B9A}"/>
                </a:ext>
              </a:extLst>
            </p:cNvPr>
            <p:cNvSpPr txBox="1"/>
            <p:nvPr/>
          </p:nvSpPr>
          <p:spPr>
            <a:xfrm>
              <a:off x="7638998" y="4726964"/>
              <a:ext cx="1467056" cy="553998"/>
            </a:xfrm>
            <a:prstGeom prst="rect">
              <a:avLst/>
            </a:prstGeom>
            <a:noFill/>
          </p:spPr>
          <p:txBody>
            <a:bodyPr wrap="square">
              <a:spAutoFit/>
            </a:bodyPr>
            <a:lstStyle/>
            <a:p>
              <a:r>
                <a:rPr lang="de-DE"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e.g. </a:t>
              </a:r>
              <a:r>
                <a:rPr lang="de-DE" sz="1000" dirty="0" err="1">
                  <a:solidFill>
                    <a:srgbClr val="44546A"/>
                  </a:solidFill>
                  <a:latin typeface="Open Sans" panose="020B0606030504020204" pitchFamily="34" charset="0"/>
                  <a:ea typeface="Open Sans" panose="020B0606030504020204" pitchFamily="34" charset="0"/>
                  <a:cs typeface="Open Sans" panose="020B0606030504020204" pitchFamily="34" charset="0"/>
                </a:rPr>
                <a:t>ChorusPro</a:t>
              </a:r>
              <a:r>
                <a:rPr lang="de-DE"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 (France), </a:t>
              </a:r>
              <a:r>
                <a:rPr lang="de-DE" sz="1000" dirty="0" err="1">
                  <a:solidFill>
                    <a:srgbClr val="44546A"/>
                  </a:solidFill>
                  <a:latin typeface="Open Sans" panose="020B0606030504020204" pitchFamily="34" charset="0"/>
                  <a:ea typeface="Open Sans" panose="020B0606030504020204" pitchFamily="34" charset="0"/>
                  <a:cs typeface="Open Sans" panose="020B0606030504020204" pitchFamily="34" charset="0"/>
                </a:rPr>
                <a:t>FACe</a:t>
              </a:r>
              <a:r>
                <a:rPr lang="de-DE"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 Spain), </a:t>
              </a:r>
              <a:r>
                <a:rPr lang="de-DE" sz="1000" dirty="0" err="1">
                  <a:solidFill>
                    <a:srgbClr val="44546A"/>
                  </a:solidFill>
                  <a:latin typeface="Open Sans" panose="020B0606030504020204" pitchFamily="34" charset="0"/>
                  <a:ea typeface="Open Sans" panose="020B0606030504020204" pitchFamily="34" charset="0"/>
                  <a:cs typeface="Open Sans" panose="020B0606030504020204" pitchFamily="34" charset="0"/>
                </a:rPr>
                <a:t>FatturaPA</a:t>
              </a:r>
              <a:r>
                <a:rPr lang="de-DE"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 (</a:t>
              </a:r>
              <a:r>
                <a:rPr lang="de-DE" sz="1000" dirty="0" err="1">
                  <a:solidFill>
                    <a:srgbClr val="44546A"/>
                  </a:solidFill>
                  <a:latin typeface="Open Sans" panose="020B0606030504020204" pitchFamily="34" charset="0"/>
                  <a:ea typeface="Open Sans" panose="020B0606030504020204" pitchFamily="34" charset="0"/>
                  <a:cs typeface="Open Sans" panose="020B0606030504020204" pitchFamily="34" charset="0"/>
                </a:rPr>
                <a:t>Italy</a:t>
              </a:r>
              <a:r>
                <a:rPr lang="de-DE"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 etc.</a:t>
              </a:r>
              <a:endParaRPr lang="de-DE" sz="1000" dirty="0">
                <a:solidFill>
                  <a:srgbClr val="44546A"/>
                </a:solidFill>
              </a:endParaRPr>
            </a:p>
          </p:txBody>
        </p:sp>
        <p:pic>
          <p:nvPicPr>
            <p:cNvPr id="72" name="Grafik 71">
              <a:extLst>
                <a:ext uri="{FF2B5EF4-FFF2-40B4-BE49-F238E27FC236}">
                  <a16:creationId xmlns:a16="http://schemas.microsoft.com/office/drawing/2014/main" id="{24AE4AE6-F353-C4DB-64F8-FF44EC4E0F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07576" y="2938012"/>
              <a:ext cx="523032" cy="523032"/>
            </a:xfrm>
            <a:prstGeom prst="rect">
              <a:avLst/>
            </a:prstGeom>
          </p:spPr>
        </p:pic>
        <p:sp>
          <p:nvSpPr>
            <p:cNvPr id="73" name="Textfeld 72">
              <a:extLst>
                <a:ext uri="{FF2B5EF4-FFF2-40B4-BE49-F238E27FC236}">
                  <a16:creationId xmlns:a16="http://schemas.microsoft.com/office/drawing/2014/main" id="{CE7C5B6C-6D35-679B-74FE-085AE53DC364}"/>
                </a:ext>
              </a:extLst>
            </p:cNvPr>
            <p:cNvSpPr txBox="1"/>
            <p:nvPr/>
          </p:nvSpPr>
          <p:spPr>
            <a:xfrm>
              <a:off x="2064123" y="3479240"/>
              <a:ext cx="724878" cy="246221"/>
            </a:xfrm>
            <a:prstGeom prst="rect">
              <a:avLst/>
            </a:prstGeom>
            <a:noFill/>
          </p:spPr>
          <p:txBody>
            <a:bodyPr wrap="none" rtlCol="0">
              <a:spAutoFit/>
            </a:bodyPr>
            <a:lstStyle/>
            <a:p>
              <a:r>
                <a:rPr lang="de-DE" sz="1000" dirty="0" err="1">
                  <a:solidFill>
                    <a:srgbClr val="44546A"/>
                  </a:solidFill>
                  <a:latin typeface="Open Sans" panose="020B0606030504020204" pitchFamily="34" charset="0"/>
                  <a:ea typeface="Open Sans" panose="020B0606030504020204" pitchFamily="34" charset="0"/>
                  <a:cs typeface="Open Sans" panose="020B0606030504020204" pitchFamily="34" charset="0"/>
                </a:rPr>
                <a:t>Your</a:t>
              </a:r>
              <a:r>
                <a:rPr lang="de-DE"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 ERP</a:t>
              </a:r>
            </a:p>
          </p:txBody>
        </p:sp>
        <p:pic>
          <p:nvPicPr>
            <p:cNvPr id="74" name="Grafik 73">
              <a:extLst>
                <a:ext uri="{FF2B5EF4-FFF2-40B4-BE49-F238E27FC236}">
                  <a16:creationId xmlns:a16="http://schemas.microsoft.com/office/drawing/2014/main" id="{22B4F25C-1E7D-F81A-35FB-DC36CAA051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85955" y="1968888"/>
              <a:ext cx="576680" cy="576681"/>
            </a:xfrm>
            <a:prstGeom prst="rect">
              <a:avLst/>
            </a:prstGeom>
          </p:spPr>
        </p:pic>
        <p:pic>
          <p:nvPicPr>
            <p:cNvPr id="75" name="Grafik 74">
              <a:extLst>
                <a:ext uri="{FF2B5EF4-FFF2-40B4-BE49-F238E27FC236}">
                  <a16:creationId xmlns:a16="http://schemas.microsoft.com/office/drawing/2014/main" id="{D9D89772-91CB-21D4-BEA6-D7838363093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54431" y="3284638"/>
              <a:ext cx="532303" cy="532304"/>
            </a:xfrm>
            <a:prstGeom prst="rect">
              <a:avLst/>
            </a:prstGeom>
          </p:spPr>
        </p:pic>
        <p:sp>
          <p:nvSpPr>
            <p:cNvPr id="76" name="Textfeld 75">
              <a:extLst>
                <a:ext uri="{FF2B5EF4-FFF2-40B4-BE49-F238E27FC236}">
                  <a16:creationId xmlns:a16="http://schemas.microsoft.com/office/drawing/2014/main" id="{FB816248-6587-EA46-A6F5-D7AD9B80A5AF}"/>
                </a:ext>
              </a:extLst>
            </p:cNvPr>
            <p:cNvSpPr txBox="1"/>
            <p:nvPr/>
          </p:nvSpPr>
          <p:spPr>
            <a:xfrm>
              <a:off x="6058160" y="2966885"/>
              <a:ext cx="1034257" cy="276999"/>
            </a:xfrm>
            <a:prstGeom prst="rect">
              <a:avLst/>
            </a:prstGeom>
            <a:noFill/>
          </p:spPr>
          <p:txBody>
            <a:bodyPr wrap="none" rtlCol="0">
              <a:spAutoFit/>
            </a:bodyPr>
            <a:lstStyle/>
            <a:p>
              <a:r>
                <a:rPr lang="de-DE" sz="1200" dirty="0" err="1">
                  <a:latin typeface="Open Sans SemiBold" panose="020B0706030804020204" pitchFamily="34" charset="0"/>
                  <a:ea typeface="Open Sans SemiBold" panose="020B0706030804020204" pitchFamily="34" charset="0"/>
                  <a:cs typeface="Open Sans SemiBold" panose="020B0706030804020204" pitchFamily="34" charset="0"/>
                </a:rPr>
                <a:t>Connectors</a:t>
              </a:r>
              <a:endParaRPr lang="de-DE"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Tree>
    <p:extLst>
      <p:ext uri="{BB962C8B-B14F-4D97-AF65-F5344CB8AC3E}">
        <p14:creationId xmlns:p14="http://schemas.microsoft.com/office/powerpoint/2010/main" val="2943527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FEB3ADA1-E56E-EF76-39A9-3DAE29BADB88}"/>
              </a:ext>
            </a:extLst>
          </p:cNvPr>
          <p:cNvSpPr/>
          <p:nvPr/>
        </p:nvSpPr>
        <p:spPr>
          <a:xfrm>
            <a:off x="0" y="605378"/>
            <a:ext cx="12192000" cy="6252622"/>
          </a:xfrm>
          <a:prstGeom prst="rect">
            <a:avLst/>
          </a:prstGeom>
          <a:solidFill>
            <a:srgbClr val="F1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    </a:t>
            </a:r>
            <a:endParaRPr lang="de-DE" dirty="0"/>
          </a:p>
        </p:txBody>
      </p:sp>
      <p:sp>
        <p:nvSpPr>
          <p:cNvPr id="3" name="Rechteck 2">
            <a:extLst>
              <a:ext uri="{FF2B5EF4-FFF2-40B4-BE49-F238E27FC236}">
                <a16:creationId xmlns:a16="http://schemas.microsoft.com/office/drawing/2014/main" id="{50048596-7A23-60F0-786A-6B4B9C370749}"/>
              </a:ext>
            </a:extLst>
          </p:cNvPr>
          <p:cNvSpPr/>
          <p:nvPr/>
        </p:nvSpPr>
        <p:spPr>
          <a:xfrm>
            <a:off x="609600" y="604361"/>
            <a:ext cx="306000" cy="306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bject 21">
            <a:extLst>
              <a:ext uri="{FF2B5EF4-FFF2-40B4-BE49-F238E27FC236}">
                <a16:creationId xmlns:a16="http://schemas.microsoft.com/office/drawing/2014/main" id="{7CB3CAA8-F088-FA69-9509-F57253E627BB}"/>
              </a:ext>
            </a:extLst>
          </p:cNvPr>
          <p:cNvSpPr txBox="1">
            <a:spLocks/>
          </p:cNvSpPr>
          <p:nvPr/>
        </p:nvSpPr>
        <p:spPr>
          <a:xfrm>
            <a:off x="909321" y="910361"/>
            <a:ext cx="6044293" cy="2260362"/>
          </a:xfrm>
          <a:prstGeom prst="rect">
            <a:avLst/>
          </a:prstGeom>
        </p:spPr>
        <p:txBody>
          <a:bodyPr vert="horz" wrap="square" lIns="0" tIns="76200" rIns="0" bIns="0" rtlCol="0">
            <a:spAutoFit/>
          </a:bodyPr>
          <a:lstStyle>
            <a:lvl1pPr>
              <a:defRPr sz="3700" b="1" i="0">
                <a:solidFill>
                  <a:schemeClr val="bg1"/>
                </a:solidFill>
                <a:latin typeface="Open Sans SemiBold"/>
                <a:ea typeface="+mj-ea"/>
                <a:cs typeface="Open Sans SemiBold"/>
              </a:defRPr>
            </a:lvl1pPr>
          </a:lstStyle>
          <a:p>
            <a:pPr marL="12700" marR="5080">
              <a:lnSpc>
                <a:spcPts val="4000"/>
              </a:lnSpc>
              <a:spcBef>
                <a:spcPts val="600"/>
              </a:spcBef>
            </a:pPr>
            <a:r>
              <a:rPr lang="de-DE" sz="3200" spc="-10" dirty="0">
                <a:solidFill>
                  <a:schemeClr val="tx1"/>
                </a:solidFill>
              </a:rPr>
              <a:t>Bereit für eine effiziente Lieferantenkommunikation?</a:t>
            </a:r>
          </a:p>
          <a:p>
            <a:pPr marL="12700" marR="5080">
              <a:lnSpc>
                <a:spcPts val="4000"/>
              </a:lnSpc>
              <a:spcBef>
                <a:spcPts val="600"/>
              </a:spcBef>
            </a:pPr>
            <a:endParaRPr lang="de-DE" sz="3200" spc="-10" dirty="0">
              <a:solidFill>
                <a:schemeClr val="tx1"/>
              </a:solidFill>
            </a:endParaRPr>
          </a:p>
          <a:p>
            <a:pPr marL="12700" marR="5080">
              <a:lnSpc>
                <a:spcPts val="4000"/>
              </a:lnSpc>
              <a:spcBef>
                <a:spcPts val="600"/>
              </a:spcBef>
            </a:pPr>
            <a:r>
              <a:rPr lang="de-DE" sz="3200" spc="-10" dirty="0">
                <a:solidFill>
                  <a:schemeClr val="tx1"/>
                </a:solidFill>
              </a:rPr>
              <a:t>Jetzt Termin anfordern!</a:t>
            </a:r>
          </a:p>
        </p:txBody>
      </p:sp>
      <p:sp>
        <p:nvSpPr>
          <p:cNvPr id="2" name="object 19">
            <a:extLst>
              <a:ext uri="{FF2B5EF4-FFF2-40B4-BE49-F238E27FC236}">
                <a16:creationId xmlns:a16="http://schemas.microsoft.com/office/drawing/2014/main" id="{0434C8EF-907F-04DE-7973-72535FAAE919}"/>
              </a:ext>
            </a:extLst>
          </p:cNvPr>
          <p:cNvSpPr/>
          <p:nvPr/>
        </p:nvSpPr>
        <p:spPr>
          <a:xfrm>
            <a:off x="914400" y="5363231"/>
            <a:ext cx="2514600" cy="615687"/>
          </a:xfrm>
          <a:custGeom>
            <a:avLst/>
            <a:gdLst/>
            <a:ahLst/>
            <a:cxnLst/>
            <a:rect l="l" t="t" r="r" b="b"/>
            <a:pathLst>
              <a:path w="10144760" h="720089">
                <a:moveTo>
                  <a:pt x="0" y="720001"/>
                </a:moveTo>
                <a:lnTo>
                  <a:pt x="10144201" y="720001"/>
                </a:lnTo>
                <a:lnTo>
                  <a:pt x="10144201" y="0"/>
                </a:lnTo>
                <a:lnTo>
                  <a:pt x="0" y="0"/>
                </a:lnTo>
                <a:lnTo>
                  <a:pt x="0" y="720001"/>
                </a:lnTo>
                <a:close/>
              </a:path>
            </a:pathLst>
          </a:custGeom>
          <a:solidFill>
            <a:schemeClr val="tx1"/>
          </a:solidFill>
          <a:ln w="12699">
            <a:noFill/>
          </a:ln>
        </p:spPr>
        <p:txBody>
          <a:bodyPr wrap="square" lIns="0" tIns="0" rIns="0" bIns="0" rtlCol="0"/>
          <a:lstStyle/>
          <a:p>
            <a:endParaRPr dirty="0"/>
          </a:p>
        </p:txBody>
      </p:sp>
      <p:sp>
        <p:nvSpPr>
          <p:cNvPr id="5" name="object 19">
            <a:extLst>
              <a:ext uri="{FF2B5EF4-FFF2-40B4-BE49-F238E27FC236}">
                <a16:creationId xmlns:a16="http://schemas.microsoft.com/office/drawing/2014/main" id="{44BD2F32-EF74-B460-154E-C32FCF4E3B72}"/>
              </a:ext>
            </a:extLst>
          </p:cNvPr>
          <p:cNvSpPr/>
          <p:nvPr/>
        </p:nvSpPr>
        <p:spPr>
          <a:xfrm>
            <a:off x="925363" y="5363231"/>
            <a:ext cx="6313637" cy="615687"/>
          </a:xfrm>
          <a:custGeom>
            <a:avLst/>
            <a:gdLst/>
            <a:ahLst/>
            <a:cxnLst/>
            <a:rect l="l" t="t" r="r" b="b"/>
            <a:pathLst>
              <a:path w="10144760" h="720089">
                <a:moveTo>
                  <a:pt x="0" y="720001"/>
                </a:moveTo>
                <a:lnTo>
                  <a:pt x="10144201" y="720001"/>
                </a:lnTo>
                <a:lnTo>
                  <a:pt x="10144201" y="0"/>
                </a:lnTo>
                <a:lnTo>
                  <a:pt x="0" y="0"/>
                </a:lnTo>
                <a:lnTo>
                  <a:pt x="0" y="720001"/>
                </a:lnTo>
                <a:close/>
              </a:path>
            </a:pathLst>
          </a:custGeom>
          <a:ln w="12699">
            <a:solidFill>
              <a:schemeClr val="tx1"/>
            </a:solidFill>
          </a:ln>
        </p:spPr>
        <p:txBody>
          <a:bodyPr wrap="square" lIns="0" tIns="0" rIns="0" bIns="0" rtlCol="0"/>
          <a:lstStyle/>
          <a:p>
            <a:endParaRPr/>
          </a:p>
        </p:txBody>
      </p:sp>
      <p:sp>
        <p:nvSpPr>
          <p:cNvPr id="6" name="Textfeld 5">
            <a:extLst>
              <a:ext uri="{FF2B5EF4-FFF2-40B4-BE49-F238E27FC236}">
                <a16:creationId xmlns:a16="http://schemas.microsoft.com/office/drawing/2014/main" id="{6A9C4193-E88E-0718-E743-DA2B015D190C}"/>
              </a:ext>
            </a:extLst>
          </p:cNvPr>
          <p:cNvSpPr txBox="1"/>
          <p:nvPr/>
        </p:nvSpPr>
        <p:spPr>
          <a:xfrm>
            <a:off x="1144705" y="5486408"/>
            <a:ext cx="3335306" cy="369332"/>
          </a:xfrm>
          <a:prstGeom prst="rect">
            <a:avLst/>
          </a:prstGeom>
          <a:noFill/>
        </p:spPr>
        <p:txBody>
          <a:bodyPr wrap="square" rtlCol="0">
            <a:spAutoFit/>
          </a:bodyPr>
          <a:lstStyle/>
          <a:p>
            <a:r>
              <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rPr>
              <a:t>+49 89 5528 1132</a:t>
            </a:r>
          </a:p>
        </p:txBody>
      </p:sp>
      <p:sp>
        <p:nvSpPr>
          <p:cNvPr id="7" name="Textfeld 6">
            <a:extLst>
              <a:ext uri="{FF2B5EF4-FFF2-40B4-BE49-F238E27FC236}">
                <a16:creationId xmlns:a16="http://schemas.microsoft.com/office/drawing/2014/main" id="{79E55517-6164-4842-128C-7D758E587018}"/>
              </a:ext>
            </a:extLst>
          </p:cNvPr>
          <p:cNvSpPr txBox="1"/>
          <p:nvPr/>
        </p:nvSpPr>
        <p:spPr>
          <a:xfrm>
            <a:off x="3609218" y="5486408"/>
            <a:ext cx="3432630" cy="369332"/>
          </a:xfrm>
          <a:prstGeom prst="rect">
            <a:avLst/>
          </a:prstGeom>
          <a:noFill/>
        </p:spPr>
        <p:txBody>
          <a:bodyPr wrap="square" rtlCol="0">
            <a:spAutoFit/>
          </a:bodyPr>
          <a:lstStyle/>
          <a:p>
            <a:r>
              <a:rPr lang="de-DE" dirty="0">
                <a:solidFill>
                  <a:schemeClr val="tx1"/>
                </a:solidFill>
                <a:latin typeface="Open Sans" panose="020B0606030504020204" pitchFamily="34" charset="0"/>
                <a:ea typeface="Open Sans" panose="020B0606030504020204" pitchFamily="34" charset="0"/>
                <a:cs typeface="Open Sans" panose="020B0606030504020204" pitchFamily="34" charset="0"/>
              </a:rPr>
              <a:t>phil.wischniowsky@retarus.de</a:t>
            </a:r>
          </a:p>
        </p:txBody>
      </p:sp>
      <p:grpSp>
        <p:nvGrpSpPr>
          <p:cNvPr id="4" name="Gruppieren 3">
            <a:extLst>
              <a:ext uri="{FF2B5EF4-FFF2-40B4-BE49-F238E27FC236}">
                <a16:creationId xmlns:a16="http://schemas.microsoft.com/office/drawing/2014/main" id="{BF105B6D-8585-7804-736D-4EB2E80AA018}"/>
              </a:ext>
            </a:extLst>
          </p:cNvPr>
          <p:cNvGrpSpPr/>
          <p:nvPr/>
        </p:nvGrpSpPr>
        <p:grpSpPr>
          <a:xfrm flipH="1">
            <a:off x="6948583" y="2051857"/>
            <a:ext cx="5243418" cy="4807237"/>
            <a:chOff x="6720877" y="-161146"/>
            <a:chExt cx="4725805" cy="4332683"/>
          </a:xfrm>
        </p:grpSpPr>
        <p:sp>
          <p:nvSpPr>
            <p:cNvPr id="9" name="Rechteck 8">
              <a:extLst>
                <a:ext uri="{FF2B5EF4-FFF2-40B4-BE49-F238E27FC236}">
                  <a16:creationId xmlns:a16="http://schemas.microsoft.com/office/drawing/2014/main" id="{99D4DF72-F057-D26A-1DE1-9E2AAEB66D97}"/>
                </a:ext>
              </a:extLst>
            </p:cNvPr>
            <p:cNvSpPr/>
            <p:nvPr/>
          </p:nvSpPr>
          <p:spPr>
            <a:xfrm>
              <a:off x="6720877" y="2592080"/>
              <a:ext cx="792000" cy="792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628E8AF-108B-7B5B-3579-CD96DC388437}"/>
                </a:ext>
              </a:extLst>
            </p:cNvPr>
            <p:cNvSpPr/>
            <p:nvPr/>
          </p:nvSpPr>
          <p:spPr>
            <a:xfrm>
              <a:off x="6720877" y="3379537"/>
              <a:ext cx="792000" cy="792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07345387-5E22-8E3B-5E43-C87AE8764078}"/>
                </a:ext>
              </a:extLst>
            </p:cNvPr>
            <p:cNvSpPr/>
            <p:nvPr/>
          </p:nvSpPr>
          <p:spPr>
            <a:xfrm>
              <a:off x="6720878" y="1800228"/>
              <a:ext cx="792000" cy="792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AA0EC0B8-7253-92BB-0C18-190B07B6BB3C}"/>
                </a:ext>
              </a:extLst>
            </p:cNvPr>
            <p:cNvSpPr/>
            <p:nvPr/>
          </p:nvSpPr>
          <p:spPr>
            <a:xfrm>
              <a:off x="7116877" y="2196228"/>
              <a:ext cx="396000" cy="396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5DE9D1B4-D741-8F3E-1438-B0D5FD609BE3}"/>
                </a:ext>
              </a:extLst>
            </p:cNvPr>
            <p:cNvSpPr/>
            <p:nvPr/>
          </p:nvSpPr>
          <p:spPr>
            <a:xfrm>
              <a:off x="6720877" y="1010353"/>
              <a:ext cx="792000" cy="792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5EE119B9-FABE-5081-19B9-6040AF866361}"/>
                </a:ext>
              </a:extLst>
            </p:cNvPr>
            <p:cNvSpPr/>
            <p:nvPr/>
          </p:nvSpPr>
          <p:spPr>
            <a:xfrm>
              <a:off x="7511399" y="3379537"/>
              <a:ext cx="792000" cy="792000"/>
            </a:xfrm>
            <a:prstGeom prst="rect">
              <a:avLst/>
            </a:prstGeom>
            <a:solidFill>
              <a:srgbClr val="90D2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39" name="Rechteck 38">
              <a:extLst>
                <a:ext uri="{FF2B5EF4-FFF2-40B4-BE49-F238E27FC236}">
                  <a16:creationId xmlns:a16="http://schemas.microsoft.com/office/drawing/2014/main" id="{8DDC15B5-859D-F07A-62FA-B0ECFE83CF79}"/>
                </a:ext>
              </a:extLst>
            </p:cNvPr>
            <p:cNvSpPr/>
            <p:nvPr/>
          </p:nvSpPr>
          <p:spPr>
            <a:xfrm>
              <a:off x="8296422" y="3379537"/>
              <a:ext cx="792000" cy="792000"/>
            </a:xfrm>
            <a:prstGeom prst="rect">
              <a:avLst/>
            </a:prstGeom>
            <a:solidFill>
              <a:srgbClr val="90D2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40" name="Rechteck 39">
              <a:extLst>
                <a:ext uri="{FF2B5EF4-FFF2-40B4-BE49-F238E27FC236}">
                  <a16:creationId xmlns:a16="http://schemas.microsoft.com/office/drawing/2014/main" id="{BE33518C-98A4-1102-E086-5AE38B16942F}"/>
                </a:ext>
              </a:extLst>
            </p:cNvPr>
            <p:cNvSpPr/>
            <p:nvPr/>
          </p:nvSpPr>
          <p:spPr>
            <a:xfrm flipH="1">
              <a:off x="7511399" y="230310"/>
              <a:ext cx="3147281" cy="315377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F944EDAA-F11D-BFA7-CE30-BEADB379AF96}"/>
                </a:ext>
              </a:extLst>
            </p:cNvPr>
            <p:cNvSpPr/>
            <p:nvPr/>
          </p:nvSpPr>
          <p:spPr>
            <a:xfrm>
              <a:off x="7511399" y="2592080"/>
              <a:ext cx="792000" cy="792000"/>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486D9B0C-D84F-38DD-407D-9B413C3F0639}"/>
                </a:ext>
              </a:extLst>
            </p:cNvPr>
            <p:cNvSpPr/>
            <p:nvPr/>
          </p:nvSpPr>
          <p:spPr>
            <a:xfrm>
              <a:off x="10262680" y="-161146"/>
              <a:ext cx="396000" cy="396000"/>
            </a:xfrm>
            <a:prstGeom prst="rect">
              <a:avLst/>
            </a:prstGeom>
            <a:solidFill>
              <a:srgbClr val="90D2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Rechteck 42">
              <a:extLst>
                <a:ext uri="{FF2B5EF4-FFF2-40B4-BE49-F238E27FC236}">
                  <a16:creationId xmlns:a16="http://schemas.microsoft.com/office/drawing/2014/main" id="{77DE4FBA-E28B-5BD1-5BB6-1EA76C8057C3}"/>
                </a:ext>
              </a:extLst>
            </p:cNvPr>
            <p:cNvSpPr/>
            <p:nvPr/>
          </p:nvSpPr>
          <p:spPr>
            <a:xfrm>
              <a:off x="10654682" y="230310"/>
              <a:ext cx="792000" cy="792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44" name="Rechteck 43">
              <a:extLst>
                <a:ext uri="{FF2B5EF4-FFF2-40B4-BE49-F238E27FC236}">
                  <a16:creationId xmlns:a16="http://schemas.microsoft.com/office/drawing/2014/main" id="{45BE1615-B87A-E129-0904-998BF8C1B20D}"/>
                </a:ext>
              </a:extLst>
            </p:cNvPr>
            <p:cNvSpPr/>
            <p:nvPr/>
          </p:nvSpPr>
          <p:spPr>
            <a:xfrm>
              <a:off x="10654681" y="3379537"/>
              <a:ext cx="396000" cy="396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10677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llage of computer equipment&#10;&#10;Description automatically generated">
            <a:extLst>
              <a:ext uri="{FF2B5EF4-FFF2-40B4-BE49-F238E27FC236}">
                <a16:creationId xmlns:a16="http://schemas.microsoft.com/office/drawing/2014/main" id="{F721DF5D-1F96-044A-A37C-C30D604F5849}"/>
              </a:ext>
            </a:extLst>
          </p:cNvPr>
          <p:cNvPicPr>
            <a:picLocks noChangeAspect="1"/>
          </p:cNvPicPr>
          <p:nvPr/>
        </p:nvPicPr>
        <p:blipFill>
          <a:blip r:embed="rId3"/>
          <a:stretch>
            <a:fillRect/>
          </a:stretch>
        </p:blipFill>
        <p:spPr>
          <a:xfrm>
            <a:off x="0" y="728472"/>
            <a:ext cx="12192000" cy="5401056"/>
          </a:xfrm>
          <a:prstGeom prst="rect">
            <a:avLst/>
          </a:prstGeom>
        </p:spPr>
      </p:pic>
    </p:spTree>
    <p:extLst>
      <p:ext uri="{BB962C8B-B14F-4D97-AF65-F5344CB8AC3E}">
        <p14:creationId xmlns:p14="http://schemas.microsoft.com/office/powerpoint/2010/main" val="302023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8A8CD-64E1-CEFA-E6A9-C7690EEB818C}"/>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ADF6736A-802A-5AF6-03F8-69534708696E}"/>
              </a:ext>
            </a:extLst>
          </p:cNvPr>
          <p:cNvSpPr txBox="1">
            <a:spLocks/>
          </p:cNvSpPr>
          <p:nvPr/>
        </p:nvSpPr>
        <p:spPr>
          <a:xfrm>
            <a:off x="609600" y="152400"/>
            <a:ext cx="12192000" cy="525886"/>
          </a:xfrm>
          <a:prstGeom prst="rect">
            <a:avLst/>
          </a:prstGeom>
        </p:spPr>
        <p:txBody>
          <a:bodyPr/>
          <a:lstStyle>
            <a:lvl1pPr>
              <a:defRPr>
                <a:latin typeface="+mj-lt"/>
                <a:ea typeface="+mj-ea"/>
                <a:cs typeface="+mj-cs"/>
              </a:defRPr>
            </a:lvl1pPr>
          </a:lstStyle>
          <a:p>
            <a:r>
              <a:rPr lang="de-DE" sz="1600" dirty="0">
                <a:latin typeface="Open Sans" panose="020B0606030504020204" pitchFamily="34" charset="0"/>
                <a:ea typeface="Open Sans" panose="020B0606030504020204" pitchFamily="34" charset="0"/>
                <a:cs typeface="Open Sans" panose="020B0606030504020204" pitchFamily="34" charset="0"/>
              </a:rPr>
              <a:t>Die Cloud-Lösung für höchste Ansprüche</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6DC10CB6-F82E-4AE2-5D1A-A4F79C3A6CC1}"/>
              </a:ext>
            </a:extLst>
          </p:cNvPr>
          <p:cNvPicPr>
            <a:picLocks noChangeAspect="1"/>
          </p:cNvPicPr>
          <p:nvPr/>
        </p:nvPicPr>
        <p:blipFill rotWithShape="1">
          <a:blip r:embed="rId3"/>
          <a:srcRect l="2627" t="6965" r="2014" b="2658"/>
          <a:stretch/>
        </p:blipFill>
        <p:spPr>
          <a:xfrm>
            <a:off x="990600" y="1600200"/>
            <a:ext cx="9781749" cy="3904763"/>
          </a:xfrm>
          <a:prstGeom prst="rect">
            <a:avLst/>
          </a:prstGeom>
        </p:spPr>
      </p:pic>
    </p:spTree>
    <p:extLst>
      <p:ext uri="{BB962C8B-B14F-4D97-AF65-F5344CB8AC3E}">
        <p14:creationId xmlns:p14="http://schemas.microsoft.com/office/powerpoint/2010/main" val="248339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1769EF5B-7D1F-EFB2-B782-762EC1F084B7}"/>
              </a:ext>
            </a:extLst>
          </p:cNvPr>
          <p:cNvSpPr txBox="1"/>
          <p:nvPr/>
        </p:nvSpPr>
        <p:spPr>
          <a:xfrm>
            <a:off x="908794" y="917205"/>
            <a:ext cx="10479259" cy="503984"/>
          </a:xfrm>
          <a:prstGeom prst="rect">
            <a:avLst/>
          </a:prstGeom>
        </p:spPr>
        <p:txBody>
          <a:bodyPr vert="horz" wrap="square" lIns="0" tIns="11430" rIns="0" bIns="0" rtlCol="0">
            <a:spAutoFit/>
          </a:bodyPr>
          <a:lstStyle/>
          <a:p>
            <a:pPr>
              <a:lnSpc>
                <a:spcPct val="100000"/>
              </a:lnSpc>
              <a:spcBef>
                <a:spcPts val="90"/>
              </a:spcBef>
            </a:pPr>
            <a:r>
              <a:rPr lang="de-DE" sz="3200" b="1" dirty="0">
                <a:solidFill>
                  <a:schemeClr val="bg1"/>
                </a:solidFill>
                <a:latin typeface="Open Sans SemiBold"/>
                <a:cs typeface="Open Sans SemiBold"/>
              </a:rPr>
              <a:t>Was sind die Challenges im Einkauf?</a:t>
            </a:r>
            <a:endParaRPr sz="3200" dirty="0">
              <a:solidFill>
                <a:schemeClr val="bg1"/>
              </a:solidFill>
              <a:latin typeface="Open Sans SemiBold"/>
              <a:cs typeface="Open Sans SemiBold"/>
            </a:endParaRPr>
          </a:p>
        </p:txBody>
      </p:sp>
      <p:sp>
        <p:nvSpPr>
          <p:cNvPr id="30" name="object 6">
            <a:extLst>
              <a:ext uri="{FF2B5EF4-FFF2-40B4-BE49-F238E27FC236}">
                <a16:creationId xmlns:a16="http://schemas.microsoft.com/office/drawing/2014/main" id="{056FC028-2D68-1BBA-C2E0-C5A7360FA173}"/>
              </a:ext>
            </a:extLst>
          </p:cNvPr>
          <p:cNvSpPr txBox="1"/>
          <p:nvPr/>
        </p:nvSpPr>
        <p:spPr>
          <a:xfrm>
            <a:off x="8534400" y="3847322"/>
            <a:ext cx="3240000" cy="481542"/>
          </a:xfrm>
          <a:prstGeom prst="rect">
            <a:avLst/>
          </a:prstGeom>
        </p:spPr>
        <p:txBody>
          <a:bodyPr vert="horz" wrap="square" lIns="0" tIns="172085" rIns="0" bIns="0" rtlCol="0">
            <a:spAutoFit/>
          </a:bodyPr>
          <a:lstStyle/>
          <a:p>
            <a:pPr marL="36830">
              <a:lnSpc>
                <a:spcPct val="100000"/>
              </a:lnSpc>
              <a:spcBef>
                <a:spcPts val="430"/>
              </a:spcBef>
            </a:pPr>
            <a:r>
              <a:rPr lang="de-DE" sz="2000" b="1" dirty="0">
                <a:solidFill>
                  <a:srgbClr val="CBCCCD"/>
                </a:solidFill>
                <a:latin typeface="Open Sans SemiBold"/>
                <a:cs typeface="Open Sans SemiBold"/>
              </a:rPr>
              <a:t>Budget</a:t>
            </a:r>
            <a:endParaRPr sz="2000" dirty="0">
              <a:solidFill>
                <a:srgbClr val="CBCCCD"/>
              </a:solidFill>
              <a:latin typeface="Open Sans SemiBold"/>
              <a:cs typeface="Open Sans SemiBold"/>
            </a:endParaRPr>
          </a:p>
        </p:txBody>
      </p:sp>
      <p:sp>
        <p:nvSpPr>
          <p:cNvPr id="31" name="object 18">
            <a:extLst>
              <a:ext uri="{FF2B5EF4-FFF2-40B4-BE49-F238E27FC236}">
                <a16:creationId xmlns:a16="http://schemas.microsoft.com/office/drawing/2014/main" id="{CA957087-D28C-5CD8-A351-0DE52C903457}"/>
              </a:ext>
            </a:extLst>
          </p:cNvPr>
          <p:cNvSpPr txBox="1"/>
          <p:nvPr/>
        </p:nvSpPr>
        <p:spPr>
          <a:xfrm>
            <a:off x="8534400" y="4764217"/>
            <a:ext cx="3124200" cy="748923"/>
          </a:xfrm>
          <a:prstGeom prst="rect">
            <a:avLst/>
          </a:prstGeom>
        </p:spPr>
        <p:txBody>
          <a:bodyPr vert="horz" wrap="square" lIns="0" tIns="10160" rIns="0" bIns="0" rtlCol="0">
            <a:spAutoFit/>
          </a:bodyPr>
          <a:lstStyle/>
          <a:p>
            <a:pPr marL="12700" marR="5080">
              <a:spcBef>
                <a:spcPts val="80"/>
              </a:spcBef>
            </a:pPr>
            <a:r>
              <a:rPr lang="de-DE" sz="1600" dirty="0">
                <a:solidFill>
                  <a:srgbClr val="CBCCCD"/>
                </a:solidFill>
                <a:latin typeface="Open Sans"/>
                <a:cs typeface="Open Sans"/>
              </a:rPr>
              <a:t>Budgetbeschränkungen hindern oft die Implementierung digitaler Lösungen</a:t>
            </a:r>
          </a:p>
        </p:txBody>
      </p:sp>
      <p:grpSp>
        <p:nvGrpSpPr>
          <p:cNvPr id="4" name="Gruppieren 3">
            <a:extLst>
              <a:ext uri="{FF2B5EF4-FFF2-40B4-BE49-F238E27FC236}">
                <a16:creationId xmlns:a16="http://schemas.microsoft.com/office/drawing/2014/main" id="{209233E8-AD1A-12D4-7BB9-905AC7B06DB1}"/>
              </a:ext>
            </a:extLst>
          </p:cNvPr>
          <p:cNvGrpSpPr/>
          <p:nvPr/>
        </p:nvGrpSpPr>
        <p:grpSpPr>
          <a:xfrm>
            <a:off x="877220" y="2300644"/>
            <a:ext cx="3389980" cy="3227140"/>
            <a:chOff x="758814" y="2286000"/>
            <a:chExt cx="3389980" cy="3227140"/>
          </a:xfrm>
        </p:grpSpPr>
        <p:sp>
          <p:nvSpPr>
            <p:cNvPr id="35" name="object 5">
              <a:extLst>
                <a:ext uri="{FF2B5EF4-FFF2-40B4-BE49-F238E27FC236}">
                  <a16:creationId xmlns:a16="http://schemas.microsoft.com/office/drawing/2014/main" id="{CCD10C9F-FE6C-89F2-5F20-6E5D6A42E8A1}"/>
                </a:ext>
              </a:extLst>
            </p:cNvPr>
            <p:cNvSpPr txBox="1"/>
            <p:nvPr/>
          </p:nvSpPr>
          <p:spPr>
            <a:xfrm>
              <a:off x="908794" y="3925356"/>
              <a:ext cx="3240000" cy="403508"/>
            </a:xfrm>
            <a:prstGeom prst="rect">
              <a:avLst/>
            </a:prstGeom>
          </p:spPr>
          <p:txBody>
            <a:bodyPr vert="horz" wrap="square" lIns="0" tIns="172085" rIns="0" bIns="0" rtlCol="0">
              <a:spAutoFit/>
            </a:bodyPr>
            <a:lstStyle/>
            <a:p>
              <a:pPr marL="39370" marR="728980">
                <a:lnSpc>
                  <a:spcPts val="1700"/>
                </a:lnSpc>
                <a:spcBef>
                  <a:spcPts val="670"/>
                </a:spcBef>
              </a:pPr>
              <a:r>
                <a:rPr lang="de-DE" sz="2000" dirty="0">
                  <a:solidFill>
                    <a:schemeClr val="tx1"/>
                  </a:solidFill>
                  <a:latin typeface="Open Sans SemiBold"/>
                  <a:cs typeface="Open Sans SemiBold"/>
                </a:rPr>
                <a:t>Kommunikation</a:t>
              </a:r>
            </a:p>
          </p:txBody>
        </p:sp>
        <p:sp>
          <p:nvSpPr>
            <p:cNvPr id="36" name="object 18">
              <a:extLst>
                <a:ext uri="{FF2B5EF4-FFF2-40B4-BE49-F238E27FC236}">
                  <a16:creationId xmlns:a16="http://schemas.microsoft.com/office/drawing/2014/main" id="{F4066A82-83C7-4A54-B113-FAE9C3138EBD}"/>
                </a:ext>
              </a:extLst>
            </p:cNvPr>
            <p:cNvSpPr txBox="1"/>
            <p:nvPr/>
          </p:nvSpPr>
          <p:spPr>
            <a:xfrm>
              <a:off x="908794" y="4764217"/>
              <a:ext cx="3060000" cy="748923"/>
            </a:xfrm>
            <a:prstGeom prst="rect">
              <a:avLst/>
            </a:prstGeom>
          </p:spPr>
          <p:txBody>
            <a:bodyPr vert="horz" wrap="square" lIns="0" tIns="10160" rIns="0" bIns="0" rtlCol="0">
              <a:spAutoFit/>
            </a:bodyPr>
            <a:lstStyle/>
            <a:p>
              <a:pPr marL="12700" marR="5080">
                <a:spcBef>
                  <a:spcPts val="80"/>
                </a:spcBef>
              </a:pPr>
              <a:r>
                <a:rPr lang="de-DE" sz="1600" dirty="0">
                  <a:latin typeface="Open Sans"/>
                  <a:cs typeface="Open Sans"/>
                </a:rPr>
                <a:t>Unklare Kommunikation und fehlende Informationen wichtiger Details </a:t>
              </a:r>
            </a:p>
          </p:txBody>
        </p:sp>
        <p:pic>
          <p:nvPicPr>
            <p:cNvPr id="2" name="Grafik 1">
              <a:extLst>
                <a:ext uri="{FF2B5EF4-FFF2-40B4-BE49-F238E27FC236}">
                  <a16:creationId xmlns:a16="http://schemas.microsoft.com/office/drawing/2014/main" id="{2B612247-FAC8-7300-21DD-E0B9DAC78A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14" y="2286000"/>
              <a:ext cx="1450986" cy="1672901"/>
            </a:xfrm>
            <a:prstGeom prst="rect">
              <a:avLst/>
            </a:prstGeom>
          </p:spPr>
        </p:pic>
      </p:grpSp>
      <p:grpSp>
        <p:nvGrpSpPr>
          <p:cNvPr id="3" name="Gruppieren 2">
            <a:extLst>
              <a:ext uri="{FF2B5EF4-FFF2-40B4-BE49-F238E27FC236}">
                <a16:creationId xmlns:a16="http://schemas.microsoft.com/office/drawing/2014/main" id="{1F785DA6-C720-4093-EE90-8FE33BCED92B}"/>
              </a:ext>
            </a:extLst>
          </p:cNvPr>
          <p:cNvGrpSpPr/>
          <p:nvPr/>
        </p:nvGrpSpPr>
        <p:grpSpPr>
          <a:xfrm>
            <a:off x="4747967" y="2603094"/>
            <a:ext cx="3240000" cy="2924690"/>
            <a:chOff x="4631597" y="2612425"/>
            <a:chExt cx="3240000" cy="2924690"/>
          </a:xfrm>
        </p:grpSpPr>
        <p:sp>
          <p:nvSpPr>
            <p:cNvPr id="27" name="object 6">
              <a:extLst>
                <a:ext uri="{FF2B5EF4-FFF2-40B4-BE49-F238E27FC236}">
                  <a16:creationId xmlns:a16="http://schemas.microsoft.com/office/drawing/2014/main" id="{3C373E37-0C8B-9315-9D75-C569F933E2AA}"/>
                </a:ext>
              </a:extLst>
            </p:cNvPr>
            <p:cNvSpPr txBox="1"/>
            <p:nvPr/>
          </p:nvSpPr>
          <p:spPr>
            <a:xfrm>
              <a:off x="4631597" y="3858473"/>
              <a:ext cx="3240000" cy="481542"/>
            </a:xfrm>
            <a:prstGeom prst="rect">
              <a:avLst/>
            </a:prstGeom>
          </p:spPr>
          <p:txBody>
            <a:bodyPr vert="horz" wrap="square" lIns="0" tIns="172085" rIns="0" bIns="0" rtlCol="0">
              <a:spAutoFit/>
            </a:bodyPr>
            <a:lstStyle/>
            <a:p>
              <a:pPr marL="36830">
                <a:lnSpc>
                  <a:spcPct val="100000"/>
                </a:lnSpc>
                <a:spcBef>
                  <a:spcPts val="430"/>
                </a:spcBef>
              </a:pPr>
              <a:r>
                <a:rPr lang="de-DE" sz="2000" b="1" dirty="0">
                  <a:solidFill>
                    <a:srgbClr val="CBCCCD"/>
                  </a:solidFill>
                  <a:latin typeface="Open Sans SemiBold"/>
                  <a:cs typeface="Open Sans SemiBold"/>
                </a:rPr>
                <a:t>Personal</a:t>
              </a:r>
              <a:endParaRPr sz="2000" dirty="0">
                <a:solidFill>
                  <a:srgbClr val="CBCCCD"/>
                </a:solidFill>
                <a:latin typeface="Open Sans SemiBold"/>
                <a:cs typeface="Open Sans SemiBold"/>
              </a:endParaRPr>
            </a:p>
          </p:txBody>
        </p:sp>
        <p:sp>
          <p:nvSpPr>
            <p:cNvPr id="28" name="object 18">
              <a:extLst>
                <a:ext uri="{FF2B5EF4-FFF2-40B4-BE49-F238E27FC236}">
                  <a16:creationId xmlns:a16="http://schemas.microsoft.com/office/drawing/2014/main" id="{BD1E6F20-CDF7-D53B-5F77-2BC95D4F5ECD}"/>
                </a:ext>
              </a:extLst>
            </p:cNvPr>
            <p:cNvSpPr txBox="1"/>
            <p:nvPr/>
          </p:nvSpPr>
          <p:spPr>
            <a:xfrm>
              <a:off x="4631597" y="4775368"/>
              <a:ext cx="3060000" cy="761747"/>
            </a:xfrm>
            <a:prstGeom prst="rect">
              <a:avLst/>
            </a:prstGeom>
          </p:spPr>
          <p:txBody>
            <a:bodyPr vert="horz" wrap="square" lIns="0" tIns="10160" rIns="0" bIns="0" rtlCol="0">
              <a:spAutoFit/>
            </a:bodyPr>
            <a:lstStyle/>
            <a:p>
              <a:pPr marL="12700" marR="5080">
                <a:spcBef>
                  <a:spcPts val="80"/>
                </a:spcBef>
              </a:pPr>
              <a:r>
                <a:rPr lang="de-DE" sz="1600" dirty="0">
                  <a:solidFill>
                    <a:srgbClr val="CBCCCD"/>
                  </a:solidFill>
                  <a:latin typeface="Open Sans"/>
                  <a:cs typeface="Open Sans"/>
                </a:rPr>
                <a:t>Mangelndes Personal führt zu verzögerten und  </a:t>
              </a:r>
            </a:p>
            <a:p>
              <a:pPr marL="12700" marR="5080">
                <a:spcBef>
                  <a:spcPts val="80"/>
                </a:spcBef>
              </a:pPr>
              <a:r>
                <a:rPr lang="de-DE" sz="1600" dirty="0">
                  <a:solidFill>
                    <a:srgbClr val="CBCCCD"/>
                  </a:solidFill>
                  <a:latin typeface="Open Sans"/>
                  <a:cs typeface="Open Sans"/>
                </a:rPr>
                <a:t>ineffizienten Arbeitsabläufen</a:t>
              </a:r>
            </a:p>
          </p:txBody>
        </p:sp>
        <p:pic>
          <p:nvPicPr>
            <p:cNvPr id="10" name="Grafik 9">
              <a:extLst>
                <a:ext uri="{FF2B5EF4-FFF2-40B4-BE49-F238E27FC236}">
                  <a16:creationId xmlns:a16="http://schemas.microsoft.com/office/drawing/2014/main" id="{C007FBBE-6D90-CB1D-D0F6-DB667B5238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1597" y="2612425"/>
              <a:ext cx="1078755" cy="1208726"/>
            </a:xfrm>
            <a:prstGeom prst="rect">
              <a:avLst/>
            </a:prstGeom>
          </p:spPr>
        </p:pic>
      </p:grpSp>
      <p:pic>
        <p:nvPicPr>
          <p:cNvPr id="33" name="Grafik 32">
            <a:extLst>
              <a:ext uri="{FF2B5EF4-FFF2-40B4-BE49-F238E27FC236}">
                <a16:creationId xmlns:a16="http://schemas.microsoft.com/office/drawing/2014/main" id="{6ADB8534-EFD5-D1C5-BABE-516FB19172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0442" y="2823757"/>
            <a:ext cx="1121767" cy="1019788"/>
          </a:xfrm>
          <a:prstGeom prst="rect">
            <a:avLst/>
          </a:prstGeom>
        </p:spPr>
      </p:pic>
    </p:spTree>
    <p:extLst>
      <p:ext uri="{BB962C8B-B14F-4D97-AF65-F5344CB8AC3E}">
        <p14:creationId xmlns:p14="http://schemas.microsoft.com/office/powerpoint/2010/main" val="138731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eck 46">
            <a:extLst>
              <a:ext uri="{FF2B5EF4-FFF2-40B4-BE49-F238E27FC236}">
                <a16:creationId xmlns:a16="http://schemas.microsoft.com/office/drawing/2014/main" id="{8D59089E-2410-D54A-90A5-28BA8918204C}"/>
              </a:ext>
            </a:extLst>
          </p:cNvPr>
          <p:cNvSpPr/>
          <p:nvPr/>
        </p:nvSpPr>
        <p:spPr>
          <a:xfrm>
            <a:off x="8065168" y="2289731"/>
            <a:ext cx="2892031" cy="586957"/>
          </a:xfrm>
          <a:prstGeom prst="rect">
            <a:avLst/>
          </a:prstGeom>
        </p:spPr>
        <p:txBody>
          <a:bodyPr wrap="square" lIns="0" tIns="46800" rIns="0" bIns="468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Einzigartiger Link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zum Bestätigen</a:t>
            </a:r>
          </a:p>
        </p:txBody>
      </p:sp>
      <p:cxnSp>
        <p:nvCxnSpPr>
          <p:cNvPr id="74" name="Gerade Verbindung mit Pfeil 57">
            <a:extLst>
              <a:ext uri="{FF2B5EF4-FFF2-40B4-BE49-F238E27FC236}">
                <a16:creationId xmlns:a16="http://schemas.microsoft.com/office/drawing/2014/main" id="{703201A8-309D-2E49-8DEC-D10F66EB1DC9}"/>
              </a:ext>
            </a:extLst>
          </p:cNvPr>
          <p:cNvCxnSpPr>
            <a:cxnSpLocks/>
          </p:cNvCxnSpPr>
          <p:nvPr/>
        </p:nvCxnSpPr>
        <p:spPr>
          <a:xfrm flipH="1">
            <a:off x="8154315" y="3757290"/>
            <a:ext cx="2094619" cy="0"/>
          </a:xfrm>
          <a:prstGeom prst="straightConnector1">
            <a:avLst/>
          </a:prstGeom>
          <a:ln w="15875">
            <a:solidFill>
              <a:schemeClr val="tx1">
                <a:lumMod val="65000"/>
                <a:lumOff val="3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5" name="Gerade Verbindung mit Pfeil 60">
            <a:extLst>
              <a:ext uri="{FF2B5EF4-FFF2-40B4-BE49-F238E27FC236}">
                <a16:creationId xmlns:a16="http://schemas.microsoft.com/office/drawing/2014/main" id="{AA3F2A81-FFAB-7448-8B51-C9342F45380E}"/>
              </a:ext>
            </a:extLst>
          </p:cNvPr>
          <p:cNvCxnSpPr>
            <a:cxnSpLocks/>
          </p:cNvCxnSpPr>
          <p:nvPr/>
        </p:nvCxnSpPr>
        <p:spPr>
          <a:xfrm flipH="1">
            <a:off x="1597120" y="3043055"/>
            <a:ext cx="1894840" cy="0"/>
          </a:xfrm>
          <a:prstGeom prst="straightConnector1">
            <a:avLst/>
          </a:prstGeom>
          <a:ln w="15875">
            <a:solidFill>
              <a:schemeClr val="tx1">
                <a:lumMod val="65000"/>
                <a:lumOff val="3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6" name="Rechteck 61">
            <a:extLst>
              <a:ext uri="{FF2B5EF4-FFF2-40B4-BE49-F238E27FC236}">
                <a16:creationId xmlns:a16="http://schemas.microsoft.com/office/drawing/2014/main" id="{AFE42390-227A-4848-A4C3-1830977B2C7A}"/>
              </a:ext>
            </a:extLst>
          </p:cNvPr>
          <p:cNvSpPr/>
          <p:nvPr/>
        </p:nvSpPr>
        <p:spPr>
          <a:xfrm>
            <a:off x="1667058" y="2174964"/>
            <a:ext cx="2135347" cy="584775"/>
          </a:xfrm>
          <a:prstGeom prst="rect">
            <a:avLst/>
          </a:prstGeom>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de-DE"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de-DE"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Bestellung</a:t>
            </a:r>
          </a:p>
        </p:txBody>
      </p:sp>
      <p:cxnSp>
        <p:nvCxnSpPr>
          <p:cNvPr id="79" name="Gerade Verbindung mit Pfeil 62">
            <a:extLst>
              <a:ext uri="{FF2B5EF4-FFF2-40B4-BE49-F238E27FC236}">
                <a16:creationId xmlns:a16="http://schemas.microsoft.com/office/drawing/2014/main" id="{A8FB6902-258F-6240-A1FF-519D30E01531}"/>
              </a:ext>
            </a:extLst>
          </p:cNvPr>
          <p:cNvCxnSpPr>
            <a:cxnSpLocks/>
          </p:cNvCxnSpPr>
          <p:nvPr/>
        </p:nvCxnSpPr>
        <p:spPr>
          <a:xfrm flipH="1">
            <a:off x="1597120" y="3757290"/>
            <a:ext cx="1894840" cy="0"/>
          </a:xfrm>
          <a:prstGeom prst="straightConnector1">
            <a:avLst/>
          </a:prstGeom>
          <a:ln w="15875">
            <a:solidFill>
              <a:schemeClr val="tx1">
                <a:lumMod val="65000"/>
                <a:lumOff val="3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0" name="Rechteck 63">
            <a:extLst>
              <a:ext uri="{FF2B5EF4-FFF2-40B4-BE49-F238E27FC236}">
                <a16:creationId xmlns:a16="http://schemas.microsoft.com/office/drawing/2014/main" id="{9E242DBF-7922-204A-A6FD-CBC2B38C0D4C}"/>
              </a:ext>
            </a:extLst>
          </p:cNvPr>
          <p:cNvSpPr/>
          <p:nvPr/>
        </p:nvSpPr>
        <p:spPr>
          <a:xfrm>
            <a:off x="1897735" y="3920702"/>
            <a:ext cx="1547499" cy="584775"/>
          </a:xfrm>
          <a:prstGeom prst="rect">
            <a:avLst/>
          </a:prstGeom>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Lieferavis</a:t>
            </a:r>
          </a:p>
        </p:txBody>
      </p:sp>
      <p:sp>
        <p:nvSpPr>
          <p:cNvPr id="82" name="Textfeld 18">
            <a:extLst>
              <a:ext uri="{FF2B5EF4-FFF2-40B4-BE49-F238E27FC236}">
                <a16:creationId xmlns:a16="http://schemas.microsoft.com/office/drawing/2014/main" id="{711A60D5-8C1A-B14C-BA8D-1EE80A724BF1}"/>
              </a:ext>
            </a:extLst>
          </p:cNvPr>
          <p:cNvSpPr txBox="1"/>
          <p:nvPr/>
        </p:nvSpPr>
        <p:spPr>
          <a:xfrm>
            <a:off x="10836353" y="3812818"/>
            <a:ext cx="127951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5A5B5F"/>
                </a:solidFill>
                <a:effectLst/>
                <a:uLnTx/>
                <a:uFillTx/>
                <a:latin typeface="Open Sans" panose="020B0606030504020204" pitchFamily="34" charset="0"/>
                <a:ea typeface="Open Sans" panose="020B0606030504020204" pitchFamily="34" charset="0"/>
                <a:cs typeface="Open Sans" panose="020B0606030504020204" pitchFamily="34" charset="0"/>
              </a:rPr>
              <a:t>Lieferanten</a:t>
            </a:r>
          </a:p>
        </p:txBody>
      </p:sp>
      <p:cxnSp>
        <p:nvCxnSpPr>
          <p:cNvPr id="88" name="Gerade Verbindung mit Pfeil 62">
            <a:extLst>
              <a:ext uri="{FF2B5EF4-FFF2-40B4-BE49-F238E27FC236}">
                <a16:creationId xmlns:a16="http://schemas.microsoft.com/office/drawing/2014/main" id="{508571C6-E8BC-1345-ABDE-B4268D4C9432}"/>
              </a:ext>
            </a:extLst>
          </p:cNvPr>
          <p:cNvCxnSpPr>
            <a:cxnSpLocks/>
          </p:cNvCxnSpPr>
          <p:nvPr/>
        </p:nvCxnSpPr>
        <p:spPr>
          <a:xfrm flipH="1">
            <a:off x="8093743" y="3129917"/>
            <a:ext cx="2155191" cy="0"/>
          </a:xfrm>
          <a:prstGeom prst="straightConnector1">
            <a:avLst/>
          </a:prstGeom>
          <a:ln w="15875">
            <a:solidFill>
              <a:schemeClr val="tx1">
                <a:lumMod val="65000"/>
                <a:lumOff val="3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8" name="Ellipse 3">
            <a:extLst>
              <a:ext uri="{FF2B5EF4-FFF2-40B4-BE49-F238E27FC236}">
                <a16:creationId xmlns:a16="http://schemas.microsoft.com/office/drawing/2014/main" id="{5B203330-64DB-4990-8DAB-5ED8761E998A}"/>
              </a:ext>
            </a:extLst>
          </p:cNvPr>
          <p:cNvSpPr/>
          <p:nvPr/>
        </p:nvSpPr>
        <p:spPr>
          <a:xfrm>
            <a:off x="1613718" y="2393776"/>
            <a:ext cx="380526" cy="380526"/>
          </a:xfrm>
          <a:prstGeom prst="ellipse">
            <a:avLst/>
          </a:prstGeom>
          <a:solidFill>
            <a:srgbClr val="7DBA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31" name="Ellipse 3">
            <a:extLst>
              <a:ext uri="{FF2B5EF4-FFF2-40B4-BE49-F238E27FC236}">
                <a16:creationId xmlns:a16="http://schemas.microsoft.com/office/drawing/2014/main" id="{936D35C2-0A5E-4AE1-8CC6-899B77F22FC8}"/>
              </a:ext>
            </a:extLst>
          </p:cNvPr>
          <p:cNvSpPr/>
          <p:nvPr/>
        </p:nvSpPr>
        <p:spPr>
          <a:xfrm>
            <a:off x="8101478" y="2402704"/>
            <a:ext cx="380526" cy="380526"/>
          </a:xfrm>
          <a:prstGeom prst="ellipse">
            <a:avLst/>
          </a:prstGeom>
          <a:solidFill>
            <a:srgbClr val="7DBA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32" name="Ellipse 3">
            <a:extLst>
              <a:ext uri="{FF2B5EF4-FFF2-40B4-BE49-F238E27FC236}">
                <a16:creationId xmlns:a16="http://schemas.microsoft.com/office/drawing/2014/main" id="{2DA5A12B-6237-4E7E-8AC0-3C5E23340E9F}"/>
              </a:ext>
            </a:extLst>
          </p:cNvPr>
          <p:cNvSpPr/>
          <p:nvPr/>
        </p:nvSpPr>
        <p:spPr>
          <a:xfrm>
            <a:off x="1604573" y="4023372"/>
            <a:ext cx="380526" cy="380526"/>
          </a:xfrm>
          <a:prstGeom prst="ellipse">
            <a:avLst/>
          </a:prstGeom>
          <a:solidFill>
            <a:srgbClr val="7DBA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rPr>
              <a:t>4</a:t>
            </a:r>
          </a:p>
        </p:txBody>
      </p:sp>
      <p:sp>
        <p:nvSpPr>
          <p:cNvPr id="35" name="Ellipse 3">
            <a:extLst>
              <a:ext uri="{FF2B5EF4-FFF2-40B4-BE49-F238E27FC236}">
                <a16:creationId xmlns:a16="http://schemas.microsoft.com/office/drawing/2014/main" id="{EA54AAA4-CB1C-4BCB-903B-7ADC143DF9C8}"/>
              </a:ext>
            </a:extLst>
          </p:cNvPr>
          <p:cNvSpPr/>
          <p:nvPr/>
        </p:nvSpPr>
        <p:spPr>
          <a:xfrm>
            <a:off x="8101478" y="4042671"/>
            <a:ext cx="380526" cy="380526"/>
          </a:xfrm>
          <a:prstGeom prst="ellipse">
            <a:avLst/>
          </a:prstGeom>
          <a:solidFill>
            <a:srgbClr val="7DBA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34" name="Rechteck 4">
            <a:extLst>
              <a:ext uri="{FF2B5EF4-FFF2-40B4-BE49-F238E27FC236}">
                <a16:creationId xmlns:a16="http://schemas.microsoft.com/office/drawing/2014/main" id="{3C9B8D38-323A-473F-BF03-DF0CC23EA889}"/>
              </a:ext>
            </a:extLst>
          </p:cNvPr>
          <p:cNvSpPr/>
          <p:nvPr/>
        </p:nvSpPr>
        <p:spPr>
          <a:xfrm>
            <a:off x="304800" y="3813525"/>
            <a:ext cx="104067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78797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Ihr ERP</a:t>
            </a:r>
            <a:endParaRPr kumimoji="0" lang="de-DE" sz="2000" b="0" i="0" u="none" strike="noStrike" kern="1200" cap="none" spc="0" normalizeH="0" baseline="0" noProof="0" dirty="0">
              <a:ln>
                <a:noFill/>
              </a:ln>
              <a:solidFill>
                <a:srgbClr val="78797F">
                  <a:lumMod val="75000"/>
                </a:srgbClr>
              </a:solidFill>
              <a:effectLst/>
              <a:uLnTx/>
              <a:uFillTx/>
              <a:latin typeface="Calibri" panose="020F0502020204030204"/>
              <a:ea typeface="+mn-ea"/>
              <a:cs typeface="+mn-cs"/>
            </a:endParaRPr>
          </a:p>
        </p:txBody>
      </p:sp>
      <p:grpSp>
        <p:nvGrpSpPr>
          <p:cNvPr id="37" name="Gruppieren 11">
            <a:extLst>
              <a:ext uri="{FF2B5EF4-FFF2-40B4-BE49-F238E27FC236}">
                <a16:creationId xmlns:a16="http://schemas.microsoft.com/office/drawing/2014/main" id="{D48626BE-E3AE-4292-B73C-CF839BAE2660}"/>
              </a:ext>
            </a:extLst>
          </p:cNvPr>
          <p:cNvGrpSpPr/>
          <p:nvPr/>
        </p:nvGrpSpPr>
        <p:grpSpPr>
          <a:xfrm>
            <a:off x="453223" y="3001290"/>
            <a:ext cx="756000" cy="756000"/>
            <a:chOff x="1246821" y="1833119"/>
            <a:chExt cx="792000" cy="792000"/>
          </a:xfrm>
          <a:solidFill>
            <a:srgbClr val="7DBA3C"/>
          </a:solidFill>
        </p:grpSpPr>
        <p:sp>
          <p:nvSpPr>
            <p:cNvPr id="38" name="Shape 261">
              <a:extLst>
                <a:ext uri="{FF2B5EF4-FFF2-40B4-BE49-F238E27FC236}">
                  <a16:creationId xmlns:a16="http://schemas.microsoft.com/office/drawing/2014/main" id="{1117BEB6-B109-48D2-B668-40AC54A735A1}"/>
                </a:ext>
              </a:extLst>
            </p:cNvPr>
            <p:cNvSpPr/>
            <p:nvPr/>
          </p:nvSpPr>
          <p:spPr>
            <a:xfrm>
              <a:off x="1246821" y="1833119"/>
              <a:ext cx="792000" cy="79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0" cap="flat" cmpd="dbl">
              <a:solidFill>
                <a:schemeClr val="bg1"/>
              </a:solid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4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9" name="Grafik 10">
              <a:extLst>
                <a:ext uri="{FF2B5EF4-FFF2-40B4-BE49-F238E27FC236}">
                  <a16:creationId xmlns:a16="http://schemas.microsoft.com/office/drawing/2014/main" id="{17271281-4F47-40C5-9D9F-828EBF1AC6E3}"/>
                </a:ext>
              </a:extLst>
            </p:cNvPr>
            <p:cNvPicPr>
              <a:picLocks noChangeAspect="1"/>
            </p:cNvPicPr>
            <p:nvPr/>
          </p:nvPicPr>
          <p:blipFill>
            <a:blip r:embed="rId3"/>
            <a:srcRect/>
            <a:stretch/>
          </p:blipFill>
          <p:spPr>
            <a:xfrm>
              <a:off x="1449569" y="2022615"/>
              <a:ext cx="396000" cy="396000"/>
            </a:xfrm>
            <a:prstGeom prst="rect">
              <a:avLst/>
            </a:prstGeom>
            <a:grpFill/>
          </p:spPr>
        </p:pic>
      </p:grpSp>
      <p:grpSp>
        <p:nvGrpSpPr>
          <p:cNvPr id="40" name="Group 39">
            <a:extLst>
              <a:ext uri="{FF2B5EF4-FFF2-40B4-BE49-F238E27FC236}">
                <a16:creationId xmlns:a16="http://schemas.microsoft.com/office/drawing/2014/main" id="{F1DD214D-8016-4076-B46E-F89E9146CC84}"/>
              </a:ext>
            </a:extLst>
          </p:cNvPr>
          <p:cNvGrpSpPr/>
          <p:nvPr/>
        </p:nvGrpSpPr>
        <p:grpSpPr>
          <a:xfrm>
            <a:off x="10993508" y="3040928"/>
            <a:ext cx="756000" cy="756000"/>
            <a:chOff x="11283938" y="2162382"/>
            <a:chExt cx="756000" cy="756000"/>
          </a:xfrm>
          <a:solidFill>
            <a:srgbClr val="7DBA3C"/>
          </a:solidFill>
        </p:grpSpPr>
        <p:sp>
          <p:nvSpPr>
            <p:cNvPr id="41" name="Shape 261">
              <a:extLst>
                <a:ext uri="{FF2B5EF4-FFF2-40B4-BE49-F238E27FC236}">
                  <a16:creationId xmlns:a16="http://schemas.microsoft.com/office/drawing/2014/main" id="{C589520C-798E-4C08-9233-6467F6E4AD1E}"/>
                </a:ext>
              </a:extLst>
            </p:cNvPr>
            <p:cNvSpPr/>
            <p:nvPr/>
          </p:nvSpPr>
          <p:spPr>
            <a:xfrm>
              <a:off x="11283938" y="2162382"/>
              <a:ext cx="756000" cy="756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0" cap="flat" cmpd="dbl">
              <a:solidFill>
                <a:schemeClr val="bg1"/>
              </a:solid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4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2" name="Graphic 67">
              <a:extLst>
                <a:ext uri="{FF2B5EF4-FFF2-40B4-BE49-F238E27FC236}">
                  <a16:creationId xmlns:a16="http://schemas.microsoft.com/office/drawing/2014/main" id="{52C426D2-59FC-48EE-B29E-33637D7112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72938" y="2351382"/>
              <a:ext cx="378000" cy="378000"/>
            </a:xfrm>
            <a:prstGeom prst="rect">
              <a:avLst/>
            </a:prstGeom>
          </p:spPr>
        </p:pic>
      </p:grpSp>
      <p:pic>
        <p:nvPicPr>
          <p:cNvPr id="9" name="Grafik 8">
            <a:extLst>
              <a:ext uri="{FF2B5EF4-FFF2-40B4-BE49-F238E27FC236}">
                <a16:creationId xmlns:a16="http://schemas.microsoft.com/office/drawing/2014/main" id="{A85D86C1-1D59-9B3F-4AA8-19B8A7112286}"/>
              </a:ext>
            </a:extLst>
          </p:cNvPr>
          <p:cNvPicPr>
            <a:picLocks noChangeAspect="1"/>
          </p:cNvPicPr>
          <p:nvPr/>
        </p:nvPicPr>
        <p:blipFill>
          <a:blip r:embed="rId6"/>
          <a:stretch>
            <a:fillRect/>
          </a:stretch>
        </p:blipFill>
        <p:spPr>
          <a:xfrm>
            <a:off x="3824564" y="830026"/>
            <a:ext cx="4064349" cy="5189774"/>
          </a:xfrm>
          <a:prstGeom prst="rect">
            <a:avLst/>
          </a:prstGeom>
        </p:spPr>
      </p:pic>
      <p:sp>
        <p:nvSpPr>
          <p:cNvPr id="10" name="Rechteck 46">
            <a:extLst>
              <a:ext uri="{FF2B5EF4-FFF2-40B4-BE49-F238E27FC236}">
                <a16:creationId xmlns:a16="http://schemas.microsoft.com/office/drawing/2014/main" id="{29EC658B-BD82-518F-7C7F-337D52543E4B}"/>
              </a:ext>
            </a:extLst>
          </p:cNvPr>
          <p:cNvSpPr/>
          <p:nvPr/>
        </p:nvSpPr>
        <p:spPr>
          <a:xfrm>
            <a:off x="8184589" y="3940001"/>
            <a:ext cx="2892030" cy="585866"/>
          </a:xfrm>
          <a:prstGeom prst="rect">
            <a:avLst/>
          </a:prstGeom>
        </p:spPr>
        <p:txBody>
          <a:bodyPr wrap="square" lIns="0" rIns="0" bIns="468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Mit einem Klick auf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Bestellung zugreifen</a:t>
            </a:r>
          </a:p>
        </p:txBody>
      </p:sp>
      <p:sp>
        <p:nvSpPr>
          <p:cNvPr id="4" name="Textfeld 3">
            <a:extLst>
              <a:ext uri="{FF2B5EF4-FFF2-40B4-BE49-F238E27FC236}">
                <a16:creationId xmlns:a16="http://schemas.microsoft.com/office/drawing/2014/main" id="{B250884F-EA28-5FE1-D546-8FAA92FB1048}"/>
              </a:ext>
            </a:extLst>
          </p:cNvPr>
          <p:cNvSpPr txBox="1"/>
          <p:nvPr/>
        </p:nvSpPr>
        <p:spPr>
          <a:xfrm>
            <a:off x="2242867" y="3244165"/>
            <a:ext cx="8572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EDI</a:t>
            </a:r>
          </a:p>
        </p:txBody>
      </p:sp>
      <p:sp>
        <p:nvSpPr>
          <p:cNvPr id="7" name="Textfeld 6">
            <a:extLst>
              <a:ext uri="{FF2B5EF4-FFF2-40B4-BE49-F238E27FC236}">
                <a16:creationId xmlns:a16="http://schemas.microsoft.com/office/drawing/2014/main" id="{56CCF7B7-D42A-94B0-05A6-D20BE339123D}"/>
              </a:ext>
            </a:extLst>
          </p:cNvPr>
          <p:cNvSpPr txBox="1"/>
          <p:nvPr/>
        </p:nvSpPr>
        <p:spPr>
          <a:xfrm>
            <a:off x="8749159" y="3244165"/>
            <a:ext cx="115503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E-Mail</a:t>
            </a:r>
          </a:p>
        </p:txBody>
      </p:sp>
      <p:sp>
        <p:nvSpPr>
          <p:cNvPr id="3" name="Rechteck 61">
            <a:extLst>
              <a:ext uri="{FF2B5EF4-FFF2-40B4-BE49-F238E27FC236}">
                <a16:creationId xmlns:a16="http://schemas.microsoft.com/office/drawing/2014/main" id="{25915123-29C4-529D-B667-BA66BA0A72CB}"/>
              </a:ext>
            </a:extLst>
          </p:cNvPr>
          <p:cNvSpPr/>
          <p:nvPr/>
        </p:nvSpPr>
        <p:spPr>
          <a:xfrm>
            <a:off x="8154315" y="5438620"/>
            <a:ext cx="2866284" cy="830997"/>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Auftrag per Klick bestätigen, </a:t>
            </a:r>
            <a:br>
              <a:rPr kumimoji="0" lang="de-DE"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br>
            <a:r>
              <a:rPr kumimoji="0" lang="de-DE"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ablehnen oder anpassen.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762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A36D2-1582-0441-5739-873C18AD59B0}"/>
            </a:ext>
          </a:extLst>
        </p:cNvPr>
        <p:cNvGrpSpPr/>
        <p:nvPr/>
      </p:nvGrpSpPr>
      <p:grpSpPr>
        <a:xfrm>
          <a:off x="0" y="0"/>
          <a:ext cx="0" cy="0"/>
          <a:chOff x="0" y="0"/>
          <a:chExt cx="0" cy="0"/>
        </a:xfrm>
      </p:grpSpPr>
      <p:sp>
        <p:nvSpPr>
          <p:cNvPr id="25" name="object 2">
            <a:extLst>
              <a:ext uri="{FF2B5EF4-FFF2-40B4-BE49-F238E27FC236}">
                <a16:creationId xmlns:a16="http://schemas.microsoft.com/office/drawing/2014/main" id="{F9DC1500-180C-2C96-664B-03B7A8E84E20}"/>
              </a:ext>
            </a:extLst>
          </p:cNvPr>
          <p:cNvSpPr txBox="1"/>
          <p:nvPr/>
        </p:nvSpPr>
        <p:spPr>
          <a:xfrm>
            <a:off x="908794" y="917205"/>
            <a:ext cx="10479259" cy="503984"/>
          </a:xfrm>
          <a:prstGeom prst="rect">
            <a:avLst/>
          </a:prstGeom>
        </p:spPr>
        <p:txBody>
          <a:bodyPr vert="horz" wrap="square" lIns="0" tIns="11430" rIns="0" bIns="0" rtlCol="0">
            <a:spAutoFit/>
          </a:bodyPr>
          <a:lstStyle/>
          <a:p>
            <a:pPr>
              <a:lnSpc>
                <a:spcPct val="100000"/>
              </a:lnSpc>
              <a:spcBef>
                <a:spcPts val="90"/>
              </a:spcBef>
            </a:pPr>
            <a:r>
              <a:rPr lang="de-DE" sz="3200" b="1" dirty="0">
                <a:solidFill>
                  <a:schemeClr val="bg1"/>
                </a:solidFill>
                <a:latin typeface="Open Sans SemiBold"/>
                <a:cs typeface="Open Sans SemiBold"/>
              </a:rPr>
              <a:t>Was sind die Challenges im Einkauf?</a:t>
            </a:r>
            <a:endParaRPr sz="3200" dirty="0">
              <a:solidFill>
                <a:schemeClr val="bg1"/>
              </a:solidFill>
              <a:latin typeface="Open Sans SemiBold"/>
              <a:cs typeface="Open Sans SemiBold"/>
            </a:endParaRPr>
          </a:p>
        </p:txBody>
      </p:sp>
      <p:sp>
        <p:nvSpPr>
          <p:cNvPr id="30" name="object 6">
            <a:extLst>
              <a:ext uri="{FF2B5EF4-FFF2-40B4-BE49-F238E27FC236}">
                <a16:creationId xmlns:a16="http://schemas.microsoft.com/office/drawing/2014/main" id="{0825BAF8-9265-6DD8-878C-8AB56C45B82D}"/>
              </a:ext>
            </a:extLst>
          </p:cNvPr>
          <p:cNvSpPr txBox="1"/>
          <p:nvPr/>
        </p:nvSpPr>
        <p:spPr>
          <a:xfrm>
            <a:off x="8534400" y="3847322"/>
            <a:ext cx="3240000" cy="481542"/>
          </a:xfrm>
          <a:prstGeom prst="rect">
            <a:avLst/>
          </a:prstGeom>
        </p:spPr>
        <p:txBody>
          <a:bodyPr vert="horz" wrap="square" lIns="0" tIns="172085" rIns="0" bIns="0" rtlCol="0">
            <a:spAutoFit/>
          </a:bodyPr>
          <a:lstStyle/>
          <a:p>
            <a:pPr marL="36830">
              <a:lnSpc>
                <a:spcPct val="100000"/>
              </a:lnSpc>
              <a:spcBef>
                <a:spcPts val="430"/>
              </a:spcBef>
            </a:pPr>
            <a:r>
              <a:rPr lang="de-DE" sz="2000" b="1" dirty="0">
                <a:solidFill>
                  <a:srgbClr val="CBCCCD"/>
                </a:solidFill>
                <a:latin typeface="Open Sans SemiBold"/>
                <a:cs typeface="Open Sans SemiBold"/>
              </a:rPr>
              <a:t>Budget</a:t>
            </a:r>
            <a:endParaRPr sz="2000" dirty="0">
              <a:solidFill>
                <a:srgbClr val="CBCCCD"/>
              </a:solidFill>
              <a:latin typeface="Open Sans SemiBold"/>
              <a:cs typeface="Open Sans SemiBold"/>
            </a:endParaRPr>
          </a:p>
        </p:txBody>
      </p:sp>
      <p:sp>
        <p:nvSpPr>
          <p:cNvPr id="31" name="object 18">
            <a:extLst>
              <a:ext uri="{FF2B5EF4-FFF2-40B4-BE49-F238E27FC236}">
                <a16:creationId xmlns:a16="http://schemas.microsoft.com/office/drawing/2014/main" id="{5A7C2633-50B8-7F6E-EA69-16373D800325}"/>
              </a:ext>
            </a:extLst>
          </p:cNvPr>
          <p:cNvSpPr txBox="1"/>
          <p:nvPr/>
        </p:nvSpPr>
        <p:spPr>
          <a:xfrm>
            <a:off x="8534400" y="4764217"/>
            <a:ext cx="3124200" cy="748923"/>
          </a:xfrm>
          <a:prstGeom prst="rect">
            <a:avLst/>
          </a:prstGeom>
        </p:spPr>
        <p:txBody>
          <a:bodyPr vert="horz" wrap="square" lIns="0" tIns="10160" rIns="0" bIns="0" rtlCol="0">
            <a:spAutoFit/>
          </a:bodyPr>
          <a:lstStyle/>
          <a:p>
            <a:pPr marL="12700" marR="5080">
              <a:spcBef>
                <a:spcPts val="80"/>
              </a:spcBef>
            </a:pPr>
            <a:r>
              <a:rPr lang="de-DE" sz="1600" dirty="0">
                <a:solidFill>
                  <a:srgbClr val="CBCCCD"/>
                </a:solidFill>
                <a:latin typeface="Open Sans"/>
                <a:cs typeface="Open Sans"/>
              </a:rPr>
              <a:t>Budgetbeschränkungen hindern oft die Implementierung digitaler Lösungen</a:t>
            </a:r>
          </a:p>
        </p:txBody>
      </p:sp>
      <p:grpSp>
        <p:nvGrpSpPr>
          <p:cNvPr id="4" name="Gruppieren 3">
            <a:extLst>
              <a:ext uri="{FF2B5EF4-FFF2-40B4-BE49-F238E27FC236}">
                <a16:creationId xmlns:a16="http://schemas.microsoft.com/office/drawing/2014/main" id="{EB300203-6DB3-C0A8-3074-D0BE99D00C4A}"/>
              </a:ext>
            </a:extLst>
          </p:cNvPr>
          <p:cNvGrpSpPr/>
          <p:nvPr/>
        </p:nvGrpSpPr>
        <p:grpSpPr>
          <a:xfrm>
            <a:off x="877220" y="2300644"/>
            <a:ext cx="3389980" cy="3227140"/>
            <a:chOff x="758814" y="2286000"/>
            <a:chExt cx="3389980" cy="3227140"/>
          </a:xfrm>
        </p:grpSpPr>
        <p:sp>
          <p:nvSpPr>
            <p:cNvPr id="35" name="object 5">
              <a:extLst>
                <a:ext uri="{FF2B5EF4-FFF2-40B4-BE49-F238E27FC236}">
                  <a16:creationId xmlns:a16="http://schemas.microsoft.com/office/drawing/2014/main" id="{0E8A3209-9C1B-CE27-8E1F-3C6E5BB8788A}"/>
                </a:ext>
              </a:extLst>
            </p:cNvPr>
            <p:cNvSpPr txBox="1"/>
            <p:nvPr/>
          </p:nvSpPr>
          <p:spPr>
            <a:xfrm>
              <a:off x="908794" y="3925356"/>
              <a:ext cx="3240000" cy="403508"/>
            </a:xfrm>
            <a:prstGeom prst="rect">
              <a:avLst/>
            </a:prstGeom>
          </p:spPr>
          <p:txBody>
            <a:bodyPr vert="horz" wrap="square" lIns="0" tIns="172085" rIns="0" bIns="0" rtlCol="0">
              <a:spAutoFit/>
            </a:bodyPr>
            <a:lstStyle/>
            <a:p>
              <a:pPr marL="39370" marR="728980">
                <a:lnSpc>
                  <a:spcPts val="1700"/>
                </a:lnSpc>
                <a:spcBef>
                  <a:spcPts val="670"/>
                </a:spcBef>
              </a:pPr>
              <a:r>
                <a:rPr lang="de-DE" sz="2000" dirty="0">
                  <a:solidFill>
                    <a:schemeClr val="bg1">
                      <a:lumMod val="75000"/>
                    </a:schemeClr>
                  </a:solidFill>
                  <a:latin typeface="Open Sans SemiBold"/>
                  <a:cs typeface="Open Sans SemiBold"/>
                </a:rPr>
                <a:t>Kommunikation</a:t>
              </a:r>
            </a:p>
          </p:txBody>
        </p:sp>
        <p:sp>
          <p:nvSpPr>
            <p:cNvPr id="36" name="object 18">
              <a:extLst>
                <a:ext uri="{FF2B5EF4-FFF2-40B4-BE49-F238E27FC236}">
                  <a16:creationId xmlns:a16="http://schemas.microsoft.com/office/drawing/2014/main" id="{47813F21-2541-CAC6-5046-53C95A9E26C3}"/>
                </a:ext>
              </a:extLst>
            </p:cNvPr>
            <p:cNvSpPr txBox="1"/>
            <p:nvPr/>
          </p:nvSpPr>
          <p:spPr>
            <a:xfrm>
              <a:off x="908794" y="4764217"/>
              <a:ext cx="3060000" cy="748923"/>
            </a:xfrm>
            <a:prstGeom prst="rect">
              <a:avLst/>
            </a:prstGeom>
          </p:spPr>
          <p:txBody>
            <a:bodyPr vert="horz" wrap="square" lIns="0" tIns="10160" rIns="0" bIns="0" rtlCol="0">
              <a:spAutoFit/>
            </a:bodyPr>
            <a:lstStyle/>
            <a:p>
              <a:pPr marL="12700" marR="5080">
                <a:spcBef>
                  <a:spcPts val="80"/>
                </a:spcBef>
              </a:pPr>
              <a:r>
                <a:rPr lang="de-DE" sz="1600" dirty="0">
                  <a:solidFill>
                    <a:schemeClr val="bg1">
                      <a:lumMod val="75000"/>
                    </a:schemeClr>
                  </a:solidFill>
                  <a:latin typeface="Open Sans"/>
                  <a:cs typeface="Open Sans"/>
                </a:rPr>
                <a:t>Unklare Kommunikation und fehlende Informationen wichtiger Details </a:t>
              </a:r>
            </a:p>
          </p:txBody>
        </p:sp>
        <p:pic>
          <p:nvPicPr>
            <p:cNvPr id="2" name="Grafik 1">
              <a:extLst>
                <a:ext uri="{FF2B5EF4-FFF2-40B4-BE49-F238E27FC236}">
                  <a16:creationId xmlns:a16="http://schemas.microsoft.com/office/drawing/2014/main" id="{4BEA3F18-2E39-F4CD-0AF1-3C3590A526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14" y="2286000"/>
              <a:ext cx="1450986" cy="1672901"/>
            </a:xfrm>
            <a:prstGeom prst="rect">
              <a:avLst/>
            </a:prstGeom>
          </p:spPr>
        </p:pic>
      </p:grpSp>
      <p:grpSp>
        <p:nvGrpSpPr>
          <p:cNvPr id="3" name="Gruppieren 2">
            <a:extLst>
              <a:ext uri="{FF2B5EF4-FFF2-40B4-BE49-F238E27FC236}">
                <a16:creationId xmlns:a16="http://schemas.microsoft.com/office/drawing/2014/main" id="{1C38F758-BF98-3E88-CD6A-7CE64651E812}"/>
              </a:ext>
            </a:extLst>
          </p:cNvPr>
          <p:cNvGrpSpPr/>
          <p:nvPr/>
        </p:nvGrpSpPr>
        <p:grpSpPr>
          <a:xfrm>
            <a:off x="4747967" y="2603094"/>
            <a:ext cx="3240000" cy="2924690"/>
            <a:chOff x="4631597" y="2612425"/>
            <a:chExt cx="3240000" cy="2924690"/>
          </a:xfrm>
        </p:grpSpPr>
        <p:sp>
          <p:nvSpPr>
            <p:cNvPr id="27" name="object 6">
              <a:extLst>
                <a:ext uri="{FF2B5EF4-FFF2-40B4-BE49-F238E27FC236}">
                  <a16:creationId xmlns:a16="http://schemas.microsoft.com/office/drawing/2014/main" id="{31196565-D5E3-9ADB-F75E-0CD680ABA1BE}"/>
                </a:ext>
              </a:extLst>
            </p:cNvPr>
            <p:cNvSpPr txBox="1"/>
            <p:nvPr/>
          </p:nvSpPr>
          <p:spPr>
            <a:xfrm>
              <a:off x="4631597" y="3858473"/>
              <a:ext cx="3240000" cy="481542"/>
            </a:xfrm>
            <a:prstGeom prst="rect">
              <a:avLst/>
            </a:prstGeom>
          </p:spPr>
          <p:txBody>
            <a:bodyPr vert="horz" wrap="square" lIns="0" tIns="172085" rIns="0" bIns="0" rtlCol="0">
              <a:spAutoFit/>
            </a:bodyPr>
            <a:lstStyle/>
            <a:p>
              <a:pPr marL="36830">
                <a:lnSpc>
                  <a:spcPct val="100000"/>
                </a:lnSpc>
                <a:spcBef>
                  <a:spcPts val="430"/>
                </a:spcBef>
              </a:pPr>
              <a:r>
                <a:rPr lang="de-DE" sz="2000" b="1" dirty="0">
                  <a:solidFill>
                    <a:schemeClr val="tx1"/>
                  </a:solidFill>
                  <a:latin typeface="Open Sans SemiBold"/>
                  <a:cs typeface="Open Sans SemiBold"/>
                </a:rPr>
                <a:t>Personal</a:t>
              </a:r>
              <a:endParaRPr sz="2000" dirty="0">
                <a:solidFill>
                  <a:schemeClr val="tx1"/>
                </a:solidFill>
                <a:latin typeface="Open Sans SemiBold"/>
                <a:cs typeface="Open Sans SemiBold"/>
              </a:endParaRPr>
            </a:p>
          </p:txBody>
        </p:sp>
        <p:sp>
          <p:nvSpPr>
            <p:cNvPr id="28" name="object 18">
              <a:extLst>
                <a:ext uri="{FF2B5EF4-FFF2-40B4-BE49-F238E27FC236}">
                  <a16:creationId xmlns:a16="http://schemas.microsoft.com/office/drawing/2014/main" id="{695E9B68-C45E-0C54-CF73-5E20FAB60227}"/>
                </a:ext>
              </a:extLst>
            </p:cNvPr>
            <p:cNvSpPr txBox="1"/>
            <p:nvPr/>
          </p:nvSpPr>
          <p:spPr>
            <a:xfrm>
              <a:off x="4631597" y="4775368"/>
              <a:ext cx="3060000" cy="761747"/>
            </a:xfrm>
            <a:prstGeom prst="rect">
              <a:avLst/>
            </a:prstGeom>
          </p:spPr>
          <p:txBody>
            <a:bodyPr vert="horz" wrap="square" lIns="0" tIns="10160" rIns="0" bIns="0" rtlCol="0">
              <a:spAutoFit/>
            </a:bodyPr>
            <a:lstStyle/>
            <a:p>
              <a:pPr marL="12700" marR="5080">
                <a:spcBef>
                  <a:spcPts val="80"/>
                </a:spcBef>
              </a:pPr>
              <a:r>
                <a:rPr lang="de-DE" sz="1600" dirty="0">
                  <a:solidFill>
                    <a:schemeClr val="tx1"/>
                  </a:solidFill>
                  <a:latin typeface="Open Sans"/>
                  <a:cs typeface="Open Sans"/>
                </a:rPr>
                <a:t>Mangelndes Personal führt zu verzögerten und  </a:t>
              </a:r>
            </a:p>
            <a:p>
              <a:pPr marL="12700" marR="5080">
                <a:spcBef>
                  <a:spcPts val="80"/>
                </a:spcBef>
              </a:pPr>
              <a:r>
                <a:rPr lang="de-DE" sz="1600" dirty="0">
                  <a:solidFill>
                    <a:schemeClr val="tx1"/>
                  </a:solidFill>
                  <a:latin typeface="Open Sans"/>
                  <a:cs typeface="Open Sans"/>
                </a:rPr>
                <a:t>ineffizienten Arbeitsabläufen</a:t>
              </a:r>
            </a:p>
          </p:txBody>
        </p:sp>
        <p:pic>
          <p:nvPicPr>
            <p:cNvPr id="10" name="Grafik 9">
              <a:extLst>
                <a:ext uri="{FF2B5EF4-FFF2-40B4-BE49-F238E27FC236}">
                  <a16:creationId xmlns:a16="http://schemas.microsoft.com/office/drawing/2014/main" id="{8B32744B-2C19-CCC7-BE09-DD9C55189A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1597" y="2612425"/>
              <a:ext cx="1078755" cy="1208726"/>
            </a:xfrm>
            <a:prstGeom prst="rect">
              <a:avLst/>
            </a:prstGeom>
          </p:spPr>
        </p:pic>
      </p:grpSp>
      <p:pic>
        <p:nvPicPr>
          <p:cNvPr id="33" name="Grafik 32">
            <a:extLst>
              <a:ext uri="{FF2B5EF4-FFF2-40B4-BE49-F238E27FC236}">
                <a16:creationId xmlns:a16="http://schemas.microsoft.com/office/drawing/2014/main" id="{DD893F8C-CD18-27A9-8872-469F4F9C04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0442" y="2823757"/>
            <a:ext cx="1121767" cy="1019788"/>
          </a:xfrm>
          <a:prstGeom prst="rect">
            <a:avLst/>
          </a:prstGeom>
        </p:spPr>
      </p:pic>
    </p:spTree>
    <p:extLst>
      <p:ext uri="{BB962C8B-B14F-4D97-AF65-F5344CB8AC3E}">
        <p14:creationId xmlns:p14="http://schemas.microsoft.com/office/powerpoint/2010/main" val="2855219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244CE-1142-5A47-06F6-AC8C29299B82}"/>
            </a:ext>
          </a:extLst>
        </p:cNvPr>
        <p:cNvGrpSpPr/>
        <p:nvPr/>
      </p:nvGrpSpPr>
      <p:grpSpPr>
        <a:xfrm>
          <a:off x="0" y="0"/>
          <a:ext cx="0" cy="0"/>
          <a:chOff x="0" y="0"/>
          <a:chExt cx="0" cy="0"/>
        </a:xfrm>
      </p:grpSpPr>
      <p:sp>
        <p:nvSpPr>
          <p:cNvPr id="89" name="object 20">
            <a:extLst>
              <a:ext uri="{FF2B5EF4-FFF2-40B4-BE49-F238E27FC236}">
                <a16:creationId xmlns:a16="http://schemas.microsoft.com/office/drawing/2014/main" id="{EF2E7C9A-C7F6-E13C-DFC4-6A44FF78DB20}"/>
              </a:ext>
            </a:extLst>
          </p:cNvPr>
          <p:cNvSpPr txBox="1"/>
          <p:nvPr/>
        </p:nvSpPr>
        <p:spPr>
          <a:xfrm>
            <a:off x="5068824" y="5317537"/>
            <a:ext cx="1593000" cy="952431"/>
          </a:xfrm>
          <a:prstGeom prst="rect">
            <a:avLst/>
          </a:prstGeom>
          <a:noFill/>
          <a:ln w="15875">
            <a:solidFill>
              <a:schemeClr val="tx1"/>
            </a:solidFill>
          </a:ln>
        </p:spPr>
        <p:txBody>
          <a:bodyPr vert="horz" wrap="square" lIns="36000" tIns="36000" rIns="36000" bIns="36000" rtlCol="0" anchor="ctr" anchorCtr="1">
            <a:spAutoFit/>
          </a:bodyPr>
          <a:lstStyle/>
          <a:p>
            <a:pPr marL="12700" algn="ctr">
              <a:lnSpc>
                <a:spcPct val="100000"/>
              </a:lnSpc>
              <a:spcBef>
                <a:spcPts val="100"/>
              </a:spcBef>
            </a:pPr>
            <a:br>
              <a:rPr lang="de-DE" sz="800" dirty="0">
                <a:solidFill>
                  <a:schemeClr val="tx1"/>
                </a:solidFill>
                <a:effectLst/>
                <a:latin typeface="Open Sans" panose="020B0606030504020204" pitchFamily="34" charset="0"/>
              </a:rPr>
            </a:br>
            <a:endParaRPr lang="de-DE" sz="800" dirty="0">
              <a:solidFill>
                <a:schemeClr val="tx1"/>
              </a:solidFill>
              <a:effectLst/>
              <a:latin typeface="Open Sans" panose="020B0606030504020204" pitchFamily="34" charset="0"/>
            </a:endParaRPr>
          </a:p>
          <a:p>
            <a:pPr marL="12700" algn="ctr">
              <a:lnSpc>
                <a:spcPct val="100000"/>
              </a:lnSpc>
              <a:spcBef>
                <a:spcPts val="100"/>
              </a:spcBef>
            </a:pPr>
            <a:endParaRPr lang="de-DE" sz="800" dirty="0">
              <a:solidFill>
                <a:schemeClr val="tx1"/>
              </a:solidFill>
              <a:effectLst/>
              <a:latin typeface="Open Sans" panose="020B0606030504020204" pitchFamily="34" charset="0"/>
            </a:endParaRPr>
          </a:p>
          <a:p>
            <a:pPr marL="12700" algn="ctr">
              <a:lnSpc>
                <a:spcPct val="100000"/>
              </a:lnSpc>
              <a:spcBef>
                <a:spcPts val="100"/>
              </a:spcBef>
            </a:pPr>
            <a:r>
              <a:rPr lang="de-DE" sz="1050" dirty="0">
                <a:solidFill>
                  <a:schemeClr val="tx1"/>
                </a:solidFill>
                <a:latin typeface="Open Sans" panose="020B0606030504020204" pitchFamily="34" charset="0"/>
                <a:cs typeface="Open Sans"/>
              </a:rPr>
              <a:t>KI-Technologien analysieren &amp; extrahieren alle Daten</a:t>
            </a:r>
            <a:endParaRPr lang="de-DE" sz="1050" dirty="0">
              <a:solidFill>
                <a:schemeClr val="tx1"/>
              </a:solidFill>
              <a:latin typeface="Open Sans"/>
              <a:cs typeface="Open Sans"/>
            </a:endParaRPr>
          </a:p>
        </p:txBody>
      </p:sp>
      <p:sp>
        <p:nvSpPr>
          <p:cNvPr id="33" name="object 20">
            <a:extLst>
              <a:ext uri="{FF2B5EF4-FFF2-40B4-BE49-F238E27FC236}">
                <a16:creationId xmlns:a16="http://schemas.microsoft.com/office/drawing/2014/main" id="{F166D71B-D698-ACCB-068A-24AE2D6D8789}"/>
              </a:ext>
            </a:extLst>
          </p:cNvPr>
          <p:cNvSpPr txBox="1"/>
          <p:nvPr/>
        </p:nvSpPr>
        <p:spPr>
          <a:xfrm>
            <a:off x="8707740" y="2471169"/>
            <a:ext cx="1594800" cy="629266"/>
          </a:xfrm>
          <a:prstGeom prst="rect">
            <a:avLst/>
          </a:prstGeom>
          <a:noFill/>
          <a:ln w="15875">
            <a:solidFill>
              <a:schemeClr val="tx1"/>
            </a:solidFill>
          </a:ln>
        </p:spPr>
        <p:txBody>
          <a:bodyPr vert="horz" wrap="square" lIns="36000" tIns="36000" rIns="36000" bIns="36000" rtlCol="0" anchor="ctr" anchorCtr="1">
            <a:spAutoFit/>
          </a:bodyPr>
          <a:lstStyle/>
          <a:p>
            <a:pPr marL="12700" algn="ctr">
              <a:lnSpc>
                <a:spcPct val="100000"/>
              </a:lnSpc>
              <a:spcBef>
                <a:spcPts val="100"/>
              </a:spcBef>
            </a:pPr>
            <a:br>
              <a:rPr lang="de-DE" sz="800" dirty="0">
                <a:solidFill>
                  <a:schemeClr val="tx1"/>
                </a:solidFill>
                <a:effectLst/>
                <a:latin typeface="Open Sans" panose="020B0606030504020204" pitchFamily="34" charset="0"/>
              </a:rPr>
            </a:br>
            <a:endParaRPr lang="de-DE" sz="800" dirty="0">
              <a:solidFill>
                <a:schemeClr val="tx1"/>
              </a:solidFill>
              <a:effectLst/>
              <a:latin typeface="Open Sans" panose="020B0606030504020204" pitchFamily="34" charset="0"/>
            </a:endParaRPr>
          </a:p>
          <a:p>
            <a:pPr marL="12700" algn="ctr">
              <a:lnSpc>
                <a:spcPct val="100000"/>
              </a:lnSpc>
              <a:spcBef>
                <a:spcPts val="100"/>
              </a:spcBef>
            </a:pPr>
            <a:endParaRPr lang="de-DE" sz="800" dirty="0">
              <a:solidFill>
                <a:schemeClr val="tx1"/>
              </a:solidFill>
              <a:effectLst/>
              <a:latin typeface="Open Sans" panose="020B0606030504020204" pitchFamily="34" charset="0"/>
            </a:endParaRPr>
          </a:p>
          <a:p>
            <a:pPr marL="12700" algn="ctr">
              <a:lnSpc>
                <a:spcPct val="100000"/>
              </a:lnSpc>
              <a:spcBef>
                <a:spcPts val="100"/>
              </a:spcBef>
            </a:pPr>
            <a:r>
              <a:rPr lang="de-DE" sz="1050" dirty="0">
                <a:solidFill>
                  <a:schemeClr val="tx1"/>
                </a:solidFill>
                <a:effectLst/>
                <a:latin typeface="Open Sans" panose="020B0606030504020204" pitchFamily="34" charset="0"/>
              </a:rPr>
              <a:t>Manuelles </a:t>
            </a:r>
            <a:r>
              <a:rPr lang="de-DE" sz="1050" dirty="0">
                <a:solidFill>
                  <a:schemeClr val="tx1"/>
                </a:solidFill>
                <a:latin typeface="Open Sans" panose="020B0606030504020204" pitchFamily="34" charset="0"/>
              </a:rPr>
              <a:t>ü</a:t>
            </a:r>
            <a:r>
              <a:rPr lang="de-DE" sz="1050" dirty="0">
                <a:solidFill>
                  <a:schemeClr val="tx1"/>
                </a:solidFill>
                <a:effectLst/>
                <a:latin typeface="Open Sans" panose="020B0606030504020204" pitchFamily="34" charset="0"/>
              </a:rPr>
              <a:t>bertragen</a:t>
            </a:r>
            <a:endParaRPr sz="1050" dirty="0">
              <a:solidFill>
                <a:schemeClr val="tx1"/>
              </a:solidFill>
              <a:latin typeface="Open Sans"/>
              <a:cs typeface="Open Sans"/>
            </a:endParaRPr>
          </a:p>
        </p:txBody>
      </p:sp>
      <p:sp>
        <p:nvSpPr>
          <p:cNvPr id="31" name="object 20">
            <a:extLst>
              <a:ext uri="{FF2B5EF4-FFF2-40B4-BE49-F238E27FC236}">
                <a16:creationId xmlns:a16="http://schemas.microsoft.com/office/drawing/2014/main" id="{EAEF94FC-1BEB-0BBE-9052-1D9A21E41F85}"/>
              </a:ext>
            </a:extLst>
          </p:cNvPr>
          <p:cNvSpPr txBox="1"/>
          <p:nvPr/>
        </p:nvSpPr>
        <p:spPr>
          <a:xfrm>
            <a:off x="6888480" y="2471170"/>
            <a:ext cx="1594800" cy="629266"/>
          </a:xfrm>
          <a:prstGeom prst="rect">
            <a:avLst/>
          </a:prstGeom>
          <a:noFill/>
          <a:ln w="15875">
            <a:solidFill>
              <a:schemeClr val="tx1"/>
            </a:solidFill>
          </a:ln>
        </p:spPr>
        <p:txBody>
          <a:bodyPr vert="horz" wrap="square" lIns="36000" tIns="36000" rIns="36000" bIns="36000" rtlCol="0" anchor="ctr" anchorCtr="1">
            <a:spAutoFit/>
          </a:bodyPr>
          <a:lstStyle/>
          <a:p>
            <a:pPr marL="12700" algn="ctr">
              <a:lnSpc>
                <a:spcPct val="100000"/>
              </a:lnSpc>
              <a:spcBef>
                <a:spcPts val="100"/>
              </a:spcBef>
            </a:pPr>
            <a:br>
              <a:rPr lang="de-DE" sz="800" dirty="0">
                <a:solidFill>
                  <a:schemeClr val="tx1"/>
                </a:solidFill>
                <a:effectLst/>
                <a:latin typeface="Open Sans" panose="020B0606030504020204" pitchFamily="34" charset="0"/>
              </a:rPr>
            </a:br>
            <a:endParaRPr lang="de-DE" sz="800" dirty="0">
              <a:solidFill>
                <a:schemeClr val="tx1"/>
              </a:solidFill>
              <a:effectLst/>
              <a:latin typeface="Open Sans" panose="020B0606030504020204" pitchFamily="34" charset="0"/>
            </a:endParaRPr>
          </a:p>
          <a:p>
            <a:pPr marL="12700" algn="ctr">
              <a:lnSpc>
                <a:spcPct val="100000"/>
              </a:lnSpc>
              <a:spcBef>
                <a:spcPts val="100"/>
              </a:spcBef>
            </a:pPr>
            <a:endParaRPr lang="de-DE" sz="800" dirty="0">
              <a:solidFill>
                <a:schemeClr val="tx1"/>
              </a:solidFill>
              <a:effectLst/>
              <a:latin typeface="Open Sans" panose="020B0606030504020204" pitchFamily="34" charset="0"/>
            </a:endParaRPr>
          </a:p>
          <a:p>
            <a:pPr marL="12700" algn="ctr">
              <a:lnSpc>
                <a:spcPct val="100000"/>
              </a:lnSpc>
              <a:spcBef>
                <a:spcPts val="100"/>
              </a:spcBef>
            </a:pPr>
            <a:r>
              <a:rPr lang="de-DE" sz="1050" dirty="0">
                <a:solidFill>
                  <a:schemeClr val="tx1"/>
                </a:solidFill>
                <a:latin typeface="Open Sans" panose="020B0606030504020204" pitchFamily="34" charset="0"/>
              </a:rPr>
              <a:t>Manuelles ü</a:t>
            </a:r>
            <a:r>
              <a:rPr lang="de-DE" sz="1050" dirty="0">
                <a:solidFill>
                  <a:schemeClr val="tx1"/>
                </a:solidFill>
                <a:effectLst/>
                <a:latin typeface="Open Sans" panose="020B0606030504020204" pitchFamily="34" charset="0"/>
              </a:rPr>
              <a:t>berprüfen</a:t>
            </a:r>
            <a:endParaRPr sz="1050" dirty="0">
              <a:solidFill>
                <a:schemeClr val="tx1"/>
              </a:solidFill>
              <a:latin typeface="Open Sans"/>
              <a:cs typeface="Open Sans"/>
            </a:endParaRPr>
          </a:p>
        </p:txBody>
      </p:sp>
      <p:sp>
        <p:nvSpPr>
          <p:cNvPr id="30" name="object 20">
            <a:extLst>
              <a:ext uri="{FF2B5EF4-FFF2-40B4-BE49-F238E27FC236}">
                <a16:creationId xmlns:a16="http://schemas.microsoft.com/office/drawing/2014/main" id="{B157252F-031C-D40D-F1FD-CDCCCDE7292F}"/>
              </a:ext>
            </a:extLst>
          </p:cNvPr>
          <p:cNvSpPr txBox="1"/>
          <p:nvPr/>
        </p:nvSpPr>
        <p:spPr>
          <a:xfrm>
            <a:off x="5077147" y="2471170"/>
            <a:ext cx="1594800" cy="629266"/>
          </a:xfrm>
          <a:prstGeom prst="rect">
            <a:avLst/>
          </a:prstGeom>
          <a:noFill/>
          <a:ln w="15875">
            <a:solidFill>
              <a:schemeClr val="tx1"/>
            </a:solidFill>
          </a:ln>
        </p:spPr>
        <p:txBody>
          <a:bodyPr vert="horz" wrap="square" lIns="36000" tIns="36000" rIns="36000" bIns="36000" rtlCol="0" anchor="ctr" anchorCtr="1">
            <a:spAutoFit/>
          </a:bodyPr>
          <a:lstStyle/>
          <a:p>
            <a:pPr marL="12700" algn="ctr">
              <a:lnSpc>
                <a:spcPct val="100000"/>
              </a:lnSpc>
              <a:spcBef>
                <a:spcPts val="100"/>
              </a:spcBef>
            </a:pPr>
            <a:br>
              <a:rPr lang="de-DE" sz="800" dirty="0">
                <a:solidFill>
                  <a:schemeClr val="tx1"/>
                </a:solidFill>
                <a:effectLst/>
                <a:latin typeface="Open Sans" panose="020B0606030504020204" pitchFamily="34" charset="0"/>
              </a:rPr>
            </a:br>
            <a:endParaRPr lang="de-DE" sz="800" dirty="0">
              <a:solidFill>
                <a:schemeClr val="tx1"/>
              </a:solidFill>
              <a:effectLst/>
              <a:latin typeface="Open Sans" panose="020B0606030504020204" pitchFamily="34" charset="0"/>
            </a:endParaRPr>
          </a:p>
          <a:p>
            <a:pPr marL="12700" algn="ctr">
              <a:lnSpc>
                <a:spcPct val="100000"/>
              </a:lnSpc>
              <a:spcBef>
                <a:spcPts val="100"/>
              </a:spcBef>
            </a:pPr>
            <a:endParaRPr lang="de-DE" sz="800" dirty="0">
              <a:solidFill>
                <a:schemeClr val="tx1"/>
              </a:solidFill>
              <a:effectLst/>
              <a:latin typeface="Open Sans" panose="020B0606030504020204" pitchFamily="34" charset="0"/>
            </a:endParaRPr>
          </a:p>
          <a:p>
            <a:pPr marL="12700" algn="ctr">
              <a:lnSpc>
                <a:spcPct val="100000"/>
              </a:lnSpc>
              <a:spcBef>
                <a:spcPts val="100"/>
              </a:spcBef>
            </a:pPr>
            <a:r>
              <a:rPr lang="de-DE" sz="1050" dirty="0">
                <a:solidFill>
                  <a:schemeClr val="tx1"/>
                </a:solidFill>
                <a:effectLst/>
                <a:latin typeface="Open Sans" panose="020B0606030504020204" pitchFamily="34" charset="0"/>
              </a:rPr>
              <a:t>Manuelles eingeben</a:t>
            </a:r>
            <a:endParaRPr lang="de-DE" sz="1050" dirty="0">
              <a:solidFill>
                <a:schemeClr val="tx1"/>
              </a:solidFill>
              <a:latin typeface="Open Sans"/>
              <a:cs typeface="Open Sans"/>
            </a:endParaRPr>
          </a:p>
        </p:txBody>
      </p:sp>
      <p:sp>
        <p:nvSpPr>
          <p:cNvPr id="29" name="object 20">
            <a:extLst>
              <a:ext uri="{FF2B5EF4-FFF2-40B4-BE49-F238E27FC236}">
                <a16:creationId xmlns:a16="http://schemas.microsoft.com/office/drawing/2014/main" id="{FFE4BBD9-C96D-22C6-EC1F-D1FD4CDC2B24}"/>
              </a:ext>
            </a:extLst>
          </p:cNvPr>
          <p:cNvSpPr txBox="1"/>
          <p:nvPr/>
        </p:nvSpPr>
        <p:spPr>
          <a:xfrm>
            <a:off x="3258312" y="2471169"/>
            <a:ext cx="1594800" cy="629266"/>
          </a:xfrm>
          <a:prstGeom prst="rect">
            <a:avLst/>
          </a:prstGeom>
          <a:noFill/>
          <a:ln w="15875">
            <a:solidFill>
              <a:schemeClr val="tx1"/>
            </a:solidFill>
          </a:ln>
        </p:spPr>
        <p:txBody>
          <a:bodyPr vert="horz" wrap="square" lIns="36000" tIns="36000" rIns="36000" bIns="36000" rtlCol="0" anchor="ctr" anchorCtr="1">
            <a:spAutoFit/>
          </a:bodyPr>
          <a:lstStyle/>
          <a:p>
            <a:pPr marL="12700" algn="ctr">
              <a:lnSpc>
                <a:spcPct val="100000"/>
              </a:lnSpc>
              <a:spcBef>
                <a:spcPts val="100"/>
              </a:spcBef>
            </a:pPr>
            <a:br>
              <a:rPr lang="de-DE" sz="800" dirty="0">
                <a:solidFill>
                  <a:schemeClr val="tx1"/>
                </a:solidFill>
                <a:effectLst/>
                <a:latin typeface="Open Sans" panose="020B0606030504020204" pitchFamily="34" charset="0"/>
              </a:rPr>
            </a:br>
            <a:endParaRPr lang="de-DE" sz="800" dirty="0">
              <a:solidFill>
                <a:schemeClr val="tx1"/>
              </a:solidFill>
              <a:effectLst/>
              <a:latin typeface="Open Sans" panose="020B0606030504020204" pitchFamily="34" charset="0"/>
            </a:endParaRPr>
          </a:p>
          <a:p>
            <a:pPr marL="12700" algn="ctr">
              <a:lnSpc>
                <a:spcPct val="100000"/>
              </a:lnSpc>
              <a:spcBef>
                <a:spcPts val="100"/>
              </a:spcBef>
            </a:pPr>
            <a:endParaRPr lang="de-DE" sz="800" dirty="0">
              <a:solidFill>
                <a:schemeClr val="tx1"/>
              </a:solidFill>
              <a:effectLst/>
              <a:latin typeface="Open Sans" panose="020B0606030504020204" pitchFamily="34" charset="0"/>
            </a:endParaRPr>
          </a:p>
          <a:p>
            <a:pPr marL="12700" algn="ctr">
              <a:lnSpc>
                <a:spcPct val="100000"/>
              </a:lnSpc>
              <a:spcBef>
                <a:spcPts val="100"/>
              </a:spcBef>
            </a:pPr>
            <a:r>
              <a:rPr lang="de-DE" sz="1050" dirty="0">
                <a:solidFill>
                  <a:schemeClr val="tx1"/>
                </a:solidFill>
                <a:effectLst/>
                <a:latin typeface="Open Sans" panose="020B0606030504020204" pitchFamily="34" charset="0"/>
              </a:rPr>
              <a:t>Manuelles sichten</a:t>
            </a:r>
            <a:endParaRPr sz="1050" dirty="0">
              <a:solidFill>
                <a:schemeClr val="tx1"/>
              </a:solidFill>
              <a:latin typeface="Open Sans"/>
              <a:cs typeface="Open Sans"/>
            </a:endParaRPr>
          </a:p>
        </p:txBody>
      </p:sp>
      <p:pic>
        <p:nvPicPr>
          <p:cNvPr id="21" name="Grafik 20">
            <a:extLst>
              <a:ext uri="{FF2B5EF4-FFF2-40B4-BE49-F238E27FC236}">
                <a16:creationId xmlns:a16="http://schemas.microsoft.com/office/drawing/2014/main" id="{520C4C0D-E87D-C332-246C-0FF3F397CB28}"/>
              </a:ext>
            </a:extLst>
          </p:cNvPr>
          <p:cNvPicPr>
            <a:picLocks noChangeAspect="1"/>
          </p:cNvPicPr>
          <p:nvPr/>
        </p:nvPicPr>
        <p:blipFill>
          <a:blip r:embed="rId3"/>
          <a:stretch>
            <a:fillRect/>
          </a:stretch>
        </p:blipFill>
        <p:spPr>
          <a:xfrm>
            <a:off x="7277280" y="1821003"/>
            <a:ext cx="817200" cy="817200"/>
          </a:xfrm>
          <a:prstGeom prst="rect">
            <a:avLst/>
          </a:prstGeom>
        </p:spPr>
      </p:pic>
      <p:pic>
        <p:nvPicPr>
          <p:cNvPr id="18" name="Grafik 17">
            <a:extLst>
              <a:ext uri="{FF2B5EF4-FFF2-40B4-BE49-F238E27FC236}">
                <a16:creationId xmlns:a16="http://schemas.microsoft.com/office/drawing/2014/main" id="{194133E1-7E9E-C9F2-444E-93E6E5C6C358}"/>
              </a:ext>
            </a:extLst>
          </p:cNvPr>
          <p:cNvPicPr>
            <a:picLocks noChangeAspect="1"/>
          </p:cNvPicPr>
          <p:nvPr/>
        </p:nvPicPr>
        <p:blipFill>
          <a:blip r:embed="rId4"/>
          <a:stretch>
            <a:fillRect/>
          </a:stretch>
        </p:blipFill>
        <p:spPr>
          <a:xfrm>
            <a:off x="5465947" y="1821003"/>
            <a:ext cx="817200" cy="817200"/>
          </a:xfrm>
          <a:prstGeom prst="rect">
            <a:avLst/>
          </a:prstGeom>
        </p:spPr>
      </p:pic>
      <p:pic>
        <p:nvPicPr>
          <p:cNvPr id="17" name="Grafik 16">
            <a:extLst>
              <a:ext uri="{FF2B5EF4-FFF2-40B4-BE49-F238E27FC236}">
                <a16:creationId xmlns:a16="http://schemas.microsoft.com/office/drawing/2014/main" id="{44EACE6F-83BE-62AF-4CC4-BD4874E8C7C9}"/>
              </a:ext>
            </a:extLst>
          </p:cNvPr>
          <p:cNvPicPr>
            <a:picLocks noChangeAspect="1"/>
          </p:cNvPicPr>
          <p:nvPr/>
        </p:nvPicPr>
        <p:blipFill>
          <a:blip r:embed="rId5"/>
          <a:stretch>
            <a:fillRect/>
          </a:stretch>
        </p:blipFill>
        <p:spPr>
          <a:xfrm>
            <a:off x="3647112" y="1821003"/>
            <a:ext cx="817200" cy="817200"/>
          </a:xfrm>
          <a:prstGeom prst="rect">
            <a:avLst/>
          </a:prstGeom>
        </p:spPr>
      </p:pic>
      <p:cxnSp>
        <p:nvCxnSpPr>
          <p:cNvPr id="5" name="Gerade Verbindung mit Pfeil 4">
            <a:extLst>
              <a:ext uri="{FF2B5EF4-FFF2-40B4-BE49-F238E27FC236}">
                <a16:creationId xmlns:a16="http://schemas.microsoft.com/office/drawing/2014/main" id="{CD16671D-AD6F-0C86-9509-41E9607CD572}"/>
              </a:ext>
            </a:extLst>
          </p:cNvPr>
          <p:cNvCxnSpPr>
            <a:cxnSpLocks/>
          </p:cNvCxnSpPr>
          <p:nvPr/>
        </p:nvCxnSpPr>
        <p:spPr>
          <a:xfrm flipH="1">
            <a:off x="4054140" y="1549217"/>
            <a:ext cx="3145" cy="2158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bject 20">
            <a:extLst>
              <a:ext uri="{FF2B5EF4-FFF2-40B4-BE49-F238E27FC236}">
                <a16:creationId xmlns:a16="http://schemas.microsoft.com/office/drawing/2014/main" id="{A599AB61-6C64-E1E3-EAAB-B103A3866634}"/>
              </a:ext>
            </a:extLst>
          </p:cNvPr>
          <p:cNvSpPr txBox="1"/>
          <p:nvPr/>
        </p:nvSpPr>
        <p:spPr>
          <a:xfrm>
            <a:off x="3260309" y="1266550"/>
            <a:ext cx="1584219" cy="234286"/>
          </a:xfrm>
          <a:prstGeom prst="rect">
            <a:avLst/>
          </a:prstGeom>
          <a:noFill/>
        </p:spPr>
        <p:txBody>
          <a:bodyPr vert="horz" wrap="square" lIns="36000" tIns="36000" rIns="36000" bIns="36000" rtlCol="0" anchor="ctr" anchorCtr="1">
            <a:spAutoFit/>
          </a:bodyPr>
          <a:lstStyle/>
          <a:p>
            <a:pPr marL="12700" algn="ctr">
              <a:lnSpc>
                <a:spcPct val="100000"/>
              </a:lnSpc>
              <a:spcBef>
                <a:spcPts val="100"/>
              </a:spcBef>
            </a:pPr>
            <a:r>
              <a:rPr lang="de-DE" sz="1050" dirty="0">
                <a:solidFill>
                  <a:schemeClr val="tx1"/>
                </a:solidFill>
                <a:effectLst/>
                <a:latin typeface="Open Sans" panose="020B0606030504020204" pitchFamily="34" charset="0"/>
              </a:rPr>
              <a:t>Dokumentensichtung</a:t>
            </a:r>
            <a:endParaRPr sz="1050" dirty="0">
              <a:solidFill>
                <a:schemeClr val="tx1"/>
              </a:solidFill>
              <a:latin typeface="Open Sans"/>
              <a:cs typeface="Open Sans"/>
            </a:endParaRPr>
          </a:p>
        </p:txBody>
      </p:sp>
      <p:sp>
        <p:nvSpPr>
          <p:cNvPr id="13" name="object 20">
            <a:extLst>
              <a:ext uri="{FF2B5EF4-FFF2-40B4-BE49-F238E27FC236}">
                <a16:creationId xmlns:a16="http://schemas.microsoft.com/office/drawing/2014/main" id="{D47635C0-6EB9-9BDE-8F38-73C9534292A5}"/>
              </a:ext>
            </a:extLst>
          </p:cNvPr>
          <p:cNvSpPr txBox="1"/>
          <p:nvPr/>
        </p:nvSpPr>
        <p:spPr>
          <a:xfrm>
            <a:off x="8708641" y="1274445"/>
            <a:ext cx="1592999" cy="234286"/>
          </a:xfrm>
          <a:prstGeom prst="rect">
            <a:avLst/>
          </a:prstGeom>
          <a:noFill/>
        </p:spPr>
        <p:txBody>
          <a:bodyPr vert="horz" wrap="square" lIns="36000" tIns="36000" rIns="36000" bIns="36000" rtlCol="0" anchor="ctr" anchorCtr="1">
            <a:spAutoFit/>
          </a:bodyPr>
          <a:lstStyle/>
          <a:p>
            <a:pPr marL="12700" algn="ctr">
              <a:lnSpc>
                <a:spcPct val="100000"/>
              </a:lnSpc>
              <a:spcBef>
                <a:spcPts val="100"/>
              </a:spcBef>
            </a:pPr>
            <a:r>
              <a:rPr lang="de-DE" sz="1050" dirty="0">
                <a:solidFill>
                  <a:schemeClr val="tx1"/>
                </a:solidFill>
                <a:effectLst/>
                <a:latin typeface="Open Sans" panose="020B0606030504020204" pitchFamily="34" charset="0"/>
              </a:rPr>
              <a:t>Datenübertragung </a:t>
            </a:r>
            <a:endParaRPr sz="1050" dirty="0">
              <a:solidFill>
                <a:schemeClr val="tx1"/>
              </a:solidFill>
              <a:latin typeface="Open Sans"/>
              <a:cs typeface="Open Sans"/>
            </a:endParaRPr>
          </a:p>
        </p:txBody>
      </p:sp>
      <p:sp>
        <p:nvSpPr>
          <p:cNvPr id="15" name="object 20">
            <a:extLst>
              <a:ext uri="{FF2B5EF4-FFF2-40B4-BE49-F238E27FC236}">
                <a16:creationId xmlns:a16="http://schemas.microsoft.com/office/drawing/2014/main" id="{029EA6EB-AC71-6DFC-A1C9-8D6AE45C1BAB}"/>
              </a:ext>
            </a:extLst>
          </p:cNvPr>
          <p:cNvSpPr txBox="1"/>
          <p:nvPr/>
        </p:nvSpPr>
        <p:spPr>
          <a:xfrm>
            <a:off x="6893771" y="1264812"/>
            <a:ext cx="1584219" cy="234286"/>
          </a:xfrm>
          <a:prstGeom prst="rect">
            <a:avLst/>
          </a:prstGeom>
          <a:noFill/>
        </p:spPr>
        <p:txBody>
          <a:bodyPr vert="horz" wrap="square" lIns="36000" tIns="36000" rIns="36000" bIns="36000" rtlCol="0" anchor="ctr" anchorCtr="1">
            <a:spAutoFit/>
          </a:bodyPr>
          <a:lstStyle/>
          <a:p>
            <a:pPr marL="12700" algn="ctr">
              <a:lnSpc>
                <a:spcPct val="100000"/>
              </a:lnSpc>
              <a:spcBef>
                <a:spcPts val="100"/>
              </a:spcBef>
            </a:pPr>
            <a:r>
              <a:rPr lang="de-DE" sz="1050" dirty="0">
                <a:solidFill>
                  <a:schemeClr val="tx1"/>
                </a:solidFill>
                <a:effectLst/>
                <a:latin typeface="Open Sans" panose="020B0606030504020204" pitchFamily="34" charset="0"/>
              </a:rPr>
              <a:t>Datenvalidierung</a:t>
            </a:r>
            <a:endParaRPr sz="1050" dirty="0">
              <a:solidFill>
                <a:schemeClr val="tx1"/>
              </a:solidFill>
              <a:latin typeface="Open Sans"/>
              <a:cs typeface="Open Sans"/>
            </a:endParaRPr>
          </a:p>
        </p:txBody>
      </p:sp>
      <p:sp>
        <p:nvSpPr>
          <p:cNvPr id="16" name="object 20">
            <a:extLst>
              <a:ext uri="{FF2B5EF4-FFF2-40B4-BE49-F238E27FC236}">
                <a16:creationId xmlns:a16="http://schemas.microsoft.com/office/drawing/2014/main" id="{E1897906-84FE-6C44-5AFE-C5558B53E0AD}"/>
              </a:ext>
            </a:extLst>
          </p:cNvPr>
          <p:cNvSpPr txBox="1"/>
          <p:nvPr/>
        </p:nvSpPr>
        <p:spPr>
          <a:xfrm>
            <a:off x="5079143" y="1278937"/>
            <a:ext cx="1590808" cy="234286"/>
          </a:xfrm>
          <a:prstGeom prst="rect">
            <a:avLst/>
          </a:prstGeom>
          <a:noFill/>
        </p:spPr>
        <p:txBody>
          <a:bodyPr vert="horz" wrap="square" lIns="36000" tIns="36000" rIns="36000" bIns="36000" rtlCol="0" anchor="ctr" anchorCtr="1">
            <a:spAutoFit/>
          </a:bodyPr>
          <a:lstStyle/>
          <a:p>
            <a:pPr marL="12700" algn="ctr">
              <a:lnSpc>
                <a:spcPct val="100000"/>
              </a:lnSpc>
              <a:spcBef>
                <a:spcPts val="100"/>
              </a:spcBef>
            </a:pPr>
            <a:r>
              <a:rPr lang="de-DE" sz="1050" dirty="0">
                <a:solidFill>
                  <a:schemeClr val="tx1"/>
                </a:solidFill>
                <a:effectLst/>
                <a:latin typeface="Open Sans" panose="020B0606030504020204" pitchFamily="34" charset="0"/>
              </a:rPr>
              <a:t>Datenextraktion</a:t>
            </a:r>
            <a:endParaRPr sz="1050" dirty="0">
              <a:solidFill>
                <a:schemeClr val="tx1"/>
              </a:solidFill>
              <a:latin typeface="Open Sans"/>
              <a:cs typeface="Open Sans"/>
            </a:endParaRPr>
          </a:p>
        </p:txBody>
      </p:sp>
      <p:sp>
        <p:nvSpPr>
          <p:cNvPr id="19" name="object 20">
            <a:extLst>
              <a:ext uri="{FF2B5EF4-FFF2-40B4-BE49-F238E27FC236}">
                <a16:creationId xmlns:a16="http://schemas.microsoft.com/office/drawing/2014/main" id="{F50DADAC-0DCA-E0EB-C3B8-81E94ECD109F}"/>
              </a:ext>
            </a:extLst>
          </p:cNvPr>
          <p:cNvSpPr txBox="1"/>
          <p:nvPr/>
        </p:nvSpPr>
        <p:spPr>
          <a:xfrm>
            <a:off x="1440899" y="842658"/>
            <a:ext cx="2292901" cy="234259"/>
          </a:xfrm>
          <a:prstGeom prst="rect">
            <a:avLst/>
          </a:prstGeom>
          <a:solidFill>
            <a:srgbClr val="FF8E01"/>
          </a:solidFill>
        </p:spPr>
        <p:txBody>
          <a:bodyPr vert="horz" wrap="square" lIns="72000" tIns="36000" rIns="72000" bIns="36000" rtlCol="0" anchor="ctr" anchorCtr="1">
            <a:spAutoFit/>
          </a:bodyPr>
          <a:lstStyle/>
          <a:p>
            <a:pPr marL="12700" algn="ctr">
              <a:lnSpc>
                <a:spcPct val="100000"/>
              </a:lnSpc>
              <a:spcBef>
                <a:spcPts val="100"/>
              </a:spcBef>
            </a:pPr>
            <a:r>
              <a:rPr lang="de-DE" sz="10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MANUELLE ARBEITSSCHRITTE</a:t>
            </a:r>
          </a:p>
        </p:txBody>
      </p:sp>
      <p:cxnSp>
        <p:nvCxnSpPr>
          <p:cNvPr id="11" name="Gerade Verbindung mit Pfeil 10">
            <a:extLst>
              <a:ext uri="{FF2B5EF4-FFF2-40B4-BE49-F238E27FC236}">
                <a16:creationId xmlns:a16="http://schemas.microsoft.com/office/drawing/2014/main" id="{E7F76D22-7BEB-777A-2778-236E108317B2}"/>
              </a:ext>
            </a:extLst>
          </p:cNvPr>
          <p:cNvCxnSpPr>
            <a:cxnSpLocks/>
          </p:cNvCxnSpPr>
          <p:nvPr/>
        </p:nvCxnSpPr>
        <p:spPr>
          <a:xfrm flipH="1">
            <a:off x="5872975" y="1549217"/>
            <a:ext cx="3145" cy="2158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21F34F5C-D927-C32F-6483-B828FABC5CB1}"/>
              </a:ext>
            </a:extLst>
          </p:cNvPr>
          <p:cNvCxnSpPr>
            <a:cxnSpLocks/>
          </p:cNvCxnSpPr>
          <p:nvPr/>
        </p:nvCxnSpPr>
        <p:spPr>
          <a:xfrm flipH="1">
            <a:off x="7684308" y="1549217"/>
            <a:ext cx="3145" cy="2158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bject 20">
            <a:extLst>
              <a:ext uri="{FF2B5EF4-FFF2-40B4-BE49-F238E27FC236}">
                <a16:creationId xmlns:a16="http://schemas.microsoft.com/office/drawing/2014/main" id="{8AFFF140-FCF3-3068-D4FC-24B77FEA7B3D}"/>
              </a:ext>
            </a:extLst>
          </p:cNvPr>
          <p:cNvSpPr txBox="1"/>
          <p:nvPr/>
        </p:nvSpPr>
        <p:spPr>
          <a:xfrm>
            <a:off x="1426835" y="1264811"/>
            <a:ext cx="1590906" cy="234286"/>
          </a:xfrm>
          <a:prstGeom prst="rect">
            <a:avLst/>
          </a:prstGeom>
          <a:noFill/>
        </p:spPr>
        <p:txBody>
          <a:bodyPr vert="horz" wrap="square" lIns="36000" tIns="36000" rIns="36000" bIns="36000" rtlCol="0" anchor="ctr" anchorCtr="1">
            <a:spAutoFit/>
          </a:bodyPr>
          <a:lstStyle/>
          <a:p>
            <a:pPr marL="12700" algn="ctr">
              <a:lnSpc>
                <a:spcPct val="100000"/>
              </a:lnSpc>
              <a:spcBef>
                <a:spcPts val="100"/>
              </a:spcBef>
            </a:pPr>
            <a:r>
              <a:rPr lang="de-DE" sz="1050" dirty="0">
                <a:solidFill>
                  <a:schemeClr val="tx1"/>
                </a:solidFill>
                <a:effectLst/>
                <a:latin typeface="Open Sans" panose="020B0606030504020204" pitchFamily="34" charset="0"/>
              </a:rPr>
              <a:t>Klassifizierung </a:t>
            </a:r>
            <a:endParaRPr sz="1050" dirty="0">
              <a:solidFill>
                <a:schemeClr val="tx1"/>
              </a:solidFill>
              <a:latin typeface="Open Sans"/>
              <a:cs typeface="Open Sans"/>
            </a:endParaRPr>
          </a:p>
        </p:txBody>
      </p:sp>
      <p:sp>
        <p:nvSpPr>
          <p:cNvPr id="32" name="object 20">
            <a:extLst>
              <a:ext uri="{FF2B5EF4-FFF2-40B4-BE49-F238E27FC236}">
                <a16:creationId xmlns:a16="http://schemas.microsoft.com/office/drawing/2014/main" id="{B15B28DC-8413-A70C-48EF-956E54E3ADAE}"/>
              </a:ext>
            </a:extLst>
          </p:cNvPr>
          <p:cNvSpPr txBox="1"/>
          <p:nvPr/>
        </p:nvSpPr>
        <p:spPr>
          <a:xfrm>
            <a:off x="1424888" y="2471169"/>
            <a:ext cx="1594800" cy="629266"/>
          </a:xfrm>
          <a:prstGeom prst="rect">
            <a:avLst/>
          </a:prstGeom>
          <a:noFill/>
          <a:ln w="15875">
            <a:solidFill>
              <a:schemeClr val="tx1"/>
            </a:solidFill>
          </a:ln>
        </p:spPr>
        <p:txBody>
          <a:bodyPr vert="horz" wrap="square" lIns="36000" tIns="36000" rIns="36000" bIns="36000" rtlCol="0" anchor="ctr" anchorCtr="1">
            <a:spAutoFit/>
          </a:bodyPr>
          <a:lstStyle/>
          <a:p>
            <a:pPr marL="12700" algn="ctr">
              <a:lnSpc>
                <a:spcPct val="100000"/>
              </a:lnSpc>
              <a:spcBef>
                <a:spcPts val="100"/>
              </a:spcBef>
            </a:pPr>
            <a:br>
              <a:rPr lang="de-DE" sz="800" dirty="0">
                <a:solidFill>
                  <a:schemeClr val="tx1"/>
                </a:solidFill>
                <a:effectLst/>
                <a:latin typeface="Open Sans" panose="020B0606030504020204" pitchFamily="34" charset="0"/>
              </a:rPr>
            </a:br>
            <a:endParaRPr lang="de-DE" sz="800" dirty="0">
              <a:solidFill>
                <a:schemeClr val="tx1"/>
              </a:solidFill>
              <a:effectLst/>
              <a:latin typeface="Open Sans" panose="020B0606030504020204" pitchFamily="34" charset="0"/>
            </a:endParaRPr>
          </a:p>
          <a:p>
            <a:pPr marL="12700" algn="ctr">
              <a:lnSpc>
                <a:spcPct val="100000"/>
              </a:lnSpc>
              <a:spcBef>
                <a:spcPts val="100"/>
              </a:spcBef>
            </a:pPr>
            <a:endParaRPr lang="de-DE" sz="800" dirty="0">
              <a:solidFill>
                <a:schemeClr val="tx1"/>
              </a:solidFill>
              <a:effectLst/>
              <a:latin typeface="Open Sans" panose="020B0606030504020204" pitchFamily="34" charset="0"/>
            </a:endParaRPr>
          </a:p>
          <a:p>
            <a:pPr marL="12700" algn="ctr">
              <a:lnSpc>
                <a:spcPct val="100000"/>
              </a:lnSpc>
              <a:spcBef>
                <a:spcPts val="100"/>
              </a:spcBef>
            </a:pPr>
            <a:r>
              <a:rPr lang="de-DE" sz="1050" dirty="0">
                <a:solidFill>
                  <a:schemeClr val="tx1"/>
                </a:solidFill>
                <a:effectLst/>
                <a:latin typeface="Open Sans" panose="020B0606030504020204" pitchFamily="34" charset="0"/>
              </a:rPr>
              <a:t>Manuelles </a:t>
            </a:r>
            <a:r>
              <a:rPr lang="de-DE" sz="1050" dirty="0">
                <a:solidFill>
                  <a:schemeClr val="tx1"/>
                </a:solidFill>
                <a:latin typeface="Open Sans" panose="020B0606030504020204" pitchFamily="34" charset="0"/>
              </a:rPr>
              <a:t>s</a:t>
            </a:r>
            <a:r>
              <a:rPr lang="de-DE" sz="1050" dirty="0">
                <a:solidFill>
                  <a:schemeClr val="tx1"/>
                </a:solidFill>
                <a:effectLst/>
                <a:latin typeface="Open Sans" panose="020B0606030504020204" pitchFamily="34" charset="0"/>
              </a:rPr>
              <a:t>ortieren</a:t>
            </a:r>
            <a:endParaRPr sz="1050" dirty="0">
              <a:solidFill>
                <a:schemeClr val="tx1"/>
              </a:solidFill>
              <a:latin typeface="Open Sans"/>
              <a:cs typeface="Open Sans"/>
            </a:endParaRPr>
          </a:p>
        </p:txBody>
      </p:sp>
      <p:pic>
        <p:nvPicPr>
          <p:cNvPr id="23" name="Grafik 22">
            <a:extLst>
              <a:ext uri="{FF2B5EF4-FFF2-40B4-BE49-F238E27FC236}">
                <a16:creationId xmlns:a16="http://schemas.microsoft.com/office/drawing/2014/main" id="{1DD0B677-8B69-DDE1-5323-2E43F22FB038}"/>
              </a:ext>
            </a:extLst>
          </p:cNvPr>
          <p:cNvPicPr>
            <a:picLocks noChangeAspect="1"/>
          </p:cNvPicPr>
          <p:nvPr/>
        </p:nvPicPr>
        <p:blipFill>
          <a:blip r:embed="rId6"/>
          <a:stretch>
            <a:fillRect/>
          </a:stretch>
        </p:blipFill>
        <p:spPr>
          <a:xfrm>
            <a:off x="9096738" y="1821003"/>
            <a:ext cx="817200" cy="817200"/>
          </a:xfrm>
          <a:prstGeom prst="rect">
            <a:avLst/>
          </a:prstGeom>
        </p:spPr>
      </p:pic>
      <p:cxnSp>
        <p:nvCxnSpPr>
          <p:cNvPr id="22" name="Gerade Verbindung mit Pfeil 21">
            <a:extLst>
              <a:ext uri="{FF2B5EF4-FFF2-40B4-BE49-F238E27FC236}">
                <a16:creationId xmlns:a16="http://schemas.microsoft.com/office/drawing/2014/main" id="{0BA4D25B-DF36-F430-4802-9D042466F6E6}"/>
              </a:ext>
            </a:extLst>
          </p:cNvPr>
          <p:cNvCxnSpPr>
            <a:cxnSpLocks/>
          </p:cNvCxnSpPr>
          <p:nvPr/>
        </p:nvCxnSpPr>
        <p:spPr>
          <a:xfrm flipH="1">
            <a:off x="2220716" y="1549216"/>
            <a:ext cx="3145" cy="2158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8F72DE55-102F-EDD6-CF2A-1F7C44538E2E}"/>
              </a:ext>
            </a:extLst>
          </p:cNvPr>
          <p:cNvCxnSpPr>
            <a:cxnSpLocks/>
          </p:cNvCxnSpPr>
          <p:nvPr/>
        </p:nvCxnSpPr>
        <p:spPr>
          <a:xfrm flipH="1">
            <a:off x="9503568" y="1549217"/>
            <a:ext cx="3145" cy="2158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bject 20">
            <a:extLst>
              <a:ext uri="{FF2B5EF4-FFF2-40B4-BE49-F238E27FC236}">
                <a16:creationId xmlns:a16="http://schemas.microsoft.com/office/drawing/2014/main" id="{85A9320B-E4B6-51D2-8E18-4A2D5E9A82A1}"/>
              </a:ext>
            </a:extLst>
          </p:cNvPr>
          <p:cNvSpPr txBox="1"/>
          <p:nvPr/>
        </p:nvSpPr>
        <p:spPr>
          <a:xfrm>
            <a:off x="3258453" y="4291769"/>
            <a:ext cx="1593000" cy="234286"/>
          </a:xfrm>
          <a:prstGeom prst="rect">
            <a:avLst/>
          </a:prstGeom>
          <a:noFill/>
        </p:spPr>
        <p:txBody>
          <a:bodyPr vert="horz" wrap="square" lIns="36000" tIns="36000" rIns="36000" bIns="36000" rtlCol="0" anchor="ctr" anchorCtr="1">
            <a:spAutoFit/>
          </a:bodyPr>
          <a:lstStyle/>
          <a:p>
            <a:pPr marL="12700" algn="ctr">
              <a:lnSpc>
                <a:spcPct val="100000"/>
              </a:lnSpc>
              <a:spcBef>
                <a:spcPts val="100"/>
              </a:spcBef>
            </a:pPr>
            <a:r>
              <a:rPr lang="de-DE" sz="1050" dirty="0">
                <a:solidFill>
                  <a:schemeClr val="tx1"/>
                </a:solidFill>
                <a:latin typeface="Open Sans"/>
                <a:cs typeface="Open Sans"/>
              </a:rPr>
              <a:t>Klassifizierung</a:t>
            </a:r>
            <a:endParaRPr sz="1050" dirty="0">
              <a:solidFill>
                <a:schemeClr val="tx1"/>
              </a:solidFill>
              <a:latin typeface="Open Sans"/>
              <a:cs typeface="Open Sans"/>
            </a:endParaRPr>
          </a:p>
        </p:txBody>
      </p:sp>
      <p:sp>
        <p:nvSpPr>
          <p:cNvPr id="4" name="object 20">
            <a:extLst>
              <a:ext uri="{FF2B5EF4-FFF2-40B4-BE49-F238E27FC236}">
                <a16:creationId xmlns:a16="http://schemas.microsoft.com/office/drawing/2014/main" id="{9E4193D3-F601-BD3E-C676-2FC7B900C148}"/>
              </a:ext>
            </a:extLst>
          </p:cNvPr>
          <p:cNvSpPr txBox="1"/>
          <p:nvPr/>
        </p:nvSpPr>
        <p:spPr>
          <a:xfrm>
            <a:off x="6974275" y="4291769"/>
            <a:ext cx="1593000" cy="234286"/>
          </a:xfrm>
          <a:prstGeom prst="rect">
            <a:avLst/>
          </a:prstGeom>
          <a:noFill/>
        </p:spPr>
        <p:txBody>
          <a:bodyPr vert="horz" wrap="square" lIns="36000" tIns="36000" rIns="36000" bIns="36000" rtlCol="0" anchor="ctr" anchorCtr="1">
            <a:spAutoFit/>
          </a:bodyPr>
          <a:lstStyle/>
          <a:p>
            <a:pPr marL="12700" algn="ctr">
              <a:lnSpc>
                <a:spcPct val="100000"/>
              </a:lnSpc>
              <a:spcBef>
                <a:spcPts val="100"/>
              </a:spcBef>
            </a:pPr>
            <a:r>
              <a:rPr lang="de-DE" sz="1050" dirty="0">
                <a:solidFill>
                  <a:schemeClr val="tx1"/>
                </a:solidFill>
                <a:latin typeface="Open Sans"/>
                <a:cs typeface="Open Sans"/>
              </a:rPr>
              <a:t>Datenübertragung</a:t>
            </a:r>
            <a:endParaRPr sz="1050" dirty="0">
              <a:solidFill>
                <a:schemeClr val="tx1"/>
              </a:solidFill>
              <a:latin typeface="Open Sans"/>
              <a:cs typeface="Open Sans"/>
            </a:endParaRPr>
          </a:p>
        </p:txBody>
      </p:sp>
      <p:sp>
        <p:nvSpPr>
          <p:cNvPr id="26" name="object 20">
            <a:extLst>
              <a:ext uri="{FF2B5EF4-FFF2-40B4-BE49-F238E27FC236}">
                <a16:creationId xmlns:a16="http://schemas.microsoft.com/office/drawing/2014/main" id="{7D3D0785-3BA5-B41A-2A55-D2AE8B850600}"/>
              </a:ext>
            </a:extLst>
          </p:cNvPr>
          <p:cNvSpPr txBox="1"/>
          <p:nvPr/>
        </p:nvSpPr>
        <p:spPr>
          <a:xfrm>
            <a:off x="1439328" y="3872833"/>
            <a:ext cx="2904072" cy="234286"/>
          </a:xfrm>
          <a:prstGeom prst="rect">
            <a:avLst/>
          </a:prstGeom>
          <a:solidFill>
            <a:srgbClr val="FF8E01"/>
          </a:solidFill>
        </p:spPr>
        <p:txBody>
          <a:bodyPr vert="horz" wrap="square" lIns="72000" tIns="36000" rIns="72000" bIns="36000" rtlCol="0" anchor="ctr" anchorCtr="1">
            <a:spAutoFit/>
          </a:bodyPr>
          <a:lstStyle/>
          <a:p>
            <a:pPr marL="12700" algn="ctr">
              <a:lnSpc>
                <a:spcPct val="100000"/>
              </a:lnSpc>
              <a:spcBef>
                <a:spcPts val="100"/>
              </a:spcBef>
            </a:pPr>
            <a:r>
              <a:rPr lang="de-DE" sz="10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INTELLIGENT DOCUMENT PROCESSING</a:t>
            </a:r>
            <a:endParaRPr sz="10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27" name="object 20">
            <a:extLst>
              <a:ext uri="{FF2B5EF4-FFF2-40B4-BE49-F238E27FC236}">
                <a16:creationId xmlns:a16="http://schemas.microsoft.com/office/drawing/2014/main" id="{0C899699-ABA5-32BE-A2EF-DC8C1DF47221}"/>
              </a:ext>
            </a:extLst>
          </p:cNvPr>
          <p:cNvSpPr txBox="1"/>
          <p:nvPr/>
        </p:nvSpPr>
        <p:spPr>
          <a:xfrm>
            <a:off x="6858000" y="5479521"/>
            <a:ext cx="1819259" cy="629266"/>
          </a:xfrm>
          <a:prstGeom prst="rect">
            <a:avLst/>
          </a:prstGeom>
          <a:noFill/>
          <a:ln w="15875">
            <a:solidFill>
              <a:schemeClr val="tx1"/>
            </a:solidFill>
          </a:ln>
        </p:spPr>
        <p:txBody>
          <a:bodyPr vert="horz" wrap="square" lIns="36000" tIns="36000" rIns="36000" bIns="36000" rtlCol="0" anchor="ctr" anchorCtr="1">
            <a:spAutoFit/>
          </a:bodyPr>
          <a:lstStyle/>
          <a:p>
            <a:pPr marL="12700" algn="ctr">
              <a:lnSpc>
                <a:spcPct val="100000"/>
              </a:lnSpc>
              <a:spcBef>
                <a:spcPts val="100"/>
              </a:spcBef>
            </a:pPr>
            <a:br>
              <a:rPr lang="de-DE" sz="800" dirty="0">
                <a:solidFill>
                  <a:schemeClr val="tx1"/>
                </a:solidFill>
                <a:effectLst/>
                <a:latin typeface="Open Sans" panose="020B0606030504020204" pitchFamily="34" charset="0"/>
              </a:rPr>
            </a:br>
            <a:endParaRPr lang="de-DE" sz="800" dirty="0">
              <a:solidFill>
                <a:schemeClr val="tx1"/>
              </a:solidFill>
              <a:effectLst/>
              <a:latin typeface="Open Sans" panose="020B0606030504020204" pitchFamily="34" charset="0"/>
            </a:endParaRPr>
          </a:p>
          <a:p>
            <a:pPr marL="12700" algn="ctr">
              <a:lnSpc>
                <a:spcPct val="100000"/>
              </a:lnSpc>
              <a:spcBef>
                <a:spcPts val="100"/>
              </a:spcBef>
            </a:pPr>
            <a:endParaRPr lang="de-DE" sz="800" dirty="0">
              <a:solidFill>
                <a:schemeClr val="tx1"/>
              </a:solidFill>
              <a:effectLst/>
              <a:latin typeface="Open Sans" panose="020B0606030504020204" pitchFamily="34" charset="0"/>
            </a:endParaRPr>
          </a:p>
          <a:p>
            <a:pPr marL="12700" algn="ctr">
              <a:lnSpc>
                <a:spcPct val="100000"/>
              </a:lnSpc>
              <a:spcBef>
                <a:spcPts val="100"/>
              </a:spcBef>
            </a:pPr>
            <a:r>
              <a:rPr lang="de-DE" sz="1050" dirty="0">
                <a:solidFill>
                  <a:schemeClr val="tx1"/>
                </a:solidFill>
                <a:effectLst/>
                <a:latin typeface="Open Sans" panose="020B0606030504020204" pitchFamily="34" charset="0"/>
              </a:rPr>
              <a:t>Automatisches übertragen</a:t>
            </a:r>
          </a:p>
        </p:txBody>
      </p:sp>
      <p:sp>
        <p:nvSpPr>
          <p:cNvPr id="36" name="object 20">
            <a:extLst>
              <a:ext uri="{FF2B5EF4-FFF2-40B4-BE49-F238E27FC236}">
                <a16:creationId xmlns:a16="http://schemas.microsoft.com/office/drawing/2014/main" id="{A895B6A4-2433-C153-DCF6-E8B7FC68D898}"/>
              </a:ext>
            </a:extLst>
          </p:cNvPr>
          <p:cNvSpPr txBox="1"/>
          <p:nvPr/>
        </p:nvSpPr>
        <p:spPr>
          <a:xfrm>
            <a:off x="3200400" y="5472834"/>
            <a:ext cx="1650763" cy="629266"/>
          </a:xfrm>
          <a:prstGeom prst="rect">
            <a:avLst/>
          </a:prstGeom>
          <a:noFill/>
          <a:ln w="15875">
            <a:solidFill>
              <a:schemeClr val="tx1"/>
            </a:solidFill>
          </a:ln>
        </p:spPr>
        <p:txBody>
          <a:bodyPr vert="horz" wrap="square" lIns="36000" tIns="36000" rIns="36000" bIns="36000" rtlCol="0" anchor="ctr" anchorCtr="1">
            <a:spAutoFit/>
          </a:bodyPr>
          <a:lstStyle/>
          <a:p>
            <a:pPr marL="12700" algn="ctr">
              <a:lnSpc>
                <a:spcPct val="100000"/>
              </a:lnSpc>
              <a:spcBef>
                <a:spcPts val="100"/>
              </a:spcBef>
            </a:pPr>
            <a:endParaRPr lang="de-DE" sz="800" dirty="0">
              <a:solidFill>
                <a:schemeClr val="tx1"/>
              </a:solidFill>
              <a:effectLst/>
              <a:latin typeface="Open Sans" panose="020B0606030504020204" pitchFamily="34" charset="0"/>
            </a:endParaRPr>
          </a:p>
          <a:p>
            <a:pPr marL="12700" algn="ctr">
              <a:lnSpc>
                <a:spcPct val="100000"/>
              </a:lnSpc>
              <a:spcBef>
                <a:spcPts val="100"/>
              </a:spcBef>
            </a:pPr>
            <a:endParaRPr lang="de-DE" sz="800" dirty="0">
              <a:solidFill>
                <a:schemeClr val="tx1"/>
              </a:solidFill>
              <a:latin typeface="Open Sans" panose="020B0606030504020204" pitchFamily="34" charset="0"/>
            </a:endParaRPr>
          </a:p>
          <a:p>
            <a:pPr marL="12700" algn="ctr">
              <a:lnSpc>
                <a:spcPct val="100000"/>
              </a:lnSpc>
              <a:spcBef>
                <a:spcPts val="100"/>
              </a:spcBef>
            </a:pPr>
            <a:br>
              <a:rPr lang="de-DE" sz="800" dirty="0">
                <a:solidFill>
                  <a:schemeClr val="tx1"/>
                </a:solidFill>
                <a:effectLst/>
                <a:latin typeface="Open Sans" panose="020B0606030504020204" pitchFamily="34" charset="0"/>
              </a:rPr>
            </a:br>
            <a:r>
              <a:rPr lang="de-DE" sz="1050" dirty="0">
                <a:solidFill>
                  <a:schemeClr val="tx1"/>
                </a:solidFill>
                <a:latin typeface="Open Sans" panose="020B0606030504020204" pitchFamily="34" charset="0"/>
                <a:cs typeface="Open Sans"/>
              </a:rPr>
              <a:t>Automatisches sortieren</a:t>
            </a:r>
            <a:endParaRPr lang="de-DE" sz="1050" dirty="0">
              <a:solidFill>
                <a:schemeClr val="tx1"/>
              </a:solidFill>
              <a:latin typeface="Open Sans"/>
              <a:cs typeface="Open Sans"/>
            </a:endParaRPr>
          </a:p>
        </p:txBody>
      </p:sp>
      <p:pic>
        <p:nvPicPr>
          <p:cNvPr id="40" name="Grafik 39">
            <a:extLst>
              <a:ext uri="{FF2B5EF4-FFF2-40B4-BE49-F238E27FC236}">
                <a16:creationId xmlns:a16="http://schemas.microsoft.com/office/drawing/2014/main" id="{C56CBDE3-57C1-6A54-2FB7-5F71BC924B46}"/>
              </a:ext>
            </a:extLst>
          </p:cNvPr>
          <p:cNvPicPr>
            <a:picLocks noChangeAspect="1"/>
          </p:cNvPicPr>
          <p:nvPr/>
        </p:nvPicPr>
        <p:blipFill>
          <a:blip r:embed="rId7"/>
          <a:stretch>
            <a:fillRect/>
          </a:stretch>
        </p:blipFill>
        <p:spPr>
          <a:xfrm>
            <a:off x="7363075" y="4816493"/>
            <a:ext cx="817200" cy="817200"/>
          </a:xfrm>
          <a:prstGeom prst="rect">
            <a:avLst/>
          </a:prstGeom>
        </p:spPr>
      </p:pic>
      <p:cxnSp>
        <p:nvCxnSpPr>
          <p:cNvPr id="43" name="Gerade Verbindung mit Pfeil 42">
            <a:extLst>
              <a:ext uri="{FF2B5EF4-FFF2-40B4-BE49-F238E27FC236}">
                <a16:creationId xmlns:a16="http://schemas.microsoft.com/office/drawing/2014/main" id="{37D920BC-768F-7C0E-20E1-513FD5B74BF7}"/>
              </a:ext>
            </a:extLst>
          </p:cNvPr>
          <p:cNvCxnSpPr>
            <a:cxnSpLocks/>
          </p:cNvCxnSpPr>
          <p:nvPr/>
        </p:nvCxnSpPr>
        <p:spPr>
          <a:xfrm flipH="1">
            <a:off x="4057246" y="4526815"/>
            <a:ext cx="3145" cy="2158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4AD6C289-3CB4-A3E1-8009-32D6BE81DF88}"/>
              </a:ext>
            </a:extLst>
          </p:cNvPr>
          <p:cNvCxnSpPr>
            <a:cxnSpLocks/>
          </p:cNvCxnSpPr>
          <p:nvPr/>
        </p:nvCxnSpPr>
        <p:spPr>
          <a:xfrm flipH="1">
            <a:off x="7767630" y="4516846"/>
            <a:ext cx="3145" cy="2158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uppieren 68">
            <a:extLst>
              <a:ext uri="{FF2B5EF4-FFF2-40B4-BE49-F238E27FC236}">
                <a16:creationId xmlns:a16="http://schemas.microsoft.com/office/drawing/2014/main" id="{66B40FB6-2816-275B-563A-F76E4E57F654}"/>
              </a:ext>
            </a:extLst>
          </p:cNvPr>
          <p:cNvGrpSpPr/>
          <p:nvPr/>
        </p:nvGrpSpPr>
        <p:grpSpPr>
          <a:xfrm>
            <a:off x="3639937" y="4816493"/>
            <a:ext cx="817200" cy="817201"/>
            <a:chOff x="2073896" y="4075513"/>
            <a:chExt cx="588943" cy="588943"/>
          </a:xfrm>
          <a:solidFill>
            <a:schemeClr val="bg1"/>
          </a:solidFill>
        </p:grpSpPr>
        <p:sp>
          <p:nvSpPr>
            <p:cNvPr id="70" name="Freihandform 178">
              <a:extLst>
                <a:ext uri="{FF2B5EF4-FFF2-40B4-BE49-F238E27FC236}">
                  <a16:creationId xmlns:a16="http://schemas.microsoft.com/office/drawing/2014/main" id="{E62EE9A3-49C8-C8D9-5B4F-95EAB8218291}"/>
                </a:ext>
              </a:extLst>
            </p:cNvPr>
            <p:cNvSpPr/>
            <p:nvPr/>
          </p:nvSpPr>
          <p:spPr>
            <a:xfrm>
              <a:off x="2073896" y="4075513"/>
              <a:ext cx="588943" cy="588943"/>
            </a:xfrm>
            <a:custGeom>
              <a:avLst/>
              <a:gdLst>
                <a:gd name="connsiteX0" fmla="*/ 588943 w 588943"/>
                <a:gd name="connsiteY0" fmla="*/ 294472 h 588943"/>
                <a:gd name="connsiteX1" fmla="*/ 294472 w 588943"/>
                <a:gd name="connsiteY1" fmla="*/ 588943 h 588943"/>
                <a:gd name="connsiteX2" fmla="*/ 0 w 588943"/>
                <a:gd name="connsiteY2" fmla="*/ 294472 h 588943"/>
                <a:gd name="connsiteX3" fmla="*/ 294472 w 588943"/>
                <a:gd name="connsiteY3" fmla="*/ 0 h 588943"/>
                <a:gd name="connsiteX4" fmla="*/ 588943 w 588943"/>
                <a:gd name="connsiteY4" fmla="*/ 294472 h 588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943" h="588943">
                  <a:moveTo>
                    <a:pt x="588943" y="294472"/>
                  </a:moveTo>
                  <a:cubicBezTo>
                    <a:pt x="588943" y="457104"/>
                    <a:pt x="457104" y="588943"/>
                    <a:pt x="294472" y="588943"/>
                  </a:cubicBezTo>
                  <a:cubicBezTo>
                    <a:pt x="131839" y="588943"/>
                    <a:pt x="0" y="457104"/>
                    <a:pt x="0" y="294472"/>
                  </a:cubicBezTo>
                  <a:cubicBezTo>
                    <a:pt x="0" y="131839"/>
                    <a:pt x="131839" y="0"/>
                    <a:pt x="294472" y="0"/>
                  </a:cubicBezTo>
                  <a:cubicBezTo>
                    <a:pt x="457104" y="0"/>
                    <a:pt x="588943" y="131839"/>
                    <a:pt x="588943" y="294472"/>
                  </a:cubicBezTo>
                  <a:close/>
                </a:path>
              </a:pathLst>
            </a:custGeom>
            <a:grpFill/>
            <a:ln w="14351" cap="flat">
              <a:solidFill>
                <a:schemeClr val="tx1"/>
              </a:solidFill>
              <a:prstDash val="solid"/>
              <a:miter/>
            </a:ln>
          </p:spPr>
          <p:txBody>
            <a:bodyPr rtlCol="0" anchor="ctr"/>
            <a:lstStyle/>
            <a:p>
              <a:endParaRPr lang="de-DE" dirty="0"/>
            </a:p>
          </p:txBody>
        </p:sp>
        <p:grpSp>
          <p:nvGrpSpPr>
            <p:cNvPr id="71" name="Grafik 73">
              <a:extLst>
                <a:ext uri="{FF2B5EF4-FFF2-40B4-BE49-F238E27FC236}">
                  <a16:creationId xmlns:a16="http://schemas.microsoft.com/office/drawing/2014/main" id="{F98F5E17-4D1B-42FD-1061-A2394AF2C4C4}"/>
                </a:ext>
              </a:extLst>
            </p:cNvPr>
            <p:cNvGrpSpPr/>
            <p:nvPr/>
          </p:nvGrpSpPr>
          <p:grpSpPr>
            <a:xfrm>
              <a:off x="2225615" y="4208587"/>
              <a:ext cx="285505" cy="322794"/>
              <a:chOff x="2225615" y="4208587"/>
              <a:chExt cx="285505" cy="322794"/>
            </a:xfrm>
            <a:grpFill/>
          </p:grpSpPr>
          <p:grpSp>
            <p:nvGrpSpPr>
              <p:cNvPr id="72" name="Grafik 73">
                <a:extLst>
                  <a:ext uri="{FF2B5EF4-FFF2-40B4-BE49-F238E27FC236}">
                    <a16:creationId xmlns:a16="http://schemas.microsoft.com/office/drawing/2014/main" id="{1FF539DC-686B-03D4-1B2A-A7A3D3176928}"/>
                  </a:ext>
                </a:extLst>
              </p:cNvPr>
              <p:cNvGrpSpPr/>
              <p:nvPr/>
            </p:nvGrpSpPr>
            <p:grpSpPr>
              <a:xfrm>
                <a:off x="2247818" y="4432608"/>
                <a:ext cx="161254" cy="98773"/>
                <a:chOff x="2247818" y="4432608"/>
                <a:chExt cx="161254" cy="98773"/>
              </a:xfrm>
              <a:grpFill/>
            </p:grpSpPr>
            <p:sp>
              <p:nvSpPr>
                <p:cNvPr id="84" name="Freihandform 192">
                  <a:extLst>
                    <a:ext uri="{FF2B5EF4-FFF2-40B4-BE49-F238E27FC236}">
                      <a16:creationId xmlns:a16="http://schemas.microsoft.com/office/drawing/2014/main" id="{69F3E790-5DEE-33BD-7A48-5DAC0F7015C2}"/>
                    </a:ext>
                  </a:extLst>
                </p:cNvPr>
                <p:cNvSpPr/>
                <p:nvPr/>
              </p:nvSpPr>
              <p:spPr>
                <a:xfrm>
                  <a:off x="2247818" y="4432608"/>
                  <a:ext cx="161254" cy="54653"/>
                </a:xfrm>
                <a:custGeom>
                  <a:avLst/>
                  <a:gdLst>
                    <a:gd name="connsiteX0" fmla="*/ 0 w 161254"/>
                    <a:gd name="connsiteY0" fmla="*/ 0 h 54653"/>
                    <a:gd name="connsiteX1" fmla="*/ 80556 w 161254"/>
                    <a:gd name="connsiteY1" fmla="*/ 54653 h 54653"/>
                    <a:gd name="connsiteX2" fmla="*/ 161255 w 161254"/>
                    <a:gd name="connsiteY2" fmla="*/ 0 h 54653"/>
                  </a:gdLst>
                  <a:ahLst/>
                  <a:cxnLst>
                    <a:cxn ang="0">
                      <a:pos x="connsiteX0" y="connsiteY0"/>
                    </a:cxn>
                    <a:cxn ang="0">
                      <a:pos x="connsiteX1" y="connsiteY1"/>
                    </a:cxn>
                    <a:cxn ang="0">
                      <a:pos x="connsiteX2" y="connsiteY2"/>
                    </a:cxn>
                  </a:cxnLst>
                  <a:rect l="l" t="t" r="r" b="b"/>
                  <a:pathLst>
                    <a:path w="161254" h="54653">
                      <a:moveTo>
                        <a:pt x="0" y="0"/>
                      </a:moveTo>
                      <a:lnTo>
                        <a:pt x="80556" y="54653"/>
                      </a:lnTo>
                      <a:lnTo>
                        <a:pt x="161255" y="0"/>
                      </a:lnTo>
                    </a:path>
                  </a:pathLst>
                </a:custGeom>
                <a:grpFill/>
                <a:ln w="14351" cap="flat">
                  <a:solidFill>
                    <a:schemeClr val="tx1"/>
                  </a:solidFill>
                  <a:prstDash val="solid"/>
                  <a:miter/>
                </a:ln>
              </p:spPr>
              <p:txBody>
                <a:bodyPr rtlCol="0" anchor="ctr"/>
                <a:lstStyle/>
                <a:p>
                  <a:endParaRPr lang="de-DE"/>
                </a:p>
              </p:txBody>
            </p:sp>
            <p:sp>
              <p:nvSpPr>
                <p:cNvPr id="85" name="Freihandform 193">
                  <a:extLst>
                    <a:ext uri="{FF2B5EF4-FFF2-40B4-BE49-F238E27FC236}">
                      <a16:creationId xmlns:a16="http://schemas.microsoft.com/office/drawing/2014/main" id="{81E4D5BA-0B4B-530B-9207-F6004E1F17AF}"/>
                    </a:ext>
                  </a:extLst>
                </p:cNvPr>
                <p:cNvSpPr/>
                <p:nvPr/>
              </p:nvSpPr>
              <p:spPr>
                <a:xfrm>
                  <a:off x="2247818" y="4432608"/>
                  <a:ext cx="161112" cy="98773"/>
                </a:xfrm>
                <a:custGeom>
                  <a:avLst/>
                  <a:gdLst>
                    <a:gd name="connsiteX0" fmla="*/ 0 w 161112"/>
                    <a:gd name="connsiteY0" fmla="*/ 0 h 98773"/>
                    <a:gd name="connsiteX1" fmla="*/ 161113 w 161112"/>
                    <a:gd name="connsiteY1" fmla="*/ 0 h 98773"/>
                    <a:gd name="connsiteX2" fmla="*/ 161113 w 161112"/>
                    <a:gd name="connsiteY2" fmla="*/ 98774 h 98773"/>
                    <a:gd name="connsiteX3" fmla="*/ 0 w 161112"/>
                    <a:gd name="connsiteY3" fmla="*/ 98774 h 98773"/>
                  </a:gdLst>
                  <a:ahLst/>
                  <a:cxnLst>
                    <a:cxn ang="0">
                      <a:pos x="connsiteX0" y="connsiteY0"/>
                    </a:cxn>
                    <a:cxn ang="0">
                      <a:pos x="connsiteX1" y="connsiteY1"/>
                    </a:cxn>
                    <a:cxn ang="0">
                      <a:pos x="connsiteX2" y="connsiteY2"/>
                    </a:cxn>
                    <a:cxn ang="0">
                      <a:pos x="connsiteX3" y="connsiteY3"/>
                    </a:cxn>
                  </a:cxnLst>
                  <a:rect l="l" t="t" r="r" b="b"/>
                  <a:pathLst>
                    <a:path w="161112" h="98773">
                      <a:moveTo>
                        <a:pt x="0" y="0"/>
                      </a:moveTo>
                      <a:lnTo>
                        <a:pt x="161113" y="0"/>
                      </a:lnTo>
                      <a:lnTo>
                        <a:pt x="161113" y="98774"/>
                      </a:lnTo>
                      <a:lnTo>
                        <a:pt x="0" y="98774"/>
                      </a:lnTo>
                      <a:close/>
                    </a:path>
                  </a:pathLst>
                </a:custGeom>
                <a:grpFill/>
                <a:ln w="14351" cap="flat">
                  <a:solidFill>
                    <a:schemeClr val="tx1"/>
                  </a:solidFill>
                  <a:prstDash val="solid"/>
                  <a:miter/>
                </a:ln>
              </p:spPr>
              <p:txBody>
                <a:bodyPr rtlCol="0" anchor="ctr"/>
                <a:lstStyle/>
                <a:p>
                  <a:endParaRPr lang="de-DE"/>
                </a:p>
              </p:txBody>
            </p:sp>
          </p:grpSp>
          <p:grpSp>
            <p:nvGrpSpPr>
              <p:cNvPr id="73" name="Grafik 73">
                <a:extLst>
                  <a:ext uri="{FF2B5EF4-FFF2-40B4-BE49-F238E27FC236}">
                    <a16:creationId xmlns:a16="http://schemas.microsoft.com/office/drawing/2014/main" id="{7CA57195-DE33-620A-0528-BB7513646F0A}"/>
                  </a:ext>
                </a:extLst>
              </p:cNvPr>
              <p:cNvGrpSpPr/>
              <p:nvPr/>
            </p:nvGrpSpPr>
            <p:grpSpPr>
              <a:xfrm>
                <a:off x="2336771" y="4249435"/>
                <a:ext cx="174348" cy="209930"/>
                <a:chOff x="2336771" y="4249435"/>
                <a:chExt cx="174348" cy="209930"/>
              </a:xfrm>
              <a:grpFill/>
            </p:grpSpPr>
            <p:sp>
              <p:nvSpPr>
                <p:cNvPr id="78" name="Freihandform 186">
                  <a:extLst>
                    <a:ext uri="{FF2B5EF4-FFF2-40B4-BE49-F238E27FC236}">
                      <a16:creationId xmlns:a16="http://schemas.microsoft.com/office/drawing/2014/main" id="{845FED0D-C5F2-0C22-C7AD-5441AA27364F}"/>
                    </a:ext>
                  </a:extLst>
                </p:cNvPr>
                <p:cNvSpPr/>
                <p:nvPr/>
              </p:nvSpPr>
              <p:spPr>
                <a:xfrm>
                  <a:off x="2336771" y="4336538"/>
                  <a:ext cx="14232" cy="95927"/>
                </a:xfrm>
                <a:custGeom>
                  <a:avLst/>
                  <a:gdLst>
                    <a:gd name="connsiteX0" fmla="*/ 0 w 14232"/>
                    <a:gd name="connsiteY0" fmla="*/ 95927 h 95927"/>
                    <a:gd name="connsiteX1" fmla="*/ 0 w 14232"/>
                    <a:gd name="connsiteY1" fmla="*/ 0 h 95927"/>
                  </a:gdLst>
                  <a:ahLst/>
                  <a:cxnLst>
                    <a:cxn ang="0">
                      <a:pos x="connsiteX0" y="connsiteY0"/>
                    </a:cxn>
                    <a:cxn ang="0">
                      <a:pos x="connsiteX1" y="connsiteY1"/>
                    </a:cxn>
                  </a:cxnLst>
                  <a:rect l="l" t="t" r="r" b="b"/>
                  <a:pathLst>
                    <a:path w="14232" h="95927">
                      <a:moveTo>
                        <a:pt x="0" y="95927"/>
                      </a:moveTo>
                      <a:lnTo>
                        <a:pt x="0" y="0"/>
                      </a:lnTo>
                    </a:path>
                  </a:pathLst>
                </a:custGeom>
                <a:grpFill/>
                <a:ln w="14351" cap="flat">
                  <a:solidFill>
                    <a:schemeClr val="tx1"/>
                  </a:solidFill>
                  <a:prstDash val="solid"/>
                  <a:miter/>
                </a:ln>
              </p:spPr>
              <p:txBody>
                <a:bodyPr rtlCol="0" anchor="ctr"/>
                <a:lstStyle/>
                <a:p>
                  <a:endParaRPr lang="de-DE"/>
                </a:p>
              </p:txBody>
            </p:sp>
            <p:sp>
              <p:nvSpPr>
                <p:cNvPr id="79" name="Freihandform 187">
                  <a:extLst>
                    <a:ext uri="{FF2B5EF4-FFF2-40B4-BE49-F238E27FC236}">
                      <a16:creationId xmlns:a16="http://schemas.microsoft.com/office/drawing/2014/main" id="{FA0535E1-0ECF-06AD-E356-CFE41CA73B0F}"/>
                    </a:ext>
                  </a:extLst>
                </p:cNvPr>
                <p:cNvSpPr/>
                <p:nvPr/>
              </p:nvSpPr>
              <p:spPr>
                <a:xfrm>
                  <a:off x="2382743" y="4249435"/>
                  <a:ext cx="128377" cy="209930"/>
                </a:xfrm>
                <a:custGeom>
                  <a:avLst/>
                  <a:gdLst>
                    <a:gd name="connsiteX0" fmla="*/ 0 w 128377"/>
                    <a:gd name="connsiteY0" fmla="*/ 0 h 209930"/>
                    <a:gd name="connsiteX1" fmla="*/ 128378 w 128377"/>
                    <a:gd name="connsiteY1" fmla="*/ 0 h 209930"/>
                    <a:gd name="connsiteX2" fmla="*/ 128378 w 128377"/>
                    <a:gd name="connsiteY2" fmla="*/ 209930 h 209930"/>
                    <a:gd name="connsiteX3" fmla="*/ 26330 w 128377"/>
                    <a:gd name="connsiteY3" fmla="*/ 209930 h 209930"/>
                  </a:gdLst>
                  <a:ahLst/>
                  <a:cxnLst>
                    <a:cxn ang="0">
                      <a:pos x="connsiteX0" y="connsiteY0"/>
                    </a:cxn>
                    <a:cxn ang="0">
                      <a:pos x="connsiteX1" y="connsiteY1"/>
                    </a:cxn>
                    <a:cxn ang="0">
                      <a:pos x="connsiteX2" y="connsiteY2"/>
                    </a:cxn>
                    <a:cxn ang="0">
                      <a:pos x="connsiteX3" y="connsiteY3"/>
                    </a:cxn>
                  </a:cxnLst>
                  <a:rect l="l" t="t" r="r" b="b"/>
                  <a:pathLst>
                    <a:path w="128377" h="209930">
                      <a:moveTo>
                        <a:pt x="0" y="0"/>
                      </a:moveTo>
                      <a:lnTo>
                        <a:pt x="128378" y="0"/>
                      </a:lnTo>
                      <a:lnTo>
                        <a:pt x="128378" y="209930"/>
                      </a:lnTo>
                      <a:lnTo>
                        <a:pt x="26330" y="209930"/>
                      </a:lnTo>
                    </a:path>
                  </a:pathLst>
                </a:custGeom>
                <a:grpFill/>
                <a:ln w="14351" cap="flat">
                  <a:solidFill>
                    <a:schemeClr val="tx1"/>
                  </a:solidFill>
                  <a:prstDash val="solid"/>
                  <a:miter/>
                </a:ln>
              </p:spPr>
              <p:txBody>
                <a:bodyPr rtlCol="0" anchor="ctr"/>
                <a:lstStyle/>
                <a:p>
                  <a:endParaRPr lang="de-DE"/>
                </a:p>
              </p:txBody>
            </p:sp>
            <p:sp>
              <p:nvSpPr>
                <p:cNvPr id="80" name="Freihandform 188">
                  <a:extLst>
                    <a:ext uri="{FF2B5EF4-FFF2-40B4-BE49-F238E27FC236}">
                      <a16:creationId xmlns:a16="http://schemas.microsoft.com/office/drawing/2014/main" id="{3A27F9A3-4C56-7206-3052-8F5EF2894B89}"/>
                    </a:ext>
                  </a:extLst>
                </p:cNvPr>
                <p:cNvSpPr/>
                <p:nvPr/>
              </p:nvSpPr>
              <p:spPr>
                <a:xfrm>
                  <a:off x="2382743" y="4304088"/>
                  <a:ext cx="96639" cy="14232"/>
                </a:xfrm>
                <a:custGeom>
                  <a:avLst/>
                  <a:gdLst>
                    <a:gd name="connsiteX0" fmla="*/ 0 w 96639"/>
                    <a:gd name="connsiteY0" fmla="*/ 0 h 14232"/>
                    <a:gd name="connsiteX1" fmla="*/ 96639 w 96639"/>
                    <a:gd name="connsiteY1" fmla="*/ 0 h 14232"/>
                  </a:gdLst>
                  <a:ahLst/>
                  <a:cxnLst>
                    <a:cxn ang="0">
                      <a:pos x="connsiteX0" y="connsiteY0"/>
                    </a:cxn>
                    <a:cxn ang="0">
                      <a:pos x="connsiteX1" y="connsiteY1"/>
                    </a:cxn>
                  </a:cxnLst>
                  <a:rect l="l" t="t" r="r" b="b"/>
                  <a:pathLst>
                    <a:path w="96639" h="14232">
                      <a:moveTo>
                        <a:pt x="0" y="0"/>
                      </a:moveTo>
                      <a:lnTo>
                        <a:pt x="96639" y="0"/>
                      </a:lnTo>
                    </a:path>
                  </a:pathLst>
                </a:custGeom>
                <a:grpFill/>
                <a:ln w="14351" cap="flat">
                  <a:solidFill>
                    <a:schemeClr val="tx1"/>
                  </a:solidFill>
                  <a:prstDash val="solid"/>
                  <a:miter/>
                </a:ln>
              </p:spPr>
              <p:txBody>
                <a:bodyPr rtlCol="0" anchor="ctr"/>
                <a:lstStyle/>
                <a:p>
                  <a:endParaRPr lang="de-DE"/>
                </a:p>
              </p:txBody>
            </p:sp>
            <p:sp>
              <p:nvSpPr>
                <p:cNvPr id="81" name="Freihandform 189">
                  <a:extLst>
                    <a:ext uri="{FF2B5EF4-FFF2-40B4-BE49-F238E27FC236}">
                      <a16:creationId xmlns:a16="http://schemas.microsoft.com/office/drawing/2014/main" id="{523D0C88-6C1B-DBAB-57F3-0ADBCF37B5DC}"/>
                    </a:ext>
                  </a:extLst>
                </p:cNvPr>
                <p:cNvSpPr/>
                <p:nvPr/>
              </p:nvSpPr>
              <p:spPr>
                <a:xfrm>
                  <a:off x="2368510" y="4337677"/>
                  <a:ext cx="110871" cy="14232"/>
                </a:xfrm>
                <a:custGeom>
                  <a:avLst/>
                  <a:gdLst>
                    <a:gd name="connsiteX0" fmla="*/ 0 w 110871"/>
                    <a:gd name="connsiteY0" fmla="*/ 0 h 14232"/>
                    <a:gd name="connsiteX1" fmla="*/ 110872 w 110871"/>
                    <a:gd name="connsiteY1" fmla="*/ 0 h 14232"/>
                  </a:gdLst>
                  <a:ahLst/>
                  <a:cxnLst>
                    <a:cxn ang="0">
                      <a:pos x="connsiteX0" y="connsiteY0"/>
                    </a:cxn>
                    <a:cxn ang="0">
                      <a:pos x="connsiteX1" y="connsiteY1"/>
                    </a:cxn>
                  </a:cxnLst>
                  <a:rect l="l" t="t" r="r" b="b"/>
                  <a:pathLst>
                    <a:path w="110871" h="14232">
                      <a:moveTo>
                        <a:pt x="0" y="0"/>
                      </a:moveTo>
                      <a:lnTo>
                        <a:pt x="110872" y="0"/>
                      </a:lnTo>
                    </a:path>
                  </a:pathLst>
                </a:custGeom>
                <a:grpFill/>
                <a:ln w="14351" cap="flat">
                  <a:solidFill>
                    <a:schemeClr val="tx1"/>
                  </a:solidFill>
                  <a:prstDash val="solid"/>
                  <a:miter/>
                </a:ln>
              </p:spPr>
              <p:txBody>
                <a:bodyPr rtlCol="0" anchor="ctr"/>
                <a:lstStyle/>
                <a:p>
                  <a:endParaRPr lang="de-DE"/>
                </a:p>
              </p:txBody>
            </p:sp>
            <p:sp>
              <p:nvSpPr>
                <p:cNvPr id="82" name="Freihandform 190">
                  <a:extLst>
                    <a:ext uri="{FF2B5EF4-FFF2-40B4-BE49-F238E27FC236}">
                      <a16:creationId xmlns:a16="http://schemas.microsoft.com/office/drawing/2014/main" id="{712A8A53-52BE-52E3-D6A4-3C82A275A66B}"/>
                    </a:ext>
                  </a:extLst>
                </p:cNvPr>
                <p:cNvSpPr/>
                <p:nvPr/>
              </p:nvSpPr>
              <p:spPr>
                <a:xfrm>
                  <a:off x="2368510" y="4371266"/>
                  <a:ext cx="110871" cy="14232"/>
                </a:xfrm>
                <a:custGeom>
                  <a:avLst/>
                  <a:gdLst>
                    <a:gd name="connsiteX0" fmla="*/ 0 w 110871"/>
                    <a:gd name="connsiteY0" fmla="*/ 0 h 14232"/>
                    <a:gd name="connsiteX1" fmla="*/ 110872 w 110871"/>
                    <a:gd name="connsiteY1" fmla="*/ 0 h 14232"/>
                  </a:gdLst>
                  <a:ahLst/>
                  <a:cxnLst>
                    <a:cxn ang="0">
                      <a:pos x="connsiteX0" y="connsiteY0"/>
                    </a:cxn>
                    <a:cxn ang="0">
                      <a:pos x="connsiteX1" y="connsiteY1"/>
                    </a:cxn>
                  </a:cxnLst>
                  <a:rect l="l" t="t" r="r" b="b"/>
                  <a:pathLst>
                    <a:path w="110871" h="14232">
                      <a:moveTo>
                        <a:pt x="0" y="0"/>
                      </a:moveTo>
                      <a:lnTo>
                        <a:pt x="110872" y="0"/>
                      </a:lnTo>
                    </a:path>
                  </a:pathLst>
                </a:custGeom>
                <a:grpFill/>
                <a:ln w="14351" cap="flat">
                  <a:solidFill>
                    <a:schemeClr val="tx1"/>
                  </a:solidFill>
                  <a:prstDash val="solid"/>
                  <a:miter/>
                </a:ln>
              </p:spPr>
              <p:txBody>
                <a:bodyPr rtlCol="0" anchor="ctr"/>
                <a:lstStyle/>
                <a:p>
                  <a:endParaRPr lang="de-DE"/>
                </a:p>
              </p:txBody>
            </p:sp>
            <p:sp>
              <p:nvSpPr>
                <p:cNvPr id="83" name="Freihandform 191">
                  <a:extLst>
                    <a:ext uri="{FF2B5EF4-FFF2-40B4-BE49-F238E27FC236}">
                      <a16:creationId xmlns:a16="http://schemas.microsoft.com/office/drawing/2014/main" id="{559FF419-96A6-7832-569E-DC942DB9C19E}"/>
                    </a:ext>
                  </a:extLst>
                </p:cNvPr>
                <p:cNvSpPr/>
                <p:nvPr/>
              </p:nvSpPr>
              <p:spPr>
                <a:xfrm>
                  <a:off x="2368510" y="4404712"/>
                  <a:ext cx="43409" cy="14232"/>
                </a:xfrm>
                <a:custGeom>
                  <a:avLst/>
                  <a:gdLst>
                    <a:gd name="connsiteX0" fmla="*/ 0 w 43409"/>
                    <a:gd name="connsiteY0" fmla="*/ 0 h 14232"/>
                    <a:gd name="connsiteX1" fmla="*/ 43409 w 43409"/>
                    <a:gd name="connsiteY1" fmla="*/ 0 h 14232"/>
                  </a:gdLst>
                  <a:ahLst/>
                  <a:cxnLst>
                    <a:cxn ang="0">
                      <a:pos x="connsiteX0" y="connsiteY0"/>
                    </a:cxn>
                    <a:cxn ang="0">
                      <a:pos x="connsiteX1" y="connsiteY1"/>
                    </a:cxn>
                  </a:cxnLst>
                  <a:rect l="l" t="t" r="r" b="b"/>
                  <a:pathLst>
                    <a:path w="43409" h="14232">
                      <a:moveTo>
                        <a:pt x="0" y="0"/>
                      </a:moveTo>
                      <a:lnTo>
                        <a:pt x="43409" y="0"/>
                      </a:lnTo>
                    </a:path>
                  </a:pathLst>
                </a:custGeom>
                <a:grpFill/>
                <a:ln w="14351" cap="flat">
                  <a:solidFill>
                    <a:schemeClr val="tx1"/>
                  </a:solidFill>
                  <a:prstDash val="solid"/>
                  <a:miter/>
                </a:ln>
              </p:spPr>
              <p:txBody>
                <a:bodyPr rtlCol="0" anchor="ctr"/>
                <a:lstStyle/>
                <a:p>
                  <a:endParaRPr lang="de-DE"/>
                </a:p>
              </p:txBody>
            </p:sp>
          </p:grpSp>
          <p:grpSp>
            <p:nvGrpSpPr>
              <p:cNvPr id="74" name="Grafik 73">
                <a:extLst>
                  <a:ext uri="{FF2B5EF4-FFF2-40B4-BE49-F238E27FC236}">
                    <a16:creationId xmlns:a16="http://schemas.microsoft.com/office/drawing/2014/main" id="{70049D3F-31FA-D188-6686-000792383544}"/>
                  </a:ext>
                </a:extLst>
              </p:cNvPr>
              <p:cNvGrpSpPr/>
              <p:nvPr/>
            </p:nvGrpSpPr>
            <p:grpSpPr>
              <a:xfrm>
                <a:off x="2225615" y="4208587"/>
                <a:ext cx="157127" cy="129089"/>
                <a:chOff x="2225615" y="4208587"/>
                <a:chExt cx="157127" cy="129089"/>
              </a:xfrm>
              <a:grpFill/>
            </p:grpSpPr>
            <p:sp>
              <p:nvSpPr>
                <p:cNvPr id="75" name="Freihandform 183">
                  <a:extLst>
                    <a:ext uri="{FF2B5EF4-FFF2-40B4-BE49-F238E27FC236}">
                      <a16:creationId xmlns:a16="http://schemas.microsoft.com/office/drawing/2014/main" id="{CC55D5F3-0DBA-14E1-FBFB-FBFC5275AB16}"/>
                    </a:ext>
                  </a:extLst>
                </p:cNvPr>
                <p:cNvSpPr/>
                <p:nvPr/>
              </p:nvSpPr>
              <p:spPr>
                <a:xfrm>
                  <a:off x="2225615" y="4208587"/>
                  <a:ext cx="157127" cy="129089"/>
                </a:xfrm>
                <a:custGeom>
                  <a:avLst/>
                  <a:gdLst>
                    <a:gd name="connsiteX0" fmla="*/ 0 w 157127"/>
                    <a:gd name="connsiteY0" fmla="*/ 0 h 129089"/>
                    <a:gd name="connsiteX1" fmla="*/ 157127 w 157127"/>
                    <a:gd name="connsiteY1" fmla="*/ 0 h 129089"/>
                    <a:gd name="connsiteX2" fmla="*/ 157127 w 157127"/>
                    <a:gd name="connsiteY2" fmla="*/ 129089 h 129089"/>
                    <a:gd name="connsiteX3" fmla="*/ 0 w 157127"/>
                    <a:gd name="connsiteY3" fmla="*/ 129089 h 129089"/>
                  </a:gdLst>
                  <a:ahLst/>
                  <a:cxnLst>
                    <a:cxn ang="0">
                      <a:pos x="connsiteX0" y="connsiteY0"/>
                    </a:cxn>
                    <a:cxn ang="0">
                      <a:pos x="connsiteX1" y="connsiteY1"/>
                    </a:cxn>
                    <a:cxn ang="0">
                      <a:pos x="connsiteX2" y="connsiteY2"/>
                    </a:cxn>
                    <a:cxn ang="0">
                      <a:pos x="connsiteX3" y="connsiteY3"/>
                    </a:cxn>
                  </a:cxnLst>
                  <a:rect l="l" t="t" r="r" b="b"/>
                  <a:pathLst>
                    <a:path w="157127" h="129089">
                      <a:moveTo>
                        <a:pt x="0" y="0"/>
                      </a:moveTo>
                      <a:lnTo>
                        <a:pt x="157127" y="0"/>
                      </a:lnTo>
                      <a:lnTo>
                        <a:pt x="157127" y="129089"/>
                      </a:lnTo>
                      <a:lnTo>
                        <a:pt x="0" y="129089"/>
                      </a:lnTo>
                      <a:close/>
                    </a:path>
                  </a:pathLst>
                </a:custGeom>
                <a:grpFill/>
                <a:ln w="14351" cap="flat">
                  <a:solidFill>
                    <a:schemeClr val="tx1"/>
                  </a:solidFill>
                  <a:prstDash val="solid"/>
                  <a:miter/>
                </a:ln>
              </p:spPr>
              <p:txBody>
                <a:bodyPr rtlCol="0" anchor="ctr"/>
                <a:lstStyle/>
                <a:p>
                  <a:endParaRPr lang="de-DE"/>
                </a:p>
              </p:txBody>
            </p:sp>
            <p:sp>
              <p:nvSpPr>
                <p:cNvPr id="76" name="Freihandform 184">
                  <a:extLst>
                    <a:ext uri="{FF2B5EF4-FFF2-40B4-BE49-F238E27FC236}">
                      <a16:creationId xmlns:a16="http://schemas.microsoft.com/office/drawing/2014/main" id="{ACE15664-0183-3DD2-2B5A-61CC8B145B9D}"/>
                    </a:ext>
                  </a:extLst>
                </p:cNvPr>
                <p:cNvSpPr/>
                <p:nvPr/>
              </p:nvSpPr>
              <p:spPr>
                <a:xfrm>
                  <a:off x="2247818" y="4253420"/>
                  <a:ext cx="109733" cy="62053"/>
                </a:xfrm>
                <a:custGeom>
                  <a:avLst/>
                  <a:gdLst>
                    <a:gd name="connsiteX0" fmla="*/ 0 w 109733"/>
                    <a:gd name="connsiteY0" fmla="*/ 62054 h 62053"/>
                    <a:gd name="connsiteX1" fmla="*/ 25619 w 109733"/>
                    <a:gd name="connsiteY1" fmla="*/ 22630 h 62053"/>
                    <a:gd name="connsiteX2" fmla="*/ 44833 w 109733"/>
                    <a:gd name="connsiteY2" fmla="*/ 42271 h 62053"/>
                    <a:gd name="connsiteX3" fmla="*/ 75860 w 109733"/>
                    <a:gd name="connsiteY3" fmla="*/ 0 h 62053"/>
                    <a:gd name="connsiteX4" fmla="*/ 109733 w 109733"/>
                    <a:gd name="connsiteY4" fmla="*/ 62054 h 62053"/>
                    <a:gd name="connsiteX5" fmla="*/ 0 w 109733"/>
                    <a:gd name="connsiteY5" fmla="*/ 62054 h 6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3" h="62053">
                      <a:moveTo>
                        <a:pt x="0" y="62054"/>
                      </a:moveTo>
                      <a:lnTo>
                        <a:pt x="25619" y="22630"/>
                      </a:lnTo>
                      <a:lnTo>
                        <a:pt x="44833" y="42271"/>
                      </a:lnTo>
                      <a:lnTo>
                        <a:pt x="75860" y="0"/>
                      </a:lnTo>
                      <a:lnTo>
                        <a:pt x="109733" y="62054"/>
                      </a:lnTo>
                      <a:lnTo>
                        <a:pt x="0" y="62054"/>
                      </a:lnTo>
                      <a:close/>
                    </a:path>
                  </a:pathLst>
                </a:custGeom>
                <a:grpFill/>
                <a:ln w="14351" cap="flat">
                  <a:solidFill>
                    <a:schemeClr val="tx1"/>
                  </a:solidFill>
                  <a:prstDash val="solid"/>
                  <a:miter/>
                </a:ln>
              </p:spPr>
              <p:txBody>
                <a:bodyPr rtlCol="0" anchor="ctr"/>
                <a:lstStyle/>
                <a:p>
                  <a:endParaRPr lang="de-DE"/>
                </a:p>
              </p:txBody>
            </p:sp>
            <p:sp>
              <p:nvSpPr>
                <p:cNvPr id="77" name="Freihandform 185">
                  <a:extLst>
                    <a:ext uri="{FF2B5EF4-FFF2-40B4-BE49-F238E27FC236}">
                      <a16:creationId xmlns:a16="http://schemas.microsoft.com/office/drawing/2014/main" id="{2F08AFB5-3869-AF7C-7E20-16146E091AF9}"/>
                    </a:ext>
                  </a:extLst>
                </p:cNvPr>
                <p:cNvSpPr/>
                <p:nvPr/>
              </p:nvSpPr>
              <p:spPr>
                <a:xfrm>
                  <a:off x="2262193" y="4231217"/>
                  <a:ext cx="22487" cy="22487"/>
                </a:xfrm>
                <a:custGeom>
                  <a:avLst/>
                  <a:gdLst>
                    <a:gd name="connsiteX0" fmla="*/ 22487 w 22487"/>
                    <a:gd name="connsiteY0" fmla="*/ 11244 h 22487"/>
                    <a:gd name="connsiteX1" fmla="*/ 11244 w 22487"/>
                    <a:gd name="connsiteY1" fmla="*/ 22487 h 22487"/>
                    <a:gd name="connsiteX2" fmla="*/ 0 w 22487"/>
                    <a:gd name="connsiteY2" fmla="*/ 11244 h 22487"/>
                    <a:gd name="connsiteX3" fmla="*/ 11244 w 22487"/>
                    <a:gd name="connsiteY3" fmla="*/ 0 h 22487"/>
                    <a:gd name="connsiteX4" fmla="*/ 22487 w 22487"/>
                    <a:gd name="connsiteY4" fmla="*/ 11244 h 2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7" h="22487">
                      <a:moveTo>
                        <a:pt x="22487" y="11244"/>
                      </a:moveTo>
                      <a:cubicBezTo>
                        <a:pt x="22487" y="17453"/>
                        <a:pt x="17453" y="22487"/>
                        <a:pt x="11244" y="22487"/>
                      </a:cubicBezTo>
                      <a:cubicBezTo>
                        <a:pt x="5034" y="22487"/>
                        <a:pt x="0" y="17453"/>
                        <a:pt x="0" y="11244"/>
                      </a:cubicBezTo>
                      <a:cubicBezTo>
                        <a:pt x="0" y="5034"/>
                        <a:pt x="5034" y="0"/>
                        <a:pt x="11244" y="0"/>
                      </a:cubicBezTo>
                      <a:cubicBezTo>
                        <a:pt x="17453" y="0"/>
                        <a:pt x="22487" y="5034"/>
                        <a:pt x="22487" y="11244"/>
                      </a:cubicBezTo>
                      <a:close/>
                    </a:path>
                  </a:pathLst>
                </a:custGeom>
                <a:grpFill/>
                <a:ln w="14351" cap="flat">
                  <a:solidFill>
                    <a:schemeClr val="tx1"/>
                  </a:solidFill>
                  <a:prstDash val="solid"/>
                  <a:miter/>
                </a:ln>
              </p:spPr>
              <p:txBody>
                <a:bodyPr rtlCol="0" anchor="ctr"/>
                <a:lstStyle/>
                <a:p>
                  <a:endParaRPr lang="de-DE"/>
                </a:p>
              </p:txBody>
            </p:sp>
          </p:grpSp>
        </p:grpSp>
      </p:grpSp>
      <p:sp>
        <p:nvSpPr>
          <p:cNvPr id="87" name="object 20">
            <a:extLst>
              <a:ext uri="{FF2B5EF4-FFF2-40B4-BE49-F238E27FC236}">
                <a16:creationId xmlns:a16="http://schemas.microsoft.com/office/drawing/2014/main" id="{30F11960-1264-8438-E382-49D3F870A14D}"/>
              </a:ext>
            </a:extLst>
          </p:cNvPr>
          <p:cNvSpPr txBox="1"/>
          <p:nvPr/>
        </p:nvSpPr>
        <p:spPr>
          <a:xfrm>
            <a:off x="5275551" y="4291769"/>
            <a:ext cx="1179546" cy="234286"/>
          </a:xfrm>
          <a:prstGeom prst="rect">
            <a:avLst/>
          </a:prstGeom>
          <a:noFill/>
        </p:spPr>
        <p:txBody>
          <a:bodyPr vert="horz" wrap="square" lIns="72000" tIns="36000" rIns="72000" bIns="36000" rtlCol="0" anchor="ctr" anchorCtr="1">
            <a:spAutoFit/>
          </a:bodyPr>
          <a:lstStyle/>
          <a:p>
            <a:pPr marL="12700" algn="ctr">
              <a:lnSpc>
                <a:spcPct val="100000"/>
              </a:lnSpc>
              <a:spcBef>
                <a:spcPts val="100"/>
              </a:spcBef>
            </a:pPr>
            <a:r>
              <a:rPr lang="de-DE" sz="1050" b="1" dirty="0">
                <a:solidFill>
                  <a:srgbClr val="FF8E01"/>
                </a:solidFill>
                <a:latin typeface="Open Sans SemiBold" panose="020B0606030504020204" pitchFamily="34" charset="0"/>
                <a:ea typeface="Open Sans SemiBold" panose="020B0606030504020204" pitchFamily="34" charset="0"/>
                <a:cs typeface="Open Sans SemiBold" panose="020B0606030504020204" pitchFamily="34" charset="0"/>
              </a:rPr>
              <a:t>Multi-KI-Modell</a:t>
            </a:r>
            <a:endParaRPr sz="1050" b="1" dirty="0">
              <a:solidFill>
                <a:srgbClr val="FF8E0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cxnSp>
        <p:nvCxnSpPr>
          <p:cNvPr id="106" name="Gerade Verbindung mit Pfeil 105">
            <a:extLst>
              <a:ext uri="{FF2B5EF4-FFF2-40B4-BE49-F238E27FC236}">
                <a16:creationId xmlns:a16="http://schemas.microsoft.com/office/drawing/2014/main" id="{2D290A4F-6E84-BE36-BBDA-4F2FCB745BC9}"/>
              </a:ext>
            </a:extLst>
          </p:cNvPr>
          <p:cNvCxnSpPr>
            <a:cxnSpLocks/>
          </p:cNvCxnSpPr>
          <p:nvPr/>
        </p:nvCxnSpPr>
        <p:spPr>
          <a:xfrm flipH="1">
            <a:off x="5875954" y="4516845"/>
            <a:ext cx="3145" cy="215869"/>
          </a:xfrm>
          <a:prstGeom prst="straightConnector1">
            <a:avLst/>
          </a:prstGeom>
          <a:ln w="12700">
            <a:solidFill>
              <a:srgbClr val="FF8E0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Gerade Verbindung mit Pfeil 106">
            <a:extLst>
              <a:ext uri="{FF2B5EF4-FFF2-40B4-BE49-F238E27FC236}">
                <a16:creationId xmlns:a16="http://schemas.microsoft.com/office/drawing/2014/main" id="{B6EDE9B5-EF8E-8317-25F5-C0700866F9AF}"/>
              </a:ext>
            </a:extLst>
          </p:cNvPr>
          <p:cNvCxnSpPr>
            <a:cxnSpLocks/>
            <a:stCxn id="12" idx="3"/>
          </p:cNvCxnSpPr>
          <p:nvPr/>
        </p:nvCxnSpPr>
        <p:spPr>
          <a:xfrm flipV="1">
            <a:off x="4844528" y="1381955"/>
            <a:ext cx="403456" cy="17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Gerade Verbindung mit Pfeil 112">
            <a:extLst>
              <a:ext uri="{FF2B5EF4-FFF2-40B4-BE49-F238E27FC236}">
                <a16:creationId xmlns:a16="http://schemas.microsoft.com/office/drawing/2014/main" id="{9B7C9B93-6F5C-DFA7-A69C-90AFC2C09F38}"/>
              </a:ext>
            </a:extLst>
          </p:cNvPr>
          <p:cNvCxnSpPr>
            <a:cxnSpLocks/>
          </p:cNvCxnSpPr>
          <p:nvPr/>
        </p:nvCxnSpPr>
        <p:spPr>
          <a:xfrm flipV="1">
            <a:off x="6571637" y="1392786"/>
            <a:ext cx="403456" cy="17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Gerade Verbindung mit Pfeil 113">
            <a:extLst>
              <a:ext uri="{FF2B5EF4-FFF2-40B4-BE49-F238E27FC236}">
                <a16:creationId xmlns:a16="http://schemas.microsoft.com/office/drawing/2014/main" id="{20CB2481-A108-6236-9B2A-AA1EE9315D53}"/>
              </a:ext>
            </a:extLst>
          </p:cNvPr>
          <p:cNvCxnSpPr>
            <a:cxnSpLocks/>
          </p:cNvCxnSpPr>
          <p:nvPr/>
        </p:nvCxnSpPr>
        <p:spPr>
          <a:xfrm flipV="1">
            <a:off x="2859876" y="1380702"/>
            <a:ext cx="403456" cy="17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Gerade Verbindung mit Pfeil 114">
            <a:extLst>
              <a:ext uri="{FF2B5EF4-FFF2-40B4-BE49-F238E27FC236}">
                <a16:creationId xmlns:a16="http://schemas.microsoft.com/office/drawing/2014/main" id="{F361E990-268D-B7E5-F09F-BB2E681DDC1C}"/>
              </a:ext>
            </a:extLst>
          </p:cNvPr>
          <p:cNvCxnSpPr>
            <a:cxnSpLocks/>
          </p:cNvCxnSpPr>
          <p:nvPr/>
        </p:nvCxnSpPr>
        <p:spPr>
          <a:xfrm flipV="1">
            <a:off x="8426252" y="1378479"/>
            <a:ext cx="403456" cy="17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Gerade Verbindung mit Pfeil 115">
            <a:extLst>
              <a:ext uri="{FF2B5EF4-FFF2-40B4-BE49-F238E27FC236}">
                <a16:creationId xmlns:a16="http://schemas.microsoft.com/office/drawing/2014/main" id="{426338FA-37BF-DBBD-3CC6-8BCFDD09E058}"/>
              </a:ext>
            </a:extLst>
          </p:cNvPr>
          <p:cNvCxnSpPr>
            <a:cxnSpLocks/>
          </p:cNvCxnSpPr>
          <p:nvPr/>
        </p:nvCxnSpPr>
        <p:spPr>
          <a:xfrm flipV="1">
            <a:off x="4909314" y="4407174"/>
            <a:ext cx="403456" cy="17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Rechteck 127">
            <a:extLst>
              <a:ext uri="{FF2B5EF4-FFF2-40B4-BE49-F238E27FC236}">
                <a16:creationId xmlns:a16="http://schemas.microsoft.com/office/drawing/2014/main" id="{02FDB3F3-EF2A-14E5-6803-C893C22B044B}"/>
              </a:ext>
            </a:extLst>
          </p:cNvPr>
          <p:cNvSpPr/>
          <p:nvPr/>
        </p:nvSpPr>
        <p:spPr>
          <a:xfrm>
            <a:off x="5672158" y="5158981"/>
            <a:ext cx="373511"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a:solidFill>
                  <a:schemeClr val="bg1"/>
                </a:solidFill>
              </a:ln>
              <a:solidFill>
                <a:schemeClr val="bg1"/>
              </a:solidFill>
            </a:endParaRPr>
          </a:p>
        </p:txBody>
      </p:sp>
      <p:cxnSp>
        <p:nvCxnSpPr>
          <p:cNvPr id="117" name="Gerade Verbindung mit Pfeil 116">
            <a:extLst>
              <a:ext uri="{FF2B5EF4-FFF2-40B4-BE49-F238E27FC236}">
                <a16:creationId xmlns:a16="http://schemas.microsoft.com/office/drawing/2014/main" id="{79E49DED-98FA-CEE1-4C24-209B86874B18}"/>
              </a:ext>
            </a:extLst>
          </p:cNvPr>
          <p:cNvCxnSpPr>
            <a:cxnSpLocks/>
          </p:cNvCxnSpPr>
          <p:nvPr/>
        </p:nvCxnSpPr>
        <p:spPr>
          <a:xfrm flipV="1">
            <a:off x="6570819" y="4407174"/>
            <a:ext cx="403456" cy="17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Grafik 24">
            <a:extLst>
              <a:ext uri="{FF2B5EF4-FFF2-40B4-BE49-F238E27FC236}">
                <a16:creationId xmlns:a16="http://schemas.microsoft.com/office/drawing/2014/main" id="{5241BD8D-5805-EF59-CE64-C4C1A5390C68}"/>
              </a:ext>
            </a:extLst>
          </p:cNvPr>
          <p:cNvPicPr>
            <a:picLocks noChangeAspect="1"/>
          </p:cNvPicPr>
          <p:nvPr/>
        </p:nvPicPr>
        <p:blipFill>
          <a:blip r:embed="rId8"/>
          <a:stretch>
            <a:fillRect/>
          </a:stretch>
        </p:blipFill>
        <p:spPr>
          <a:xfrm>
            <a:off x="1812116" y="1821003"/>
            <a:ext cx="817200" cy="817200"/>
          </a:xfrm>
          <a:prstGeom prst="rect">
            <a:avLst/>
          </a:prstGeom>
          <a:noFill/>
        </p:spPr>
      </p:pic>
      <p:pic>
        <p:nvPicPr>
          <p:cNvPr id="88" name="Grafik 87">
            <a:extLst>
              <a:ext uri="{FF2B5EF4-FFF2-40B4-BE49-F238E27FC236}">
                <a16:creationId xmlns:a16="http://schemas.microsoft.com/office/drawing/2014/main" id="{FFE3F555-BCDD-0522-3214-D676EF223D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72810" y="4741756"/>
            <a:ext cx="986441" cy="896766"/>
          </a:xfrm>
          <a:prstGeom prst="rect">
            <a:avLst/>
          </a:prstGeom>
        </p:spPr>
      </p:pic>
    </p:spTree>
    <p:extLst>
      <p:ext uri="{BB962C8B-B14F-4D97-AF65-F5344CB8AC3E}">
        <p14:creationId xmlns:p14="http://schemas.microsoft.com/office/powerpoint/2010/main" val="206112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uppieren 172">
            <a:extLst>
              <a:ext uri="{FF2B5EF4-FFF2-40B4-BE49-F238E27FC236}">
                <a16:creationId xmlns:a16="http://schemas.microsoft.com/office/drawing/2014/main" id="{A3142992-9D97-E63F-1F61-122608086C66}"/>
              </a:ext>
            </a:extLst>
          </p:cNvPr>
          <p:cNvGrpSpPr/>
          <p:nvPr/>
        </p:nvGrpSpPr>
        <p:grpSpPr>
          <a:xfrm>
            <a:off x="7391400" y="3448205"/>
            <a:ext cx="508581" cy="66116"/>
            <a:chOff x="6786173" y="4120116"/>
            <a:chExt cx="540317" cy="72390"/>
          </a:xfrm>
        </p:grpSpPr>
        <p:sp>
          <p:nvSpPr>
            <p:cNvPr id="243" name="object 22">
              <a:extLst>
                <a:ext uri="{FF2B5EF4-FFF2-40B4-BE49-F238E27FC236}">
                  <a16:creationId xmlns:a16="http://schemas.microsoft.com/office/drawing/2014/main" id="{DDDA9972-F915-4F76-2C6A-A6B93E18D17B}"/>
                </a:ext>
              </a:extLst>
            </p:cNvPr>
            <p:cNvSpPr/>
            <p:nvPr/>
          </p:nvSpPr>
          <p:spPr>
            <a:xfrm>
              <a:off x="6786173" y="4156311"/>
              <a:ext cx="467359" cy="0"/>
            </a:xfrm>
            <a:custGeom>
              <a:avLst/>
              <a:gdLst/>
              <a:ahLst/>
              <a:cxnLst/>
              <a:rect l="l" t="t" r="r" b="b"/>
              <a:pathLst>
                <a:path w="467359">
                  <a:moveTo>
                    <a:pt x="466915" y="0"/>
                  </a:moveTo>
                  <a:lnTo>
                    <a:pt x="0" y="0"/>
                  </a:lnTo>
                </a:path>
              </a:pathLst>
            </a:custGeom>
            <a:ln w="12700">
              <a:solidFill>
                <a:schemeClr val="tx1"/>
              </a:solidFill>
            </a:ln>
          </p:spPr>
          <p:txBody>
            <a:bodyPr wrap="square" lIns="0" tIns="0" rIns="0" bIns="0" rtlCol="0"/>
            <a:lstStyle/>
            <a:p>
              <a:endParaRPr/>
            </a:p>
          </p:txBody>
        </p:sp>
        <p:sp>
          <p:nvSpPr>
            <p:cNvPr id="244" name="object 23">
              <a:extLst>
                <a:ext uri="{FF2B5EF4-FFF2-40B4-BE49-F238E27FC236}">
                  <a16:creationId xmlns:a16="http://schemas.microsoft.com/office/drawing/2014/main" id="{E125D4C5-92E5-E767-C5D5-F09242AADD75}"/>
                </a:ext>
              </a:extLst>
            </p:cNvPr>
            <p:cNvSpPr/>
            <p:nvPr/>
          </p:nvSpPr>
          <p:spPr>
            <a:xfrm>
              <a:off x="7226795" y="4120116"/>
              <a:ext cx="99695" cy="72390"/>
            </a:xfrm>
            <a:custGeom>
              <a:avLst/>
              <a:gdLst/>
              <a:ahLst/>
              <a:cxnLst/>
              <a:rect l="l" t="t" r="r" b="b"/>
              <a:pathLst>
                <a:path w="99695" h="72389">
                  <a:moveTo>
                    <a:pt x="0" y="0"/>
                  </a:moveTo>
                  <a:lnTo>
                    <a:pt x="0" y="72339"/>
                  </a:lnTo>
                  <a:lnTo>
                    <a:pt x="99377" y="36169"/>
                  </a:lnTo>
                  <a:lnTo>
                    <a:pt x="0" y="0"/>
                  </a:lnTo>
                  <a:close/>
                </a:path>
              </a:pathLst>
            </a:custGeom>
            <a:solidFill>
              <a:schemeClr val="tx1"/>
            </a:solidFill>
          </p:spPr>
          <p:txBody>
            <a:bodyPr wrap="square" lIns="0" tIns="0" rIns="0" bIns="0" rtlCol="0"/>
            <a:lstStyle/>
            <a:p>
              <a:endParaRPr/>
            </a:p>
          </p:txBody>
        </p:sp>
      </p:grpSp>
      <p:pic>
        <p:nvPicPr>
          <p:cNvPr id="174" name="Grafik 173">
            <a:extLst>
              <a:ext uri="{FF2B5EF4-FFF2-40B4-BE49-F238E27FC236}">
                <a16:creationId xmlns:a16="http://schemas.microsoft.com/office/drawing/2014/main" id="{F04A3E8D-8D27-E645-CFFF-47558A8DA8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4155" y="3124200"/>
            <a:ext cx="926813" cy="838546"/>
          </a:xfrm>
          <a:prstGeom prst="rect">
            <a:avLst/>
          </a:prstGeom>
        </p:spPr>
      </p:pic>
      <p:pic>
        <p:nvPicPr>
          <p:cNvPr id="175" name="Grafik 174">
            <a:extLst>
              <a:ext uri="{FF2B5EF4-FFF2-40B4-BE49-F238E27FC236}">
                <a16:creationId xmlns:a16="http://schemas.microsoft.com/office/drawing/2014/main" id="{1E5D271D-CBED-342F-4DE4-3A284C222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09008" y="3074954"/>
            <a:ext cx="644207" cy="812618"/>
          </a:xfrm>
          <a:prstGeom prst="rect">
            <a:avLst/>
          </a:prstGeom>
        </p:spPr>
      </p:pic>
      <p:grpSp>
        <p:nvGrpSpPr>
          <p:cNvPr id="172" name="object 51">
            <a:extLst>
              <a:ext uri="{FF2B5EF4-FFF2-40B4-BE49-F238E27FC236}">
                <a16:creationId xmlns:a16="http://schemas.microsoft.com/office/drawing/2014/main" id="{85EFBE8A-35B2-465F-90DA-7449FADED5EC}"/>
              </a:ext>
            </a:extLst>
          </p:cNvPr>
          <p:cNvGrpSpPr/>
          <p:nvPr/>
        </p:nvGrpSpPr>
        <p:grpSpPr>
          <a:xfrm>
            <a:off x="6659576" y="4321073"/>
            <a:ext cx="68138" cy="375818"/>
            <a:chOff x="6210873" y="3005999"/>
            <a:chExt cx="72390" cy="411480"/>
          </a:xfrm>
        </p:grpSpPr>
        <p:sp>
          <p:nvSpPr>
            <p:cNvPr id="245" name="object 52">
              <a:extLst>
                <a:ext uri="{FF2B5EF4-FFF2-40B4-BE49-F238E27FC236}">
                  <a16:creationId xmlns:a16="http://schemas.microsoft.com/office/drawing/2014/main" id="{97ADD96C-F878-354A-973E-8E95A7CE09F0}"/>
                </a:ext>
              </a:extLst>
            </p:cNvPr>
            <p:cNvSpPr/>
            <p:nvPr/>
          </p:nvSpPr>
          <p:spPr>
            <a:xfrm>
              <a:off x="6247043" y="3079083"/>
              <a:ext cx="0" cy="265430"/>
            </a:xfrm>
            <a:custGeom>
              <a:avLst/>
              <a:gdLst/>
              <a:ahLst/>
              <a:cxnLst/>
              <a:rect l="l" t="t" r="r" b="b"/>
              <a:pathLst>
                <a:path h="265429">
                  <a:moveTo>
                    <a:pt x="0" y="265315"/>
                  </a:moveTo>
                  <a:lnTo>
                    <a:pt x="0" y="0"/>
                  </a:lnTo>
                </a:path>
              </a:pathLst>
            </a:custGeom>
            <a:ln w="12700">
              <a:solidFill>
                <a:schemeClr val="tx1"/>
              </a:solidFill>
            </a:ln>
          </p:spPr>
          <p:txBody>
            <a:bodyPr wrap="square" lIns="0" tIns="0" rIns="0" bIns="0" rtlCol="0"/>
            <a:lstStyle/>
            <a:p>
              <a:endParaRPr dirty="0"/>
            </a:p>
          </p:txBody>
        </p:sp>
        <p:sp>
          <p:nvSpPr>
            <p:cNvPr id="246" name="object 53">
              <a:extLst>
                <a:ext uri="{FF2B5EF4-FFF2-40B4-BE49-F238E27FC236}">
                  <a16:creationId xmlns:a16="http://schemas.microsoft.com/office/drawing/2014/main" id="{6385C5E0-0D3C-EDDA-9E9C-96E54DE9220A}"/>
                </a:ext>
              </a:extLst>
            </p:cNvPr>
            <p:cNvSpPr/>
            <p:nvPr/>
          </p:nvSpPr>
          <p:spPr>
            <a:xfrm>
              <a:off x="6210871" y="3006000"/>
              <a:ext cx="72390" cy="412115"/>
            </a:xfrm>
            <a:custGeom>
              <a:avLst/>
              <a:gdLst/>
              <a:ahLst/>
              <a:cxnLst/>
              <a:rect l="l" t="t" r="r" b="b"/>
              <a:pathLst>
                <a:path w="72389" h="412114">
                  <a:moveTo>
                    <a:pt x="72339" y="312115"/>
                  </a:moveTo>
                  <a:lnTo>
                    <a:pt x="0" y="312115"/>
                  </a:lnTo>
                  <a:lnTo>
                    <a:pt x="36169" y="411492"/>
                  </a:lnTo>
                  <a:lnTo>
                    <a:pt x="72339" y="312115"/>
                  </a:lnTo>
                  <a:close/>
                </a:path>
                <a:path w="72389" h="412114">
                  <a:moveTo>
                    <a:pt x="72339" y="99377"/>
                  </a:moveTo>
                  <a:lnTo>
                    <a:pt x="36169" y="0"/>
                  </a:lnTo>
                  <a:lnTo>
                    <a:pt x="0" y="99377"/>
                  </a:lnTo>
                  <a:lnTo>
                    <a:pt x="72339" y="99377"/>
                  </a:lnTo>
                  <a:close/>
                </a:path>
              </a:pathLst>
            </a:custGeom>
            <a:solidFill>
              <a:schemeClr val="tx1"/>
            </a:solidFill>
            <a:ln w="6350">
              <a:noFill/>
            </a:ln>
          </p:spPr>
          <p:txBody>
            <a:bodyPr wrap="square" lIns="0" tIns="0" rIns="0" bIns="0" rtlCol="0"/>
            <a:lstStyle/>
            <a:p>
              <a:endParaRPr dirty="0"/>
            </a:p>
          </p:txBody>
        </p:sp>
      </p:grpSp>
      <p:pic>
        <p:nvPicPr>
          <p:cNvPr id="195" name="Grafik 194">
            <a:extLst>
              <a:ext uri="{FF2B5EF4-FFF2-40B4-BE49-F238E27FC236}">
                <a16:creationId xmlns:a16="http://schemas.microsoft.com/office/drawing/2014/main" id="{40216E85-7119-468F-8E3D-B5D9986C4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31254" y="4795191"/>
            <a:ext cx="524783" cy="509210"/>
          </a:xfrm>
          <a:prstGeom prst="rect">
            <a:avLst/>
          </a:prstGeom>
        </p:spPr>
      </p:pic>
      <p:sp>
        <p:nvSpPr>
          <p:cNvPr id="198" name="object 20">
            <a:extLst>
              <a:ext uri="{FF2B5EF4-FFF2-40B4-BE49-F238E27FC236}">
                <a16:creationId xmlns:a16="http://schemas.microsoft.com/office/drawing/2014/main" id="{F87F3EB5-5EB0-1914-D1B5-D3EB5609E531}"/>
              </a:ext>
            </a:extLst>
          </p:cNvPr>
          <p:cNvSpPr txBox="1"/>
          <p:nvPr/>
        </p:nvSpPr>
        <p:spPr>
          <a:xfrm>
            <a:off x="6070600" y="5393690"/>
            <a:ext cx="1246041" cy="174113"/>
          </a:xfrm>
          <a:prstGeom prst="rect">
            <a:avLst/>
          </a:prstGeom>
        </p:spPr>
        <p:txBody>
          <a:bodyPr vert="horz" wrap="square" lIns="0" tIns="12700" rIns="0" bIns="0" rtlCol="0">
            <a:spAutoFit/>
          </a:bodyPr>
          <a:lstStyle/>
          <a:p>
            <a:pPr marL="12700" algn="ctr">
              <a:lnSpc>
                <a:spcPct val="100000"/>
              </a:lnSpc>
              <a:spcBef>
                <a:spcPts val="100"/>
              </a:spcBef>
            </a:pPr>
            <a:r>
              <a:rPr sz="1000" dirty="0">
                <a:solidFill>
                  <a:schemeClr val="tx1"/>
                </a:solidFill>
                <a:latin typeface="Open Sans"/>
                <a:cs typeface="Open Sans"/>
              </a:rPr>
              <a:t>Human-in-the-</a:t>
            </a:r>
            <a:r>
              <a:rPr sz="1000" spc="-20" dirty="0">
                <a:solidFill>
                  <a:schemeClr val="tx1"/>
                </a:solidFill>
                <a:latin typeface="Open Sans"/>
                <a:cs typeface="Open Sans"/>
              </a:rPr>
              <a:t>Loop</a:t>
            </a:r>
            <a:endParaRPr sz="1000" dirty="0">
              <a:solidFill>
                <a:schemeClr val="tx1"/>
              </a:solidFill>
              <a:latin typeface="Open Sans"/>
              <a:cs typeface="Open Sans"/>
            </a:endParaRPr>
          </a:p>
        </p:txBody>
      </p:sp>
      <p:grpSp>
        <p:nvGrpSpPr>
          <p:cNvPr id="199" name="object 44">
            <a:extLst>
              <a:ext uri="{FF2B5EF4-FFF2-40B4-BE49-F238E27FC236}">
                <a16:creationId xmlns:a16="http://schemas.microsoft.com/office/drawing/2014/main" id="{E1B07093-37FA-CFD3-6DB9-2A4707111698}"/>
              </a:ext>
            </a:extLst>
          </p:cNvPr>
          <p:cNvGrpSpPr/>
          <p:nvPr/>
        </p:nvGrpSpPr>
        <p:grpSpPr>
          <a:xfrm>
            <a:off x="10009958" y="3443276"/>
            <a:ext cx="508645" cy="75976"/>
            <a:chOff x="9434733" y="3968959"/>
            <a:chExt cx="540385" cy="83185"/>
          </a:xfrm>
        </p:grpSpPr>
        <p:sp>
          <p:nvSpPr>
            <p:cNvPr id="238" name="object 45">
              <a:extLst>
                <a:ext uri="{FF2B5EF4-FFF2-40B4-BE49-F238E27FC236}">
                  <a16:creationId xmlns:a16="http://schemas.microsoft.com/office/drawing/2014/main" id="{C6ED1D63-18D6-41F5-87FE-EC8C53173143}"/>
                </a:ext>
              </a:extLst>
            </p:cNvPr>
            <p:cNvSpPr/>
            <p:nvPr/>
          </p:nvSpPr>
          <p:spPr>
            <a:xfrm>
              <a:off x="9434733" y="4010399"/>
              <a:ext cx="461645" cy="0"/>
            </a:xfrm>
            <a:custGeom>
              <a:avLst/>
              <a:gdLst/>
              <a:ahLst/>
              <a:cxnLst/>
              <a:rect l="l" t="t" r="r" b="b"/>
              <a:pathLst>
                <a:path w="461645">
                  <a:moveTo>
                    <a:pt x="461340" y="0"/>
                  </a:moveTo>
                  <a:lnTo>
                    <a:pt x="0" y="0"/>
                  </a:lnTo>
                </a:path>
              </a:pathLst>
            </a:custGeom>
            <a:ln w="12700">
              <a:solidFill>
                <a:schemeClr val="tx1"/>
              </a:solidFill>
            </a:ln>
          </p:spPr>
          <p:txBody>
            <a:bodyPr wrap="square" lIns="0" tIns="0" rIns="0" bIns="0" rtlCol="0"/>
            <a:lstStyle/>
            <a:p>
              <a:endParaRPr dirty="0"/>
            </a:p>
          </p:txBody>
        </p:sp>
        <p:sp>
          <p:nvSpPr>
            <p:cNvPr id="239" name="object 46">
              <a:extLst>
                <a:ext uri="{FF2B5EF4-FFF2-40B4-BE49-F238E27FC236}">
                  <a16:creationId xmlns:a16="http://schemas.microsoft.com/office/drawing/2014/main" id="{93FCE516-969D-212A-34A9-FBEDB9234CF1}"/>
                </a:ext>
              </a:extLst>
            </p:cNvPr>
            <p:cNvSpPr/>
            <p:nvPr/>
          </p:nvSpPr>
          <p:spPr>
            <a:xfrm>
              <a:off x="9860860" y="3968959"/>
              <a:ext cx="114300" cy="83185"/>
            </a:xfrm>
            <a:custGeom>
              <a:avLst/>
              <a:gdLst/>
              <a:ahLst/>
              <a:cxnLst/>
              <a:rect l="l" t="t" r="r" b="b"/>
              <a:pathLst>
                <a:path w="114300" h="83185">
                  <a:moveTo>
                    <a:pt x="0" y="0"/>
                  </a:moveTo>
                  <a:lnTo>
                    <a:pt x="0" y="82880"/>
                  </a:lnTo>
                  <a:lnTo>
                    <a:pt x="113868" y="41440"/>
                  </a:lnTo>
                  <a:lnTo>
                    <a:pt x="0" y="0"/>
                  </a:lnTo>
                  <a:close/>
                </a:path>
              </a:pathLst>
            </a:custGeom>
            <a:solidFill>
              <a:schemeClr val="tx1"/>
            </a:solidFill>
          </p:spPr>
          <p:txBody>
            <a:bodyPr wrap="square" lIns="0" tIns="0" rIns="0" bIns="0" rtlCol="0"/>
            <a:lstStyle/>
            <a:p>
              <a:endParaRPr dirty="0"/>
            </a:p>
          </p:txBody>
        </p:sp>
      </p:grpSp>
      <p:grpSp>
        <p:nvGrpSpPr>
          <p:cNvPr id="201" name="Gruppieren 200">
            <a:extLst>
              <a:ext uri="{FF2B5EF4-FFF2-40B4-BE49-F238E27FC236}">
                <a16:creationId xmlns:a16="http://schemas.microsoft.com/office/drawing/2014/main" id="{C9D103E0-49F4-F832-9717-35BEA6A50DD7}"/>
              </a:ext>
            </a:extLst>
          </p:cNvPr>
          <p:cNvGrpSpPr/>
          <p:nvPr/>
        </p:nvGrpSpPr>
        <p:grpSpPr>
          <a:xfrm>
            <a:off x="8761588" y="3443166"/>
            <a:ext cx="508685" cy="75976"/>
            <a:chOff x="8150244" y="4114598"/>
            <a:chExt cx="540427" cy="83185"/>
          </a:xfrm>
        </p:grpSpPr>
        <p:sp>
          <p:nvSpPr>
            <p:cNvPr id="236" name="object 48">
              <a:extLst>
                <a:ext uri="{FF2B5EF4-FFF2-40B4-BE49-F238E27FC236}">
                  <a16:creationId xmlns:a16="http://schemas.microsoft.com/office/drawing/2014/main" id="{D1D468A4-7C97-8997-05FA-9B273B5F47FD}"/>
                </a:ext>
              </a:extLst>
            </p:cNvPr>
            <p:cNvSpPr/>
            <p:nvPr/>
          </p:nvSpPr>
          <p:spPr>
            <a:xfrm>
              <a:off x="8150244" y="4156038"/>
              <a:ext cx="461645" cy="0"/>
            </a:xfrm>
            <a:custGeom>
              <a:avLst/>
              <a:gdLst/>
              <a:ahLst/>
              <a:cxnLst/>
              <a:rect l="l" t="t" r="r" b="b"/>
              <a:pathLst>
                <a:path w="461645">
                  <a:moveTo>
                    <a:pt x="461340" y="0"/>
                  </a:moveTo>
                  <a:lnTo>
                    <a:pt x="0" y="0"/>
                  </a:lnTo>
                </a:path>
              </a:pathLst>
            </a:custGeom>
            <a:ln w="12700">
              <a:solidFill>
                <a:schemeClr val="tx1"/>
              </a:solidFill>
            </a:ln>
          </p:spPr>
          <p:txBody>
            <a:bodyPr wrap="square" lIns="0" tIns="0" rIns="0" bIns="0" rtlCol="0"/>
            <a:lstStyle/>
            <a:p>
              <a:endParaRPr/>
            </a:p>
          </p:txBody>
        </p:sp>
        <p:sp>
          <p:nvSpPr>
            <p:cNvPr id="237" name="object 49">
              <a:extLst>
                <a:ext uri="{FF2B5EF4-FFF2-40B4-BE49-F238E27FC236}">
                  <a16:creationId xmlns:a16="http://schemas.microsoft.com/office/drawing/2014/main" id="{F211DC2E-9232-F4EF-1782-07216FD2A457}"/>
                </a:ext>
              </a:extLst>
            </p:cNvPr>
            <p:cNvSpPr/>
            <p:nvPr/>
          </p:nvSpPr>
          <p:spPr>
            <a:xfrm>
              <a:off x="8576371" y="4114598"/>
              <a:ext cx="114300" cy="83185"/>
            </a:xfrm>
            <a:custGeom>
              <a:avLst/>
              <a:gdLst/>
              <a:ahLst/>
              <a:cxnLst/>
              <a:rect l="l" t="t" r="r" b="b"/>
              <a:pathLst>
                <a:path w="114300" h="83185">
                  <a:moveTo>
                    <a:pt x="0" y="0"/>
                  </a:moveTo>
                  <a:lnTo>
                    <a:pt x="0" y="82880"/>
                  </a:lnTo>
                  <a:lnTo>
                    <a:pt x="113868" y="41440"/>
                  </a:lnTo>
                  <a:lnTo>
                    <a:pt x="0" y="0"/>
                  </a:lnTo>
                  <a:close/>
                </a:path>
              </a:pathLst>
            </a:custGeom>
            <a:solidFill>
              <a:schemeClr val="tx1"/>
            </a:solidFill>
          </p:spPr>
          <p:txBody>
            <a:bodyPr wrap="square" lIns="0" tIns="0" rIns="0" bIns="0" rtlCol="0"/>
            <a:lstStyle/>
            <a:p>
              <a:endParaRPr/>
            </a:p>
          </p:txBody>
        </p:sp>
      </p:grpSp>
      <p:sp>
        <p:nvSpPr>
          <p:cNvPr id="207" name="object 86">
            <a:extLst>
              <a:ext uri="{FF2B5EF4-FFF2-40B4-BE49-F238E27FC236}">
                <a16:creationId xmlns:a16="http://schemas.microsoft.com/office/drawing/2014/main" id="{4EC5EE50-EB58-BF0B-694E-C5036550F563}"/>
              </a:ext>
            </a:extLst>
          </p:cNvPr>
          <p:cNvSpPr txBox="1"/>
          <p:nvPr/>
        </p:nvSpPr>
        <p:spPr>
          <a:xfrm>
            <a:off x="7935735" y="3939503"/>
            <a:ext cx="1103957" cy="622346"/>
          </a:xfrm>
          <a:prstGeom prst="rect">
            <a:avLst/>
          </a:prstGeom>
        </p:spPr>
        <p:txBody>
          <a:bodyPr vert="horz" wrap="square" lIns="0" tIns="12700" rIns="0" bIns="0" rtlCol="0">
            <a:spAutoFit/>
          </a:bodyPr>
          <a:lstStyle/>
          <a:p>
            <a:pPr algn="ctr"/>
            <a:r>
              <a:rPr lang="de-DE" sz="1000" dirty="0">
                <a:effectLst/>
                <a:latin typeface="Open Sans" panose="020B0606030504020204" pitchFamily="34" charset="0"/>
              </a:rPr>
              <a:t>Structured Data </a:t>
            </a:r>
            <a:br>
              <a:rPr lang="de-DE" sz="1000" dirty="0">
                <a:effectLst/>
                <a:latin typeface="Open Sans" panose="020B0606030504020204" pitchFamily="34" charset="0"/>
              </a:rPr>
            </a:br>
            <a:r>
              <a:rPr lang="de-DE" sz="1000" dirty="0">
                <a:effectLst/>
                <a:latin typeface="Open Sans" panose="020B0606030504020204" pitchFamily="34" charset="0"/>
              </a:rPr>
              <a:t>XML, API ...</a:t>
            </a:r>
          </a:p>
        </p:txBody>
      </p:sp>
      <p:grpSp>
        <p:nvGrpSpPr>
          <p:cNvPr id="37" name="Gruppieren 36">
            <a:extLst>
              <a:ext uri="{FF2B5EF4-FFF2-40B4-BE49-F238E27FC236}">
                <a16:creationId xmlns:a16="http://schemas.microsoft.com/office/drawing/2014/main" id="{EF460C7F-E5FD-71F9-0300-CEEC40B07BFE}"/>
              </a:ext>
            </a:extLst>
          </p:cNvPr>
          <p:cNvGrpSpPr/>
          <p:nvPr/>
        </p:nvGrpSpPr>
        <p:grpSpPr>
          <a:xfrm>
            <a:off x="702518" y="3029603"/>
            <a:ext cx="2180081" cy="1715938"/>
            <a:chOff x="1475275" y="3373437"/>
            <a:chExt cx="2180081" cy="1715938"/>
          </a:xfrm>
        </p:grpSpPr>
        <p:pic>
          <p:nvPicPr>
            <p:cNvPr id="196" name="Grafik 195">
              <a:extLst>
                <a:ext uri="{FF2B5EF4-FFF2-40B4-BE49-F238E27FC236}">
                  <a16:creationId xmlns:a16="http://schemas.microsoft.com/office/drawing/2014/main" id="{26696776-5042-7624-34E5-26BF824B7F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4476" y="3373437"/>
              <a:ext cx="721703" cy="867022"/>
            </a:xfrm>
            <a:prstGeom prst="rect">
              <a:avLst/>
            </a:prstGeom>
          </p:spPr>
        </p:pic>
        <p:grpSp>
          <p:nvGrpSpPr>
            <p:cNvPr id="197" name="Gruppieren 196">
              <a:extLst>
                <a:ext uri="{FF2B5EF4-FFF2-40B4-BE49-F238E27FC236}">
                  <a16:creationId xmlns:a16="http://schemas.microsoft.com/office/drawing/2014/main" id="{1C71AAE1-528B-F770-6A79-8C008DE31109}"/>
                </a:ext>
              </a:extLst>
            </p:cNvPr>
            <p:cNvGrpSpPr/>
            <p:nvPr/>
          </p:nvGrpSpPr>
          <p:grpSpPr>
            <a:xfrm>
              <a:off x="2464002" y="3762870"/>
              <a:ext cx="1191354" cy="88155"/>
              <a:chOff x="2418695" y="3962302"/>
              <a:chExt cx="1265696" cy="96520"/>
            </a:xfrm>
          </p:grpSpPr>
          <p:sp>
            <p:nvSpPr>
              <p:cNvPr id="240" name="object 33">
                <a:extLst>
                  <a:ext uri="{FF2B5EF4-FFF2-40B4-BE49-F238E27FC236}">
                    <a16:creationId xmlns:a16="http://schemas.microsoft.com/office/drawing/2014/main" id="{E473284E-124F-D9F0-AF4F-1D1BE068D455}"/>
                  </a:ext>
                </a:extLst>
              </p:cNvPr>
              <p:cNvSpPr/>
              <p:nvPr/>
            </p:nvSpPr>
            <p:spPr>
              <a:xfrm>
                <a:off x="2418695" y="3962302"/>
                <a:ext cx="59690" cy="96520"/>
              </a:xfrm>
              <a:custGeom>
                <a:avLst/>
                <a:gdLst/>
                <a:ahLst/>
                <a:cxnLst/>
                <a:rect l="l" t="t" r="r" b="b"/>
                <a:pathLst>
                  <a:path w="59689" h="96520">
                    <a:moveTo>
                      <a:pt x="11277" y="0"/>
                    </a:moveTo>
                    <a:lnTo>
                      <a:pt x="3001" y="15031"/>
                    </a:lnTo>
                    <a:lnTo>
                      <a:pt x="0" y="48101"/>
                    </a:lnTo>
                    <a:lnTo>
                      <a:pt x="2637" y="81170"/>
                    </a:lnTo>
                    <a:lnTo>
                      <a:pt x="11277" y="96202"/>
                    </a:lnTo>
                    <a:lnTo>
                      <a:pt x="30002" y="92421"/>
                    </a:lnTo>
                    <a:lnTo>
                      <a:pt x="45294" y="82111"/>
                    </a:lnTo>
                    <a:lnTo>
                      <a:pt x="55604" y="66820"/>
                    </a:lnTo>
                    <a:lnTo>
                      <a:pt x="59385" y="48094"/>
                    </a:lnTo>
                    <a:lnTo>
                      <a:pt x="55604" y="29371"/>
                    </a:lnTo>
                    <a:lnTo>
                      <a:pt x="45294" y="14084"/>
                    </a:lnTo>
                    <a:lnTo>
                      <a:pt x="30002" y="3778"/>
                    </a:lnTo>
                    <a:lnTo>
                      <a:pt x="11277" y="0"/>
                    </a:lnTo>
                    <a:close/>
                  </a:path>
                </a:pathLst>
              </a:custGeom>
              <a:solidFill>
                <a:schemeClr val="tx1"/>
              </a:solidFill>
            </p:spPr>
            <p:txBody>
              <a:bodyPr wrap="square" lIns="0" tIns="0" rIns="0" bIns="0" rtlCol="0"/>
              <a:lstStyle/>
              <a:p>
                <a:endParaRPr/>
              </a:p>
            </p:txBody>
          </p:sp>
          <p:sp>
            <p:nvSpPr>
              <p:cNvPr id="241" name="object 34">
                <a:extLst>
                  <a:ext uri="{FF2B5EF4-FFF2-40B4-BE49-F238E27FC236}">
                    <a16:creationId xmlns:a16="http://schemas.microsoft.com/office/drawing/2014/main" id="{02FD0125-F780-CFDC-C035-3B11111E00A5}"/>
                  </a:ext>
                </a:extLst>
              </p:cNvPr>
              <p:cNvSpPr/>
              <p:nvPr/>
            </p:nvSpPr>
            <p:spPr>
              <a:xfrm>
                <a:off x="2429967" y="4010399"/>
                <a:ext cx="1181100" cy="0"/>
              </a:xfrm>
              <a:custGeom>
                <a:avLst/>
                <a:gdLst/>
                <a:ahLst/>
                <a:cxnLst/>
                <a:rect l="l" t="t" r="r" b="b"/>
                <a:pathLst>
                  <a:path w="1181100">
                    <a:moveTo>
                      <a:pt x="1181023" y="0"/>
                    </a:moveTo>
                    <a:lnTo>
                      <a:pt x="0" y="0"/>
                    </a:lnTo>
                  </a:path>
                </a:pathLst>
              </a:custGeom>
              <a:ln w="12700">
                <a:solidFill>
                  <a:schemeClr val="tx1"/>
                </a:solidFill>
              </a:ln>
            </p:spPr>
            <p:txBody>
              <a:bodyPr wrap="square" lIns="0" tIns="0" rIns="0" bIns="0" rtlCol="0"/>
              <a:lstStyle/>
              <a:p>
                <a:endParaRPr dirty="0"/>
              </a:p>
            </p:txBody>
          </p:sp>
          <p:sp>
            <p:nvSpPr>
              <p:cNvPr id="242" name="object 35">
                <a:extLst>
                  <a:ext uri="{FF2B5EF4-FFF2-40B4-BE49-F238E27FC236}">
                    <a16:creationId xmlns:a16="http://schemas.microsoft.com/office/drawing/2014/main" id="{9CCEA61F-318E-5D5B-3C2F-2B9490344A27}"/>
                  </a:ext>
                </a:extLst>
              </p:cNvPr>
              <p:cNvSpPr/>
              <p:nvPr/>
            </p:nvSpPr>
            <p:spPr>
              <a:xfrm>
                <a:off x="3584696" y="3974230"/>
                <a:ext cx="99695" cy="72390"/>
              </a:xfrm>
              <a:custGeom>
                <a:avLst/>
                <a:gdLst/>
                <a:ahLst/>
                <a:cxnLst/>
                <a:rect l="l" t="t" r="r" b="b"/>
                <a:pathLst>
                  <a:path w="99695" h="72389">
                    <a:moveTo>
                      <a:pt x="0" y="0"/>
                    </a:moveTo>
                    <a:lnTo>
                      <a:pt x="0" y="72339"/>
                    </a:lnTo>
                    <a:lnTo>
                      <a:pt x="99377" y="36169"/>
                    </a:lnTo>
                    <a:lnTo>
                      <a:pt x="0" y="0"/>
                    </a:lnTo>
                    <a:close/>
                  </a:path>
                </a:pathLst>
              </a:custGeom>
              <a:solidFill>
                <a:schemeClr val="tx1"/>
              </a:solidFill>
            </p:spPr>
            <p:txBody>
              <a:bodyPr wrap="square" lIns="0" tIns="0" rIns="0" bIns="0" rtlCol="0"/>
              <a:lstStyle/>
              <a:p>
                <a:endParaRPr dirty="0"/>
              </a:p>
            </p:txBody>
          </p:sp>
        </p:grpSp>
        <p:sp>
          <p:nvSpPr>
            <p:cNvPr id="208" name="object 87">
              <a:extLst>
                <a:ext uri="{FF2B5EF4-FFF2-40B4-BE49-F238E27FC236}">
                  <a16:creationId xmlns:a16="http://schemas.microsoft.com/office/drawing/2014/main" id="{39422585-1152-6D4A-F42C-271969AF0149}"/>
                </a:ext>
              </a:extLst>
            </p:cNvPr>
            <p:cNvSpPr txBox="1"/>
            <p:nvPr/>
          </p:nvSpPr>
          <p:spPr>
            <a:xfrm>
              <a:off x="1475275" y="4265187"/>
              <a:ext cx="1255773" cy="824188"/>
            </a:xfrm>
            <a:prstGeom prst="rect">
              <a:avLst/>
            </a:prstGeom>
          </p:spPr>
          <p:txBody>
            <a:bodyPr vert="horz" wrap="square" lIns="0" tIns="12700" rIns="0" bIns="0" rtlCol="0">
              <a:spAutoFit/>
            </a:bodyPr>
            <a:lstStyle/>
            <a:p>
              <a:pPr algn="ctr"/>
              <a:r>
                <a:rPr lang="de-DE" sz="1000" dirty="0" err="1">
                  <a:solidFill>
                    <a:schemeClr val="tx1"/>
                  </a:solidFill>
                  <a:effectLst/>
                  <a:latin typeface="Open Sans" panose="020B0606030504020204" pitchFamily="34" charset="0"/>
                </a:rPr>
                <a:t>Unstructured</a:t>
              </a:r>
              <a:r>
                <a:rPr lang="de-DE" sz="1000" dirty="0">
                  <a:solidFill>
                    <a:schemeClr val="tx1"/>
                  </a:solidFill>
                  <a:effectLst/>
                  <a:latin typeface="Open Sans" panose="020B0606030504020204" pitchFamily="34" charset="0"/>
                </a:rPr>
                <a:t> Data</a:t>
              </a:r>
              <a:br>
                <a:rPr lang="de-DE" sz="1000" dirty="0">
                  <a:solidFill>
                    <a:schemeClr val="tx1"/>
                  </a:solidFill>
                  <a:effectLst/>
                  <a:latin typeface="Open Sans" panose="020B0606030504020204" pitchFamily="34" charset="0"/>
                </a:rPr>
              </a:br>
              <a:r>
                <a:rPr lang="de-DE" sz="1000" dirty="0">
                  <a:solidFill>
                    <a:schemeClr val="tx1"/>
                  </a:solidFill>
                  <a:effectLst/>
                  <a:latin typeface="Open Sans" panose="020B0606030504020204" pitchFamily="34" charset="0"/>
                </a:rPr>
                <a:t>Email, Fax, Scan ...</a:t>
              </a:r>
            </a:p>
          </p:txBody>
        </p:sp>
      </p:grpSp>
      <p:grpSp>
        <p:nvGrpSpPr>
          <p:cNvPr id="40" name="Gruppieren 39">
            <a:extLst>
              <a:ext uri="{FF2B5EF4-FFF2-40B4-BE49-F238E27FC236}">
                <a16:creationId xmlns:a16="http://schemas.microsoft.com/office/drawing/2014/main" id="{2FEDFC3A-94B5-7E46-96F1-9FF92DB492B0}"/>
              </a:ext>
            </a:extLst>
          </p:cNvPr>
          <p:cNvGrpSpPr/>
          <p:nvPr/>
        </p:nvGrpSpPr>
        <p:grpSpPr>
          <a:xfrm>
            <a:off x="6319906" y="1447800"/>
            <a:ext cx="743542" cy="1149179"/>
            <a:chOff x="5723139" y="2057408"/>
            <a:chExt cx="743542" cy="1149179"/>
          </a:xfrm>
        </p:grpSpPr>
        <p:pic>
          <p:nvPicPr>
            <p:cNvPr id="176" name="Grafik 175">
              <a:extLst>
                <a:ext uri="{FF2B5EF4-FFF2-40B4-BE49-F238E27FC236}">
                  <a16:creationId xmlns:a16="http://schemas.microsoft.com/office/drawing/2014/main" id="{97A8C045-3D7E-0194-514B-808CC604B5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59946" y="2057408"/>
              <a:ext cx="669929" cy="507573"/>
            </a:xfrm>
            <a:prstGeom prst="rect">
              <a:avLst/>
            </a:prstGeom>
          </p:spPr>
        </p:pic>
        <p:grpSp>
          <p:nvGrpSpPr>
            <p:cNvPr id="202" name="object 51">
              <a:extLst>
                <a:ext uri="{FF2B5EF4-FFF2-40B4-BE49-F238E27FC236}">
                  <a16:creationId xmlns:a16="http://schemas.microsoft.com/office/drawing/2014/main" id="{711E75A9-313A-6B8A-A042-378CA8A79FFB}"/>
                </a:ext>
              </a:extLst>
            </p:cNvPr>
            <p:cNvGrpSpPr/>
            <p:nvPr/>
          </p:nvGrpSpPr>
          <p:grpSpPr>
            <a:xfrm>
              <a:off x="6060840" y="2830769"/>
              <a:ext cx="68138" cy="375818"/>
              <a:chOff x="6210873" y="3005999"/>
              <a:chExt cx="72390" cy="411480"/>
            </a:xfrm>
          </p:grpSpPr>
          <p:sp>
            <p:nvSpPr>
              <p:cNvPr id="234" name="object 52">
                <a:extLst>
                  <a:ext uri="{FF2B5EF4-FFF2-40B4-BE49-F238E27FC236}">
                    <a16:creationId xmlns:a16="http://schemas.microsoft.com/office/drawing/2014/main" id="{3ED93DA3-F97A-9936-FD65-0C83FF7DB802}"/>
                  </a:ext>
                </a:extLst>
              </p:cNvPr>
              <p:cNvSpPr/>
              <p:nvPr/>
            </p:nvSpPr>
            <p:spPr>
              <a:xfrm>
                <a:off x="6247043" y="3079083"/>
                <a:ext cx="0" cy="265430"/>
              </a:xfrm>
              <a:custGeom>
                <a:avLst/>
                <a:gdLst/>
                <a:ahLst/>
                <a:cxnLst/>
                <a:rect l="l" t="t" r="r" b="b"/>
                <a:pathLst>
                  <a:path h="265429">
                    <a:moveTo>
                      <a:pt x="0" y="265315"/>
                    </a:moveTo>
                    <a:lnTo>
                      <a:pt x="0" y="0"/>
                    </a:lnTo>
                  </a:path>
                </a:pathLst>
              </a:custGeom>
              <a:ln w="12700">
                <a:solidFill>
                  <a:schemeClr val="tx1"/>
                </a:solidFill>
              </a:ln>
            </p:spPr>
            <p:txBody>
              <a:bodyPr wrap="square" lIns="0" tIns="0" rIns="0" bIns="0" rtlCol="0"/>
              <a:lstStyle/>
              <a:p>
                <a:endParaRPr dirty="0"/>
              </a:p>
            </p:txBody>
          </p:sp>
          <p:sp>
            <p:nvSpPr>
              <p:cNvPr id="235" name="object 53">
                <a:extLst>
                  <a:ext uri="{FF2B5EF4-FFF2-40B4-BE49-F238E27FC236}">
                    <a16:creationId xmlns:a16="http://schemas.microsoft.com/office/drawing/2014/main" id="{9B967A1F-9D78-0B50-22F9-211C07C871C2}"/>
                  </a:ext>
                </a:extLst>
              </p:cNvPr>
              <p:cNvSpPr/>
              <p:nvPr/>
            </p:nvSpPr>
            <p:spPr>
              <a:xfrm>
                <a:off x="6210871" y="3006000"/>
                <a:ext cx="72390" cy="412115"/>
              </a:xfrm>
              <a:custGeom>
                <a:avLst/>
                <a:gdLst/>
                <a:ahLst/>
                <a:cxnLst/>
                <a:rect l="l" t="t" r="r" b="b"/>
                <a:pathLst>
                  <a:path w="72389" h="412114">
                    <a:moveTo>
                      <a:pt x="72339" y="312115"/>
                    </a:moveTo>
                    <a:lnTo>
                      <a:pt x="0" y="312115"/>
                    </a:lnTo>
                    <a:lnTo>
                      <a:pt x="36169" y="411492"/>
                    </a:lnTo>
                    <a:lnTo>
                      <a:pt x="72339" y="312115"/>
                    </a:lnTo>
                    <a:close/>
                  </a:path>
                  <a:path w="72389" h="412114">
                    <a:moveTo>
                      <a:pt x="72339" y="99377"/>
                    </a:moveTo>
                    <a:lnTo>
                      <a:pt x="36169" y="0"/>
                    </a:lnTo>
                    <a:lnTo>
                      <a:pt x="0" y="99377"/>
                    </a:lnTo>
                    <a:lnTo>
                      <a:pt x="72339" y="99377"/>
                    </a:lnTo>
                    <a:close/>
                  </a:path>
                </a:pathLst>
              </a:custGeom>
              <a:solidFill>
                <a:schemeClr val="tx1"/>
              </a:solidFill>
              <a:ln w="6350">
                <a:noFill/>
              </a:ln>
            </p:spPr>
            <p:txBody>
              <a:bodyPr wrap="square" lIns="0" tIns="0" rIns="0" bIns="0" rtlCol="0"/>
              <a:lstStyle/>
              <a:p>
                <a:endParaRPr dirty="0"/>
              </a:p>
            </p:txBody>
          </p:sp>
        </p:grpSp>
        <p:sp>
          <p:nvSpPr>
            <p:cNvPr id="209" name="object 100">
              <a:extLst>
                <a:ext uri="{FF2B5EF4-FFF2-40B4-BE49-F238E27FC236}">
                  <a16:creationId xmlns:a16="http://schemas.microsoft.com/office/drawing/2014/main" id="{C05E0A61-8095-2BE9-997D-C7368EF20B7B}"/>
                </a:ext>
              </a:extLst>
            </p:cNvPr>
            <p:cNvSpPr txBox="1"/>
            <p:nvPr/>
          </p:nvSpPr>
          <p:spPr>
            <a:xfrm>
              <a:off x="5723139" y="2607298"/>
              <a:ext cx="743542" cy="420505"/>
            </a:xfrm>
            <a:prstGeom prst="rect">
              <a:avLst/>
            </a:prstGeom>
          </p:spPr>
          <p:txBody>
            <a:bodyPr vert="horz" wrap="square" lIns="0" tIns="12700" rIns="0" bIns="0" rtlCol="0">
              <a:spAutoFit/>
            </a:bodyPr>
            <a:lstStyle/>
            <a:p>
              <a:pPr marL="12700" algn="ctr">
                <a:lnSpc>
                  <a:spcPct val="100000"/>
                </a:lnSpc>
                <a:spcBef>
                  <a:spcPts val="100"/>
                </a:spcBef>
              </a:pPr>
              <a:r>
                <a:rPr lang="de-DE" sz="1000" spc="-10" dirty="0">
                  <a:solidFill>
                    <a:schemeClr val="tx1"/>
                  </a:solidFill>
                  <a:latin typeface="Open Sans"/>
                  <a:cs typeface="Open Sans"/>
                </a:rPr>
                <a:t>Master Data</a:t>
              </a:r>
              <a:endParaRPr sz="1000" dirty="0">
                <a:solidFill>
                  <a:schemeClr val="tx1"/>
                </a:solidFill>
                <a:latin typeface="Open Sans"/>
                <a:cs typeface="Open Sans"/>
              </a:endParaRPr>
            </a:p>
          </p:txBody>
        </p:sp>
      </p:grpSp>
      <p:grpSp>
        <p:nvGrpSpPr>
          <p:cNvPr id="215" name="Gruppieren 214">
            <a:extLst>
              <a:ext uri="{FF2B5EF4-FFF2-40B4-BE49-F238E27FC236}">
                <a16:creationId xmlns:a16="http://schemas.microsoft.com/office/drawing/2014/main" id="{BF0FF7F9-FA47-EA47-094C-60DD3BDCDFB7}"/>
              </a:ext>
            </a:extLst>
          </p:cNvPr>
          <p:cNvGrpSpPr/>
          <p:nvPr/>
        </p:nvGrpSpPr>
        <p:grpSpPr>
          <a:xfrm>
            <a:off x="9371573" y="3218429"/>
            <a:ext cx="541745" cy="525669"/>
            <a:chOff x="8795018" y="3867434"/>
            <a:chExt cx="575550" cy="575550"/>
          </a:xfrm>
        </p:grpSpPr>
        <p:pic>
          <p:nvPicPr>
            <p:cNvPr id="226" name="Grafik 225">
              <a:extLst>
                <a:ext uri="{FF2B5EF4-FFF2-40B4-BE49-F238E27FC236}">
                  <a16:creationId xmlns:a16="http://schemas.microsoft.com/office/drawing/2014/main" id="{006816A3-6A17-FCF9-1E11-B3D833136E8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95018" y="3867434"/>
              <a:ext cx="575550" cy="575550"/>
            </a:xfrm>
            <a:prstGeom prst="rect">
              <a:avLst/>
            </a:prstGeom>
          </p:spPr>
        </p:pic>
        <p:pic>
          <p:nvPicPr>
            <p:cNvPr id="227" name="Grafik 226">
              <a:extLst>
                <a:ext uri="{FF2B5EF4-FFF2-40B4-BE49-F238E27FC236}">
                  <a16:creationId xmlns:a16="http://schemas.microsoft.com/office/drawing/2014/main" id="{96A76E7C-8787-7C6A-0CB1-52AD7761CF1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8357" y="3872498"/>
              <a:ext cx="570486" cy="570486"/>
            </a:xfrm>
            <a:prstGeom prst="rect">
              <a:avLst/>
            </a:prstGeom>
          </p:spPr>
        </p:pic>
      </p:grpSp>
      <p:cxnSp>
        <p:nvCxnSpPr>
          <p:cNvPr id="7" name="Gerade Verbindung 120">
            <a:extLst>
              <a:ext uri="{FF2B5EF4-FFF2-40B4-BE49-F238E27FC236}">
                <a16:creationId xmlns:a16="http://schemas.microsoft.com/office/drawing/2014/main" id="{CD71568C-5A3E-6478-2179-1DEABD6C63CD}"/>
              </a:ext>
            </a:extLst>
          </p:cNvPr>
          <p:cNvCxnSpPr>
            <a:cxnSpLocks/>
          </p:cNvCxnSpPr>
          <p:nvPr/>
        </p:nvCxnSpPr>
        <p:spPr>
          <a:xfrm>
            <a:off x="3810000" y="1579316"/>
            <a:ext cx="1795970" cy="0"/>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17" name="Gerade Verbindung 126">
            <a:extLst>
              <a:ext uri="{FF2B5EF4-FFF2-40B4-BE49-F238E27FC236}">
                <a16:creationId xmlns:a16="http://schemas.microsoft.com/office/drawing/2014/main" id="{E5BAE72C-7956-754C-4163-86BEBB51AAD4}"/>
              </a:ext>
            </a:extLst>
          </p:cNvPr>
          <p:cNvCxnSpPr>
            <a:cxnSpLocks/>
            <a:endCxn id="16" idx="0"/>
          </p:cNvCxnSpPr>
          <p:nvPr/>
        </p:nvCxnSpPr>
        <p:spPr>
          <a:xfrm flipV="1">
            <a:off x="4495800" y="4219858"/>
            <a:ext cx="125119" cy="368981"/>
          </a:xfrm>
          <a:prstGeom prst="line">
            <a:avLst/>
          </a:prstGeom>
          <a:ln w="3175">
            <a:solidFill>
              <a:schemeClr val="tx1"/>
            </a:solidFill>
          </a:ln>
          <a:effectLst/>
        </p:spPr>
        <p:style>
          <a:lnRef idx="2">
            <a:schemeClr val="dk1"/>
          </a:lnRef>
          <a:fillRef idx="0">
            <a:schemeClr val="dk1"/>
          </a:fillRef>
          <a:effectRef idx="1">
            <a:schemeClr val="dk1"/>
          </a:effectRef>
          <a:fontRef idx="minor">
            <a:schemeClr val="tx1"/>
          </a:fontRef>
        </p:style>
      </p:cxnSp>
      <p:cxnSp>
        <p:nvCxnSpPr>
          <p:cNvPr id="19" name="Gerade Verbindung 120">
            <a:extLst>
              <a:ext uri="{FF2B5EF4-FFF2-40B4-BE49-F238E27FC236}">
                <a16:creationId xmlns:a16="http://schemas.microsoft.com/office/drawing/2014/main" id="{883255FB-EF8E-6547-C083-E60776651878}"/>
              </a:ext>
            </a:extLst>
          </p:cNvPr>
          <p:cNvCxnSpPr>
            <a:cxnSpLocks/>
          </p:cNvCxnSpPr>
          <p:nvPr/>
        </p:nvCxnSpPr>
        <p:spPr>
          <a:xfrm>
            <a:off x="2133600" y="4588839"/>
            <a:ext cx="2362200" cy="0"/>
          </a:xfrm>
          <a:prstGeom prst="line">
            <a:avLst/>
          </a:prstGeom>
          <a:ln w="3175"/>
          <a:effectLst/>
        </p:spPr>
        <p:style>
          <a:lnRef idx="2">
            <a:schemeClr val="dk1"/>
          </a:lnRef>
          <a:fillRef idx="0">
            <a:schemeClr val="dk1"/>
          </a:fillRef>
          <a:effectRef idx="1">
            <a:schemeClr val="dk1"/>
          </a:effectRef>
          <a:fontRef idx="minor">
            <a:schemeClr val="tx1"/>
          </a:fontRef>
        </p:style>
      </p:cxnSp>
      <p:grpSp>
        <p:nvGrpSpPr>
          <p:cNvPr id="38" name="Gruppieren 37">
            <a:extLst>
              <a:ext uri="{FF2B5EF4-FFF2-40B4-BE49-F238E27FC236}">
                <a16:creationId xmlns:a16="http://schemas.microsoft.com/office/drawing/2014/main" id="{A08EB81B-E259-60DF-6A18-17E3234B40B9}"/>
              </a:ext>
            </a:extLst>
          </p:cNvPr>
          <p:cNvGrpSpPr/>
          <p:nvPr/>
        </p:nvGrpSpPr>
        <p:grpSpPr>
          <a:xfrm>
            <a:off x="2994791" y="2787875"/>
            <a:ext cx="4313613" cy="1342883"/>
            <a:chOff x="6834332" y="1161596"/>
            <a:chExt cx="4606236" cy="1491153"/>
          </a:xfrm>
        </p:grpSpPr>
        <p:sp>
          <p:nvSpPr>
            <p:cNvPr id="24" name="Rechteck 23">
              <a:extLst>
                <a:ext uri="{FF2B5EF4-FFF2-40B4-BE49-F238E27FC236}">
                  <a16:creationId xmlns:a16="http://schemas.microsoft.com/office/drawing/2014/main" id="{E56A1A4D-BAB5-434A-F031-652F5CFF46BA}"/>
                </a:ext>
              </a:extLst>
            </p:cNvPr>
            <p:cNvSpPr/>
            <p:nvPr/>
          </p:nvSpPr>
          <p:spPr>
            <a:xfrm>
              <a:off x="6834332" y="1161596"/>
              <a:ext cx="4606236" cy="1491153"/>
            </a:xfrm>
            <a:prstGeom prst="rect">
              <a:avLst/>
            </a:prstGeom>
            <a:solidFill>
              <a:srgbClr val="FF8E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5" name="Gruppieren 24">
              <a:extLst>
                <a:ext uri="{FF2B5EF4-FFF2-40B4-BE49-F238E27FC236}">
                  <a16:creationId xmlns:a16="http://schemas.microsoft.com/office/drawing/2014/main" id="{52644E5D-845E-F0C9-4D41-AB07FD9B8BCB}"/>
                </a:ext>
              </a:extLst>
            </p:cNvPr>
            <p:cNvGrpSpPr/>
            <p:nvPr/>
          </p:nvGrpSpPr>
          <p:grpSpPr>
            <a:xfrm>
              <a:off x="10425854" y="1421880"/>
              <a:ext cx="712302" cy="1018896"/>
              <a:chOff x="5225086" y="4038600"/>
              <a:chExt cx="533097" cy="762557"/>
            </a:xfrm>
          </p:grpSpPr>
          <p:pic>
            <p:nvPicPr>
              <p:cNvPr id="26" name="Grafik 25">
                <a:extLst>
                  <a:ext uri="{FF2B5EF4-FFF2-40B4-BE49-F238E27FC236}">
                    <a16:creationId xmlns:a16="http://schemas.microsoft.com/office/drawing/2014/main" id="{3E1CD006-C738-A0FD-5932-8D0BA8BE3B8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284926" y="4038600"/>
                <a:ext cx="413418" cy="459353"/>
              </a:xfrm>
              <a:prstGeom prst="rect">
                <a:avLst/>
              </a:prstGeom>
            </p:spPr>
          </p:pic>
          <p:sp>
            <p:nvSpPr>
              <p:cNvPr id="27" name="object 20">
                <a:extLst>
                  <a:ext uri="{FF2B5EF4-FFF2-40B4-BE49-F238E27FC236}">
                    <a16:creationId xmlns:a16="http://schemas.microsoft.com/office/drawing/2014/main" id="{7639E489-C52A-569E-EB6F-747F4066A6FC}"/>
                  </a:ext>
                </a:extLst>
              </p:cNvPr>
              <p:cNvSpPr txBox="1"/>
              <p:nvPr/>
            </p:nvSpPr>
            <p:spPr>
              <a:xfrm>
                <a:off x="5225086" y="4625814"/>
                <a:ext cx="533097" cy="175343"/>
              </a:xfrm>
              <a:prstGeom prst="rect">
                <a:avLst/>
              </a:prstGeom>
              <a:noFill/>
            </p:spPr>
            <p:txBody>
              <a:bodyPr vert="horz" wrap="none" lIns="36000" tIns="36000" rIns="36000" bIns="36000" rtlCol="0" anchor="ctr" anchorCtr="1">
                <a:spAutoFit/>
              </a:bodyPr>
              <a:lstStyle/>
              <a:p>
                <a:pPr marL="12700" algn="ctr">
                  <a:lnSpc>
                    <a:spcPct val="100000"/>
                  </a:lnSpc>
                  <a:spcBef>
                    <a:spcPts val="100"/>
                  </a:spcBef>
                </a:pPr>
                <a:r>
                  <a:rPr lang="de-DE" sz="1050" dirty="0">
                    <a:solidFill>
                      <a:schemeClr val="bg1"/>
                    </a:solidFill>
                    <a:latin typeface="Open Sans" panose="020B0606030504020204" pitchFamily="34" charset="0"/>
                    <a:cs typeface="Open Sans"/>
                  </a:rPr>
                  <a:t>Validation</a:t>
                </a:r>
                <a:endParaRPr sz="1050" dirty="0">
                  <a:solidFill>
                    <a:schemeClr val="bg1"/>
                  </a:solidFill>
                  <a:latin typeface="Open Sans"/>
                  <a:cs typeface="Open Sans"/>
                </a:endParaRPr>
              </a:p>
            </p:txBody>
          </p:sp>
        </p:grpSp>
        <p:grpSp>
          <p:nvGrpSpPr>
            <p:cNvPr id="28" name="Gruppieren 27">
              <a:extLst>
                <a:ext uri="{FF2B5EF4-FFF2-40B4-BE49-F238E27FC236}">
                  <a16:creationId xmlns:a16="http://schemas.microsoft.com/office/drawing/2014/main" id="{35F6F534-580E-FE16-459F-FC6399A5A3E0}"/>
                </a:ext>
              </a:extLst>
            </p:cNvPr>
            <p:cNvGrpSpPr/>
            <p:nvPr/>
          </p:nvGrpSpPr>
          <p:grpSpPr>
            <a:xfrm>
              <a:off x="8210614" y="1483258"/>
              <a:ext cx="720316" cy="936673"/>
              <a:chOff x="4388415" y="4044183"/>
              <a:chExt cx="539095" cy="701020"/>
            </a:xfrm>
          </p:grpSpPr>
          <p:pic>
            <p:nvPicPr>
              <p:cNvPr id="29" name="Grafik 28">
                <a:extLst>
                  <a:ext uri="{FF2B5EF4-FFF2-40B4-BE49-F238E27FC236}">
                    <a16:creationId xmlns:a16="http://schemas.microsoft.com/office/drawing/2014/main" id="{51FA8D6C-E8D2-D7FC-0031-C70CCBE9024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432880" y="4044183"/>
                <a:ext cx="450166" cy="413418"/>
              </a:xfrm>
              <a:prstGeom prst="rect">
                <a:avLst/>
              </a:prstGeom>
            </p:spPr>
          </p:pic>
          <p:sp>
            <p:nvSpPr>
              <p:cNvPr id="30" name="object 20">
                <a:extLst>
                  <a:ext uri="{FF2B5EF4-FFF2-40B4-BE49-F238E27FC236}">
                    <a16:creationId xmlns:a16="http://schemas.microsoft.com/office/drawing/2014/main" id="{42BDFF38-9C41-D5A6-6A64-6734260524C3}"/>
                  </a:ext>
                </a:extLst>
              </p:cNvPr>
              <p:cNvSpPr txBox="1"/>
              <p:nvPr/>
            </p:nvSpPr>
            <p:spPr>
              <a:xfrm>
                <a:off x="4388415" y="4569860"/>
                <a:ext cx="539095" cy="175343"/>
              </a:xfrm>
              <a:prstGeom prst="rect">
                <a:avLst/>
              </a:prstGeom>
              <a:noFill/>
            </p:spPr>
            <p:txBody>
              <a:bodyPr vert="horz" wrap="none" lIns="36000" tIns="36000" rIns="36000" bIns="36000" rtlCol="0" anchor="ctr" anchorCtr="1">
                <a:spAutoFit/>
              </a:bodyPr>
              <a:lstStyle/>
              <a:p>
                <a:pPr marL="12700" algn="ctr">
                  <a:lnSpc>
                    <a:spcPct val="100000"/>
                  </a:lnSpc>
                  <a:spcBef>
                    <a:spcPts val="100"/>
                  </a:spcBef>
                </a:pPr>
                <a:r>
                  <a:rPr lang="de-DE" sz="1050" dirty="0" err="1">
                    <a:solidFill>
                      <a:schemeClr val="bg1"/>
                    </a:solidFill>
                    <a:latin typeface="Open Sans" panose="020B0606030504020204" pitchFamily="34" charset="0"/>
                    <a:cs typeface="Open Sans"/>
                  </a:rPr>
                  <a:t>Extraction</a:t>
                </a:r>
                <a:endParaRPr sz="1050" dirty="0">
                  <a:solidFill>
                    <a:schemeClr val="bg1"/>
                  </a:solidFill>
                  <a:latin typeface="Open Sans"/>
                  <a:cs typeface="Open Sans"/>
                </a:endParaRPr>
              </a:p>
            </p:txBody>
          </p:sp>
        </p:grpSp>
        <p:grpSp>
          <p:nvGrpSpPr>
            <p:cNvPr id="31" name="Gruppieren 30">
              <a:extLst>
                <a:ext uri="{FF2B5EF4-FFF2-40B4-BE49-F238E27FC236}">
                  <a16:creationId xmlns:a16="http://schemas.microsoft.com/office/drawing/2014/main" id="{4F95BB2B-4528-41ED-E88C-12941E924180}"/>
                </a:ext>
              </a:extLst>
            </p:cNvPr>
            <p:cNvGrpSpPr/>
            <p:nvPr/>
          </p:nvGrpSpPr>
          <p:grpSpPr>
            <a:xfrm>
              <a:off x="9286247" y="1370456"/>
              <a:ext cx="810174" cy="1049481"/>
              <a:chOff x="4399620" y="4000110"/>
              <a:chExt cx="606346" cy="785446"/>
            </a:xfrm>
          </p:grpSpPr>
          <p:pic>
            <p:nvPicPr>
              <p:cNvPr id="32" name="Grafik 31">
                <a:extLst>
                  <a:ext uri="{FF2B5EF4-FFF2-40B4-BE49-F238E27FC236}">
                    <a16:creationId xmlns:a16="http://schemas.microsoft.com/office/drawing/2014/main" id="{C5E76990-DAF7-5CDA-593B-DE7697C75F2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399620" y="4000110"/>
                <a:ext cx="606346" cy="551224"/>
              </a:xfrm>
              <a:prstGeom prst="rect">
                <a:avLst/>
              </a:prstGeom>
            </p:spPr>
          </p:pic>
          <p:sp>
            <p:nvSpPr>
              <p:cNvPr id="33" name="object 20">
                <a:extLst>
                  <a:ext uri="{FF2B5EF4-FFF2-40B4-BE49-F238E27FC236}">
                    <a16:creationId xmlns:a16="http://schemas.microsoft.com/office/drawing/2014/main" id="{ECCACB3A-7CCD-7CCA-EC73-5E0B760B2F91}"/>
                  </a:ext>
                </a:extLst>
              </p:cNvPr>
              <p:cNvSpPr txBox="1"/>
              <p:nvPr/>
            </p:nvSpPr>
            <p:spPr>
              <a:xfrm>
                <a:off x="4481233" y="4610213"/>
                <a:ext cx="443118" cy="175343"/>
              </a:xfrm>
              <a:prstGeom prst="rect">
                <a:avLst/>
              </a:prstGeom>
              <a:noFill/>
            </p:spPr>
            <p:txBody>
              <a:bodyPr vert="horz" wrap="none" lIns="36000" tIns="36000" rIns="36000" bIns="36000" rtlCol="0" anchor="ctr" anchorCtr="1">
                <a:spAutoFit/>
              </a:bodyPr>
              <a:lstStyle/>
              <a:p>
                <a:pPr marL="12700" algn="ctr">
                  <a:lnSpc>
                    <a:spcPct val="100000"/>
                  </a:lnSpc>
                  <a:spcBef>
                    <a:spcPts val="100"/>
                  </a:spcBef>
                </a:pPr>
                <a:r>
                  <a:rPr lang="de-DE" sz="1050" dirty="0">
                    <a:solidFill>
                      <a:schemeClr val="bg1"/>
                    </a:solidFill>
                    <a:latin typeface="Open Sans" panose="020B0606030504020204" pitchFamily="34" charset="0"/>
                    <a:cs typeface="Open Sans"/>
                  </a:rPr>
                  <a:t>Analysis</a:t>
                </a:r>
                <a:endParaRPr sz="1050" dirty="0">
                  <a:solidFill>
                    <a:schemeClr val="bg1"/>
                  </a:solidFill>
                  <a:latin typeface="Open Sans"/>
                  <a:cs typeface="Open Sans"/>
                </a:endParaRPr>
              </a:p>
            </p:txBody>
          </p:sp>
        </p:grpSp>
        <p:grpSp>
          <p:nvGrpSpPr>
            <p:cNvPr id="34" name="Gruppieren 33">
              <a:extLst>
                <a:ext uri="{FF2B5EF4-FFF2-40B4-BE49-F238E27FC236}">
                  <a16:creationId xmlns:a16="http://schemas.microsoft.com/office/drawing/2014/main" id="{783C0563-37B3-932D-0B13-8B47C6BFDB37}"/>
                </a:ext>
              </a:extLst>
            </p:cNvPr>
            <p:cNvGrpSpPr/>
            <p:nvPr/>
          </p:nvGrpSpPr>
          <p:grpSpPr>
            <a:xfrm>
              <a:off x="6965679" y="1423275"/>
              <a:ext cx="973592" cy="996661"/>
              <a:chOff x="3432718" y="3999288"/>
              <a:chExt cx="728650" cy="745915"/>
            </a:xfrm>
          </p:grpSpPr>
          <p:pic>
            <p:nvPicPr>
              <p:cNvPr id="35" name="Grafik 34">
                <a:extLst>
                  <a:ext uri="{FF2B5EF4-FFF2-40B4-BE49-F238E27FC236}">
                    <a16:creationId xmlns:a16="http://schemas.microsoft.com/office/drawing/2014/main" id="{2F300BBD-2BAC-2663-1AB8-160857537B2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593144" y="3999288"/>
                <a:ext cx="407799" cy="455218"/>
              </a:xfrm>
              <a:prstGeom prst="rect">
                <a:avLst/>
              </a:prstGeom>
            </p:spPr>
          </p:pic>
          <p:sp>
            <p:nvSpPr>
              <p:cNvPr id="36" name="object 20">
                <a:extLst>
                  <a:ext uri="{FF2B5EF4-FFF2-40B4-BE49-F238E27FC236}">
                    <a16:creationId xmlns:a16="http://schemas.microsoft.com/office/drawing/2014/main" id="{A5C79876-1247-8C0B-D484-57DD01698841}"/>
                  </a:ext>
                </a:extLst>
              </p:cNvPr>
              <p:cNvSpPr txBox="1"/>
              <p:nvPr/>
            </p:nvSpPr>
            <p:spPr>
              <a:xfrm>
                <a:off x="3432718" y="4569860"/>
                <a:ext cx="728650" cy="175343"/>
              </a:xfrm>
              <a:prstGeom prst="rect">
                <a:avLst/>
              </a:prstGeom>
              <a:noFill/>
            </p:spPr>
            <p:txBody>
              <a:bodyPr vert="horz" wrap="none" lIns="36000" tIns="36000" rIns="36000" bIns="36000" rtlCol="0" anchor="ctr" anchorCtr="1">
                <a:spAutoFit/>
              </a:bodyPr>
              <a:lstStyle/>
              <a:p>
                <a:pPr marL="12700" algn="ctr">
                  <a:lnSpc>
                    <a:spcPct val="100000"/>
                  </a:lnSpc>
                  <a:spcBef>
                    <a:spcPts val="100"/>
                  </a:spcBef>
                </a:pPr>
                <a:r>
                  <a:rPr lang="de-DE" sz="1050" dirty="0" err="1">
                    <a:solidFill>
                      <a:schemeClr val="bg1"/>
                    </a:solidFill>
                    <a:latin typeface="Open Sans" panose="020B0606030504020204" pitchFamily="34" charset="0"/>
                    <a:cs typeface="Open Sans"/>
                  </a:rPr>
                  <a:t>Preprocessing</a:t>
                </a:r>
                <a:endParaRPr sz="1050" dirty="0">
                  <a:solidFill>
                    <a:schemeClr val="bg1"/>
                  </a:solidFill>
                  <a:latin typeface="Open Sans"/>
                  <a:cs typeface="Open Sans"/>
                </a:endParaRPr>
              </a:p>
            </p:txBody>
          </p:sp>
        </p:grpSp>
      </p:grpSp>
      <p:cxnSp>
        <p:nvCxnSpPr>
          <p:cNvPr id="43" name="Gerade Verbindung 126">
            <a:extLst>
              <a:ext uri="{FF2B5EF4-FFF2-40B4-BE49-F238E27FC236}">
                <a16:creationId xmlns:a16="http://schemas.microsoft.com/office/drawing/2014/main" id="{D2214A08-AC27-7E24-AFF2-31F59B758B2A}"/>
              </a:ext>
            </a:extLst>
          </p:cNvPr>
          <p:cNvCxnSpPr>
            <a:cxnSpLocks/>
            <a:stCxn id="41" idx="4"/>
          </p:cNvCxnSpPr>
          <p:nvPr/>
        </p:nvCxnSpPr>
        <p:spPr>
          <a:xfrm flipH="1" flipV="1">
            <a:off x="5605970" y="1579316"/>
            <a:ext cx="64323" cy="1119459"/>
          </a:xfrm>
          <a:prstGeom prst="line">
            <a:avLst/>
          </a:prstGeom>
          <a:ln w="3175">
            <a:solidFill>
              <a:schemeClr val="tx1"/>
            </a:solidFill>
          </a:ln>
          <a:effectLst/>
        </p:spPr>
        <p:style>
          <a:lnRef idx="2">
            <a:schemeClr val="dk1"/>
          </a:lnRef>
          <a:fillRef idx="0">
            <a:schemeClr val="dk1"/>
          </a:fillRef>
          <a:effectRef idx="1">
            <a:schemeClr val="dk1"/>
          </a:effectRef>
          <a:fontRef idx="minor">
            <a:schemeClr val="tx1"/>
          </a:fontRef>
        </p:style>
      </p:cxnSp>
      <p:sp>
        <p:nvSpPr>
          <p:cNvPr id="52" name="Inhaltsplatzhalter 27">
            <a:extLst>
              <a:ext uri="{FF2B5EF4-FFF2-40B4-BE49-F238E27FC236}">
                <a16:creationId xmlns:a16="http://schemas.microsoft.com/office/drawing/2014/main" id="{6ABB9CEE-8818-4ACB-69AF-08E030358B49}"/>
              </a:ext>
            </a:extLst>
          </p:cNvPr>
          <p:cNvSpPr txBox="1">
            <a:spLocks/>
          </p:cNvSpPr>
          <p:nvPr/>
        </p:nvSpPr>
        <p:spPr>
          <a:xfrm>
            <a:off x="3549656" y="1480991"/>
            <a:ext cx="2059283" cy="813281"/>
          </a:xfrm>
          <a:prstGeom prst="rect">
            <a:avLst/>
          </a:prstGeom>
        </p:spPr>
        <p:txBody>
          <a:bodyPr vert="horz" wrap="square" lIns="288000" tIns="144000" rIns="0" bIns="0" rtlCol="0">
            <a:sp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tx1">
                    <a:lumMod val="75000"/>
                    <a:lumOff val="2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184150" indent="-174625" algn="l" defTabSz="914400" rtl="0" eaLnBrk="1" latinLnBrk="0" hangingPunct="1">
              <a:lnSpc>
                <a:spcPct val="150000"/>
              </a:lnSpc>
              <a:spcBef>
                <a:spcPts val="0"/>
              </a:spcBef>
              <a:buFont typeface="Arial" panose="020B0604020202020204" pitchFamily="34" charset="0"/>
              <a:buChar char="•"/>
              <a:tabLst/>
              <a:defRPr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357188" indent="-173038" algn="l" defTabSz="914400" rtl="0" eaLnBrk="1" latinLnBrk="0" hangingPunct="1">
              <a:lnSpc>
                <a:spcPct val="150000"/>
              </a:lnSpc>
              <a:spcBef>
                <a:spcPts val="0"/>
              </a:spcBef>
              <a:buFont typeface="Arial" panose="020B0604020202020204" pitchFamily="34" charset="0"/>
              <a:buChar char="•"/>
              <a:tabLst/>
              <a:defRPr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541338" indent="-184150" algn="l" defTabSz="914400" rtl="0" eaLnBrk="1" latinLnBrk="0" hangingPunct="1">
              <a:lnSpc>
                <a:spcPct val="150000"/>
              </a:lnSpc>
              <a:spcBef>
                <a:spcPts val="0"/>
              </a:spcBef>
              <a:buFont typeface="Arial" panose="020B0604020202020204" pitchFamily="34" charset="0"/>
              <a:buChar char="•"/>
              <a:tabLst/>
              <a:defRPr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715963" indent="-174625" algn="l" defTabSz="914400" rtl="0" eaLnBrk="1" latinLnBrk="0" hangingPunct="1">
              <a:lnSpc>
                <a:spcPct val="150000"/>
              </a:lnSpc>
              <a:spcBef>
                <a:spcPts val="0"/>
              </a:spcBef>
              <a:buFont typeface="Arial" panose="020B0604020202020204" pitchFamily="34" charset="0"/>
              <a:buChar char="•"/>
              <a:tabLst/>
              <a:defRPr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marR="0" lvl="1" indent="-174625"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000" dirty="0">
                <a:solidFill>
                  <a:srgbClr val="000000"/>
                </a:solidFill>
              </a:rPr>
              <a:t>KI-basierten Technologien, wie </a:t>
            </a:r>
            <a:r>
              <a:rPr lang="de-DE" sz="1000" dirty="0" err="1">
                <a:solidFill>
                  <a:srgbClr val="000000"/>
                </a:solidFill>
              </a:rPr>
              <a:t>Machine</a:t>
            </a:r>
            <a:r>
              <a:rPr lang="de-DE" sz="1000" dirty="0">
                <a:solidFill>
                  <a:srgbClr val="000000"/>
                </a:solidFill>
              </a:rPr>
              <a:t> &amp; Deep Learning</a:t>
            </a:r>
          </a:p>
        </p:txBody>
      </p:sp>
      <p:cxnSp>
        <p:nvCxnSpPr>
          <p:cNvPr id="53" name="Gerade Verbindung 120">
            <a:extLst>
              <a:ext uri="{FF2B5EF4-FFF2-40B4-BE49-F238E27FC236}">
                <a16:creationId xmlns:a16="http://schemas.microsoft.com/office/drawing/2014/main" id="{4DDED39F-823E-8330-52DF-BC023292280A}"/>
              </a:ext>
            </a:extLst>
          </p:cNvPr>
          <p:cNvCxnSpPr>
            <a:cxnSpLocks/>
          </p:cNvCxnSpPr>
          <p:nvPr/>
        </p:nvCxnSpPr>
        <p:spPr>
          <a:xfrm>
            <a:off x="1719337" y="1579316"/>
            <a:ext cx="1779812" cy="0"/>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54" name="Gerade Verbindung 126">
            <a:extLst>
              <a:ext uri="{FF2B5EF4-FFF2-40B4-BE49-F238E27FC236}">
                <a16:creationId xmlns:a16="http://schemas.microsoft.com/office/drawing/2014/main" id="{89C021E2-23B2-CA91-B7F3-E6534B387CEA}"/>
              </a:ext>
            </a:extLst>
          </p:cNvPr>
          <p:cNvCxnSpPr>
            <a:cxnSpLocks/>
            <a:stCxn id="8" idx="4"/>
          </p:cNvCxnSpPr>
          <p:nvPr/>
        </p:nvCxnSpPr>
        <p:spPr>
          <a:xfrm flipH="1" flipV="1">
            <a:off x="3499149" y="1579316"/>
            <a:ext cx="71544" cy="1114494"/>
          </a:xfrm>
          <a:prstGeom prst="line">
            <a:avLst/>
          </a:prstGeom>
          <a:ln w="3175">
            <a:solidFill>
              <a:schemeClr val="tx1"/>
            </a:solidFill>
          </a:ln>
          <a:effectLst/>
        </p:spPr>
        <p:style>
          <a:lnRef idx="2">
            <a:schemeClr val="dk1"/>
          </a:lnRef>
          <a:fillRef idx="0">
            <a:schemeClr val="dk1"/>
          </a:fillRef>
          <a:effectRef idx="1">
            <a:schemeClr val="dk1"/>
          </a:effectRef>
          <a:fontRef idx="minor">
            <a:schemeClr val="tx1"/>
          </a:fontRef>
        </p:style>
      </p:cxnSp>
      <p:sp>
        <p:nvSpPr>
          <p:cNvPr id="128" name="Inhaltsplatzhalter 27">
            <a:extLst>
              <a:ext uri="{FF2B5EF4-FFF2-40B4-BE49-F238E27FC236}">
                <a16:creationId xmlns:a16="http://schemas.microsoft.com/office/drawing/2014/main" id="{7395D1D0-FAB3-D18E-B8E1-3FC33B060F00}"/>
              </a:ext>
            </a:extLst>
          </p:cNvPr>
          <p:cNvSpPr txBox="1">
            <a:spLocks/>
          </p:cNvSpPr>
          <p:nvPr/>
        </p:nvSpPr>
        <p:spPr>
          <a:xfrm>
            <a:off x="1518767" y="1481904"/>
            <a:ext cx="2059283" cy="813281"/>
          </a:xfrm>
          <a:prstGeom prst="rect">
            <a:avLst/>
          </a:prstGeom>
        </p:spPr>
        <p:txBody>
          <a:bodyPr vert="horz" wrap="square" lIns="288000" tIns="144000" rIns="0" bIns="0" rtlCol="0">
            <a:sp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tx1">
                    <a:lumMod val="75000"/>
                    <a:lumOff val="2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184150" indent="-174625" algn="l" defTabSz="914400" rtl="0" eaLnBrk="1" latinLnBrk="0" hangingPunct="1">
              <a:lnSpc>
                <a:spcPct val="150000"/>
              </a:lnSpc>
              <a:spcBef>
                <a:spcPts val="0"/>
              </a:spcBef>
              <a:buFont typeface="Arial" panose="020B0604020202020204" pitchFamily="34" charset="0"/>
              <a:buChar char="•"/>
              <a:tabLst/>
              <a:defRPr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357188" indent="-173038" algn="l" defTabSz="914400" rtl="0" eaLnBrk="1" latinLnBrk="0" hangingPunct="1">
              <a:lnSpc>
                <a:spcPct val="150000"/>
              </a:lnSpc>
              <a:spcBef>
                <a:spcPts val="0"/>
              </a:spcBef>
              <a:buFont typeface="Arial" panose="020B0604020202020204" pitchFamily="34" charset="0"/>
              <a:buChar char="•"/>
              <a:tabLst/>
              <a:defRPr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541338" indent="-184150" algn="l" defTabSz="914400" rtl="0" eaLnBrk="1" latinLnBrk="0" hangingPunct="1">
              <a:lnSpc>
                <a:spcPct val="150000"/>
              </a:lnSpc>
              <a:spcBef>
                <a:spcPts val="0"/>
              </a:spcBef>
              <a:buFont typeface="Arial" panose="020B0604020202020204" pitchFamily="34" charset="0"/>
              <a:buChar char="•"/>
              <a:tabLst/>
              <a:defRPr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715963" indent="-174625" algn="l" defTabSz="914400" rtl="0" eaLnBrk="1" latinLnBrk="0" hangingPunct="1">
              <a:lnSpc>
                <a:spcPct val="150000"/>
              </a:lnSpc>
              <a:spcBef>
                <a:spcPts val="0"/>
              </a:spcBef>
              <a:buFont typeface="Arial" panose="020B0604020202020204" pitchFamily="34" charset="0"/>
              <a:buChar char="•"/>
              <a:tabLst/>
              <a:defRPr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marR="0" lvl="1" indent="-174625"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000" dirty="0">
                <a:solidFill>
                  <a:srgbClr val="000000"/>
                </a:solidFill>
              </a:rPr>
              <a:t>Bildbereinigung und </a:t>
            </a:r>
            <a:br>
              <a:rPr lang="de-DE" sz="1000" dirty="0">
                <a:solidFill>
                  <a:srgbClr val="000000"/>
                </a:solidFill>
              </a:rPr>
            </a:br>
            <a:r>
              <a:rPr lang="de-DE" sz="1000" dirty="0">
                <a:solidFill>
                  <a:srgbClr val="000000"/>
                </a:solidFill>
              </a:rPr>
              <a:t>-optimierung</a:t>
            </a:r>
          </a:p>
          <a:p>
            <a:pPr marL="184150" marR="0" lvl="1" indent="-174625"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000" dirty="0">
                <a:solidFill>
                  <a:srgbClr val="000000"/>
                </a:solidFill>
              </a:rPr>
              <a:t>Störfaktoren entfernen</a:t>
            </a:r>
          </a:p>
        </p:txBody>
      </p:sp>
      <p:sp>
        <p:nvSpPr>
          <p:cNvPr id="41" name="Oval 129">
            <a:extLst>
              <a:ext uri="{FF2B5EF4-FFF2-40B4-BE49-F238E27FC236}">
                <a16:creationId xmlns:a16="http://schemas.microsoft.com/office/drawing/2014/main" id="{A80ACBD6-721E-A459-795B-A20D8130220B}"/>
              </a:ext>
            </a:extLst>
          </p:cNvPr>
          <p:cNvSpPr/>
          <p:nvPr/>
        </p:nvSpPr>
        <p:spPr>
          <a:xfrm flipH="1" flipV="1">
            <a:off x="5605970" y="2698775"/>
            <a:ext cx="128646" cy="128646"/>
          </a:xfrm>
          <a:prstGeom prst="ellipse">
            <a:avLst/>
          </a:prstGeom>
          <a:solidFill>
            <a:srgbClr val="FF8E01"/>
          </a:solidFill>
          <a:ln w="34925" cmpd="dbl">
            <a:solidFill>
              <a:srgbClr val="90D2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32" tIns="91416" rIns="182832" bIns="91416" numCol="1" spcCol="0" rtlCol="0" fromWordArt="0" anchor="ctr" anchorCtr="0" forceAA="0" compatLnSpc="1">
            <a:prstTxWarp prst="textNoShape">
              <a:avLst/>
            </a:prstTxWarp>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endParaRPr>
          </a:p>
        </p:txBody>
      </p:sp>
      <p:sp>
        <p:nvSpPr>
          <p:cNvPr id="8" name="Oval 129">
            <a:extLst>
              <a:ext uri="{FF2B5EF4-FFF2-40B4-BE49-F238E27FC236}">
                <a16:creationId xmlns:a16="http://schemas.microsoft.com/office/drawing/2014/main" id="{42344EAB-ED04-22CA-DC81-DD7E8184C14E}"/>
              </a:ext>
            </a:extLst>
          </p:cNvPr>
          <p:cNvSpPr/>
          <p:nvPr/>
        </p:nvSpPr>
        <p:spPr>
          <a:xfrm flipH="1" flipV="1">
            <a:off x="3506370" y="2693810"/>
            <a:ext cx="128646" cy="128646"/>
          </a:xfrm>
          <a:prstGeom prst="ellipse">
            <a:avLst/>
          </a:prstGeom>
          <a:solidFill>
            <a:srgbClr val="FF8E01"/>
          </a:solidFill>
          <a:ln w="34925" cmpd="dbl">
            <a:solidFill>
              <a:srgbClr val="90D2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32" tIns="91416" rIns="182832" bIns="91416" numCol="1" spcCol="0" rtlCol="0" fromWordArt="0" anchor="ctr" anchorCtr="0" forceAA="0" compatLnSpc="1">
            <a:prstTxWarp prst="textNoShape">
              <a:avLst/>
            </a:prstTxWarp>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endParaRPr>
          </a:p>
        </p:txBody>
      </p:sp>
      <p:sp>
        <p:nvSpPr>
          <p:cNvPr id="16" name="Oval 129">
            <a:extLst>
              <a:ext uri="{FF2B5EF4-FFF2-40B4-BE49-F238E27FC236}">
                <a16:creationId xmlns:a16="http://schemas.microsoft.com/office/drawing/2014/main" id="{DCD695E1-8058-6353-AB44-70C0C29DBCFD}"/>
              </a:ext>
            </a:extLst>
          </p:cNvPr>
          <p:cNvSpPr/>
          <p:nvPr/>
        </p:nvSpPr>
        <p:spPr>
          <a:xfrm flipH="1" flipV="1">
            <a:off x="4556596" y="4091212"/>
            <a:ext cx="128646" cy="128646"/>
          </a:xfrm>
          <a:prstGeom prst="ellipse">
            <a:avLst/>
          </a:prstGeom>
          <a:solidFill>
            <a:srgbClr val="FF8E01"/>
          </a:solidFill>
          <a:ln w="38100" cmpd="dbl">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32" tIns="91416" rIns="182832" bIns="91416" numCol="1" spcCol="0" rtlCol="0" fromWordArt="0" anchor="ctr" anchorCtr="0" forceAA="0" compatLnSpc="1">
            <a:prstTxWarp prst="textNoShape">
              <a:avLst/>
            </a:prstTxWarp>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endParaRPr>
          </a:p>
        </p:txBody>
      </p:sp>
      <p:sp>
        <p:nvSpPr>
          <p:cNvPr id="135" name="Inhaltsplatzhalter 27">
            <a:extLst>
              <a:ext uri="{FF2B5EF4-FFF2-40B4-BE49-F238E27FC236}">
                <a16:creationId xmlns:a16="http://schemas.microsoft.com/office/drawing/2014/main" id="{2C1DD5E1-A9AA-3AB2-3C85-E93377D2E188}"/>
              </a:ext>
            </a:extLst>
          </p:cNvPr>
          <p:cNvSpPr txBox="1">
            <a:spLocks/>
          </p:cNvSpPr>
          <p:nvPr/>
        </p:nvSpPr>
        <p:spPr>
          <a:xfrm>
            <a:off x="1936455" y="4512613"/>
            <a:ext cx="2642843" cy="1505779"/>
          </a:xfrm>
          <a:prstGeom prst="rect">
            <a:avLst/>
          </a:prstGeom>
        </p:spPr>
        <p:txBody>
          <a:bodyPr vert="horz" wrap="square" lIns="288000" tIns="144000" rIns="0" bIns="0" rtlCol="0">
            <a:sp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tx1">
                    <a:lumMod val="75000"/>
                    <a:lumOff val="2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184150" indent="-174625" algn="l" defTabSz="914400" rtl="0" eaLnBrk="1" latinLnBrk="0" hangingPunct="1">
              <a:lnSpc>
                <a:spcPct val="150000"/>
              </a:lnSpc>
              <a:spcBef>
                <a:spcPts val="0"/>
              </a:spcBef>
              <a:buFont typeface="Arial" panose="020B0604020202020204" pitchFamily="34" charset="0"/>
              <a:buChar char="•"/>
              <a:tabLst/>
              <a:defRPr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357188" indent="-173038" algn="l" defTabSz="914400" rtl="0" eaLnBrk="1" latinLnBrk="0" hangingPunct="1">
              <a:lnSpc>
                <a:spcPct val="150000"/>
              </a:lnSpc>
              <a:spcBef>
                <a:spcPts val="0"/>
              </a:spcBef>
              <a:buFont typeface="Arial" panose="020B0604020202020204" pitchFamily="34" charset="0"/>
              <a:buChar char="•"/>
              <a:tabLst/>
              <a:defRPr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541338" indent="-184150" algn="l" defTabSz="914400" rtl="0" eaLnBrk="1" latinLnBrk="0" hangingPunct="1">
              <a:lnSpc>
                <a:spcPct val="150000"/>
              </a:lnSpc>
              <a:spcBef>
                <a:spcPts val="0"/>
              </a:spcBef>
              <a:buFont typeface="Arial" panose="020B0604020202020204" pitchFamily="34" charset="0"/>
              <a:buChar char="•"/>
              <a:tabLst/>
              <a:defRPr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715963" indent="-174625" algn="l" defTabSz="914400" rtl="0" eaLnBrk="1" latinLnBrk="0" hangingPunct="1">
              <a:lnSpc>
                <a:spcPct val="150000"/>
              </a:lnSpc>
              <a:spcBef>
                <a:spcPts val="0"/>
              </a:spcBef>
              <a:buFont typeface="Arial" panose="020B0604020202020204" pitchFamily="34" charset="0"/>
              <a:buChar char="•"/>
              <a:tabLst/>
              <a:defRPr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marR="0" lvl="1" indent="-174625"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000" dirty="0">
                <a:solidFill>
                  <a:srgbClr val="000000"/>
                </a:solidFill>
              </a:rPr>
              <a:t>Extraktion aller relevanten Daten mittels Multi-AI-Modell:</a:t>
            </a:r>
          </a:p>
          <a:p>
            <a:pPr lvl="2" indent="-174625">
              <a:defRPr/>
            </a:pPr>
            <a:r>
              <a:rPr lang="de-DE" sz="1000" dirty="0">
                <a:solidFill>
                  <a:srgbClr val="000000"/>
                </a:solidFill>
              </a:rPr>
              <a:t>Textbasiertes AI-Modell</a:t>
            </a:r>
          </a:p>
          <a:p>
            <a:pPr lvl="2" indent="-174625">
              <a:defRPr/>
            </a:pPr>
            <a:r>
              <a:rPr lang="de-DE" sz="1000" dirty="0">
                <a:solidFill>
                  <a:srgbClr val="000000"/>
                </a:solidFill>
              </a:rPr>
              <a:t>Bildbasiertes AI-Modell</a:t>
            </a:r>
          </a:p>
          <a:p>
            <a:pPr lvl="1">
              <a:defRPr/>
            </a:pPr>
            <a:endParaRPr lang="de-DE" sz="1000" dirty="0">
              <a:solidFill>
                <a:srgbClr val="000000"/>
              </a:solidFill>
            </a:endParaRPr>
          </a:p>
          <a:p>
            <a:pPr marL="184150" marR="0" lvl="1" indent="-174625"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de-DE" sz="1000" dirty="0">
              <a:solidFill>
                <a:srgbClr val="000000"/>
              </a:solidFill>
            </a:endParaRPr>
          </a:p>
        </p:txBody>
      </p:sp>
    </p:spTree>
    <p:extLst>
      <p:ext uri="{BB962C8B-B14F-4D97-AF65-F5344CB8AC3E}">
        <p14:creationId xmlns:p14="http://schemas.microsoft.com/office/powerpoint/2010/main" val="169958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D0CB531-DF35-3A1E-3F4A-C006944B5258}"/>
              </a:ext>
            </a:extLst>
          </p:cNvPr>
          <p:cNvSpPr/>
          <p:nvPr/>
        </p:nvSpPr>
        <p:spPr>
          <a:xfrm>
            <a:off x="609600" y="604361"/>
            <a:ext cx="306000" cy="306000"/>
          </a:xfrm>
          <a:prstGeom prst="rect">
            <a:avLst/>
          </a:prstGeom>
          <a:solidFill>
            <a:srgbClr val="904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5B0AD37-791E-D82E-E398-0D1B0FB9E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 y="910362"/>
            <a:ext cx="9241089" cy="531712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sp>
        <p:nvSpPr>
          <p:cNvPr id="6" name="Oval 5">
            <a:extLst>
              <a:ext uri="{FF2B5EF4-FFF2-40B4-BE49-F238E27FC236}">
                <a16:creationId xmlns:a16="http://schemas.microsoft.com/office/drawing/2014/main" id="{D469F018-91CA-4C93-DFED-E05E8F1198E4}"/>
              </a:ext>
            </a:extLst>
          </p:cNvPr>
          <p:cNvSpPr/>
          <p:nvPr/>
        </p:nvSpPr>
        <p:spPr>
          <a:xfrm>
            <a:off x="7162800" y="152400"/>
            <a:ext cx="3733800" cy="3733800"/>
          </a:xfrm>
          <a:prstGeom prst="ellipse">
            <a:avLst/>
          </a:prstGeom>
          <a:blipFill dpi="0" rotWithShape="1">
            <a:blip r:embed="rId3">
              <a:extLst>
                <a:ext uri="{28A0092B-C50C-407E-A947-70E740481C1C}">
                  <a14:useLocalDpi xmlns:a14="http://schemas.microsoft.com/office/drawing/2010/main" val="0"/>
                </a:ext>
              </a:extLst>
            </a:blip>
            <a:srcRect/>
            <a:stretch>
              <a:fillRect l="-11417" t="-12598" r="-120079" b="-31496"/>
            </a:stretch>
          </a:blipFill>
          <a:ln w="6350">
            <a:solidFill>
              <a:srgbClr val="CBC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a:extLst>
              <a:ext uri="{FF2B5EF4-FFF2-40B4-BE49-F238E27FC236}">
                <a16:creationId xmlns:a16="http://schemas.microsoft.com/office/drawing/2014/main" id="{9E704E30-D8ED-C361-045B-44705A211BF9}"/>
              </a:ext>
            </a:extLst>
          </p:cNvPr>
          <p:cNvSpPr txBox="1"/>
          <p:nvPr/>
        </p:nvSpPr>
        <p:spPr>
          <a:xfrm>
            <a:off x="9977651" y="3556296"/>
            <a:ext cx="2209800" cy="2750946"/>
          </a:xfrm>
          <a:prstGeom prst="rect">
            <a:avLst/>
          </a:prstGeom>
          <a:noFill/>
        </p:spPr>
        <p:txBody>
          <a:bodyPr wrap="square" rtlCol="0">
            <a:spAutoFit/>
          </a:bodyPr>
          <a:lstStyle/>
          <a:p>
            <a:r>
              <a:rPr lang="de-DE" sz="1400" dirty="0">
                <a:latin typeface="Open Sans SemiBold" panose="020B0706030804020204" pitchFamily="34" charset="0"/>
                <a:ea typeface="Open Sans SemiBold" panose="020B0706030804020204" pitchFamily="34" charset="0"/>
                <a:cs typeface="Open Sans SemiBold" panose="020B0706030804020204" pitchFamily="34" charset="0"/>
              </a:rPr>
              <a:t>Human-in-</a:t>
            </a:r>
            <a:r>
              <a:rPr lang="de-DE" sz="1400" dirty="0" err="1">
                <a:latin typeface="Open Sans SemiBold" panose="020B0706030804020204" pitchFamily="34" charset="0"/>
                <a:ea typeface="Open Sans SemiBold" panose="020B0706030804020204" pitchFamily="34" charset="0"/>
                <a:cs typeface="Open Sans SemiBold" panose="020B0706030804020204" pitchFamily="34" charset="0"/>
              </a:rPr>
              <a:t>the</a:t>
            </a:r>
            <a:r>
              <a:rPr lang="de-DE" sz="1400" dirty="0">
                <a:latin typeface="Open Sans SemiBold" panose="020B0706030804020204" pitchFamily="34" charset="0"/>
                <a:ea typeface="Open Sans SemiBold" panose="020B0706030804020204" pitchFamily="34" charset="0"/>
                <a:cs typeface="Open Sans SemiBold" panose="020B0706030804020204" pitchFamily="34" charset="0"/>
              </a:rPr>
              <a:t>-Loop </a:t>
            </a:r>
          </a:p>
          <a:p>
            <a:endParaRPr lang="de-DE" sz="1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de-DE" sz="1400" dirty="0">
                <a:latin typeface="Open Sans" panose="020B0606030504020204" pitchFamily="34" charset="0"/>
                <a:ea typeface="Open Sans" panose="020B0606030504020204" pitchFamily="34" charset="0"/>
                <a:cs typeface="Open Sans" panose="020B0606030504020204" pitchFamily="34" charset="0"/>
              </a:rPr>
              <a:t>HITL-Interface ermöglicht es, aktiv die automatisierte Datenverarbeitung zu überwachen und bei Bedarf Daten zu korrigieren.</a:t>
            </a:r>
          </a:p>
        </p:txBody>
      </p:sp>
    </p:spTree>
    <p:extLst>
      <p:ext uri="{BB962C8B-B14F-4D97-AF65-F5344CB8AC3E}">
        <p14:creationId xmlns:p14="http://schemas.microsoft.com/office/powerpoint/2010/main" val="1241654258"/>
      </p:ext>
    </p:extLst>
  </p:cSld>
  <p:clrMapOvr>
    <a:masterClrMapping/>
  </p:clrMapOvr>
</p:sld>
</file>

<file path=ppt/theme/theme1.xml><?xml version="1.0" encoding="utf-8"?>
<a:theme xmlns:a="http://schemas.openxmlformats.org/drawingml/2006/main" name="Titelslide_Endslide">
  <a:themeElements>
    <a:clrScheme name="IDP_Orang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genda">
  <a:themeElements>
    <a:clrScheme name="IDP_Orang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_1">
  <a:themeElements>
    <a:clrScheme name="IDP_Orang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_2">
  <a:themeElements>
    <a:clrScheme name="IDP_Orang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_3">
  <a:themeElements>
    <a:clrScheme name="IDP_Orang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_4">
  <a:themeElements>
    <a:clrScheme name="IDP_Orang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rafiken">
  <a:themeElements>
    <a:clrScheme name="IDP_Orang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xtrahierte_Standardfelder">
  <a:themeElements>
    <a:clrScheme name="IDP_Orang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xtrahierte_Standardfelder_Optional">
  <a:themeElements>
    <a:clrScheme name="IDP_Orang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EFCC979F53F784E8E5E1493E4175674" ma:contentTypeVersion="3" ma:contentTypeDescription="Ein neues Dokument erstellen." ma:contentTypeScope="" ma:versionID="079ad08bf9062748bb064acdd6d9b46c">
  <xsd:schema xmlns:xsd="http://www.w3.org/2001/XMLSchema" xmlns:xs="http://www.w3.org/2001/XMLSchema" xmlns:p="http://schemas.microsoft.com/office/2006/metadata/properties" xmlns:ns2="51367c8f-8f79-4e6d-94ea-829e4c6ce74c" targetNamespace="http://schemas.microsoft.com/office/2006/metadata/properties" ma:root="true" ma:fieldsID="cd9c22c4c9bc7015f4d50954be956b91" ns2:_="">
    <xsd:import namespace="51367c8f-8f79-4e6d-94ea-829e4c6ce74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c8f-8f79-4e6d-94ea-829e4c6ce74c"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A0BA4B-9E03-42B2-810C-072F3881DA18}">
  <ds:schemaRefs>
    <ds:schemaRef ds:uri="http://schemas.openxmlformats.org/package/2006/metadata/core-properties"/>
    <ds:schemaRef ds:uri="51367c8f-8f79-4e6d-94ea-829e4c6ce74c"/>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850D189F-6C59-4AB3-ABCB-8231FFB13092}">
  <ds:schemaRefs>
    <ds:schemaRef ds:uri="http://schemas.microsoft.com/sharepoint/v3/contenttype/forms"/>
  </ds:schemaRefs>
</ds:datastoreItem>
</file>

<file path=customXml/itemProps3.xml><?xml version="1.0" encoding="utf-8"?>
<ds:datastoreItem xmlns:ds="http://schemas.openxmlformats.org/officeDocument/2006/customXml" ds:itemID="{B473CF46-8732-4C3F-B2D7-E81A277BF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c8f-8f79-4e6d-94ea-829e4c6ce7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714</Words>
  <Application>Microsoft Office PowerPoint</Application>
  <PresentationFormat>Breitbild</PresentationFormat>
  <Paragraphs>178</Paragraphs>
  <Slides>16</Slides>
  <Notes>16</Notes>
  <HiddenSlides>0</HiddenSlides>
  <MMClips>0</MMClips>
  <ScaleCrop>false</ScaleCrop>
  <HeadingPairs>
    <vt:vector size="6" baseType="variant">
      <vt:variant>
        <vt:lpstr>Verwendete Schriftarten</vt:lpstr>
      </vt:variant>
      <vt:variant>
        <vt:i4>7</vt:i4>
      </vt:variant>
      <vt:variant>
        <vt:lpstr>Design</vt:lpstr>
      </vt:variant>
      <vt:variant>
        <vt:i4>9</vt:i4>
      </vt:variant>
      <vt:variant>
        <vt:lpstr>Folientitel</vt:lpstr>
      </vt:variant>
      <vt:variant>
        <vt:i4>16</vt:i4>
      </vt:variant>
    </vt:vector>
  </HeadingPairs>
  <TitlesOfParts>
    <vt:vector size="32" baseType="lpstr">
      <vt:lpstr>Aptos</vt:lpstr>
      <vt:lpstr>Arial</vt:lpstr>
      <vt:lpstr>Calibri</vt:lpstr>
      <vt:lpstr>Open Sans</vt:lpstr>
      <vt:lpstr>Open Sans SemiBold</vt:lpstr>
      <vt:lpstr>ui-sans-serif</vt:lpstr>
      <vt:lpstr>Wingdings</vt:lpstr>
      <vt:lpstr>Titelslide_Endslide</vt:lpstr>
      <vt:lpstr>Agenda</vt:lpstr>
      <vt:lpstr>Content_1</vt:lpstr>
      <vt:lpstr>Content_2</vt:lpstr>
      <vt:lpstr>Content_3</vt:lpstr>
      <vt:lpstr>Content_4</vt:lpstr>
      <vt:lpstr>Grafiken</vt:lpstr>
      <vt:lpstr>Extrahierte_Standardfelder</vt:lpstr>
      <vt:lpstr>Extrahierte_Standardfelder_Optional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Mehr Effizienz für Ihr Unternehmen – Automatisierung statt manueller Datenerfassung</dc:title>
  <dc:creator>Lisa Hahn</dc:creator>
  <cp:lastModifiedBy>Lisa Hahn</cp:lastModifiedBy>
  <cp:revision>196</cp:revision>
  <dcterms:created xsi:type="dcterms:W3CDTF">2024-04-17T15:41:20Z</dcterms:created>
  <dcterms:modified xsi:type="dcterms:W3CDTF">2025-06-03T09:20:20Z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2024-04-17T00:00:00Z</vt:filetime>
  </property>
  <property fmtid="{D5CDD505-2E9C-101B-9397-08002B2CF9AE}" pid="3" name="Creator">
    <vt:lpwstr>Adobe InDesign 19.3 (Macintosh)</vt:lpwstr>
  </property>
  <property fmtid="{D5CDD505-2E9C-101B-9397-08002B2CF9AE}" pid="4" name="LastSaved">
    <vt:filetime>2024-04-17T00:00:00Z</vt:filetime>
  </property>
  <property fmtid="{D5CDD505-2E9C-101B-9397-08002B2CF9AE}" pid="5" name="Producer">
    <vt:lpwstr>Adobe PDF Library 17.0</vt:lpwstr>
  </property>
  <property fmtid="{D5CDD505-2E9C-101B-9397-08002B2CF9AE}" pid="6" name="ContentTypeId">
    <vt:lpwstr>0x010100EEFCC979F53F784E8E5E1493E4175674</vt:lpwstr>
  </property>
</Properties>
</file>